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7"/>
  </p:notesMasterIdLst>
  <p:sldIdLst>
    <p:sldId id="562" r:id="rId2"/>
    <p:sldId id="487" r:id="rId3"/>
    <p:sldId id="563" r:id="rId4"/>
    <p:sldId id="564" r:id="rId5"/>
    <p:sldId id="566" r:id="rId6"/>
    <p:sldId id="567" r:id="rId7"/>
    <p:sldId id="568" r:id="rId8"/>
    <p:sldId id="569" r:id="rId9"/>
    <p:sldId id="634"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635" r:id="rId28"/>
    <p:sldId id="636" r:id="rId29"/>
    <p:sldId id="587" r:id="rId30"/>
    <p:sldId id="588" r:id="rId31"/>
    <p:sldId id="589" r:id="rId32"/>
    <p:sldId id="591" r:id="rId33"/>
    <p:sldId id="592" r:id="rId34"/>
    <p:sldId id="593" r:id="rId35"/>
    <p:sldId id="594" r:id="rId36"/>
    <p:sldId id="597" r:id="rId37"/>
    <p:sldId id="598" r:id="rId38"/>
    <p:sldId id="595" r:id="rId39"/>
    <p:sldId id="596" r:id="rId40"/>
    <p:sldId id="599" r:id="rId41"/>
    <p:sldId id="600" r:id="rId42"/>
    <p:sldId id="601" r:id="rId43"/>
    <p:sldId id="602" r:id="rId44"/>
    <p:sldId id="603" r:id="rId45"/>
    <p:sldId id="604" r:id="rId46"/>
    <p:sldId id="605" r:id="rId47"/>
    <p:sldId id="606" r:id="rId48"/>
    <p:sldId id="607" r:id="rId49"/>
    <p:sldId id="608" r:id="rId50"/>
    <p:sldId id="609" r:id="rId51"/>
    <p:sldId id="610" r:id="rId52"/>
    <p:sldId id="611" r:id="rId53"/>
    <p:sldId id="612" r:id="rId54"/>
    <p:sldId id="613" r:id="rId55"/>
    <p:sldId id="614" r:id="rId56"/>
    <p:sldId id="565" r:id="rId57"/>
    <p:sldId id="615" r:id="rId58"/>
    <p:sldId id="616" r:id="rId59"/>
    <p:sldId id="617" r:id="rId60"/>
    <p:sldId id="618" r:id="rId61"/>
    <p:sldId id="619" r:id="rId62"/>
    <p:sldId id="620" r:id="rId63"/>
    <p:sldId id="621" r:id="rId64"/>
    <p:sldId id="622" r:id="rId65"/>
    <p:sldId id="623" r:id="rId66"/>
    <p:sldId id="624" r:id="rId67"/>
    <p:sldId id="625" r:id="rId68"/>
    <p:sldId id="626" r:id="rId69"/>
    <p:sldId id="627" r:id="rId70"/>
    <p:sldId id="628" r:id="rId71"/>
    <p:sldId id="629" r:id="rId72"/>
    <p:sldId id="630" r:id="rId73"/>
    <p:sldId id="631" r:id="rId74"/>
    <p:sldId id="558" r:id="rId75"/>
    <p:sldId id="633"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94660"/>
  </p:normalViewPr>
  <p:slideViewPr>
    <p:cSldViewPr snapToGrid="0">
      <p:cViewPr varScale="1">
        <p:scale>
          <a:sx n="153" d="100"/>
          <a:sy n="153" d="100"/>
        </p:scale>
        <p:origin x="20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9BD3AC-F446-4BD6-8E63-9EB91AC42065}" type="datetimeFigureOut">
              <a:rPr lang="en-US" smtClean="0"/>
              <a:t>07/13/2023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160117-251D-4E6D-97EB-F455D8E34ADA}" type="slidenum">
              <a:rPr lang="en-US" smtClean="0"/>
              <a:t>‹#›</a:t>
            </a:fld>
            <a:endParaRPr lang="en-US" dirty="0"/>
          </a:p>
        </p:txBody>
      </p:sp>
    </p:spTree>
    <p:extLst>
      <p:ext uri="{BB962C8B-B14F-4D97-AF65-F5344CB8AC3E}">
        <p14:creationId xmlns:p14="http://schemas.microsoft.com/office/powerpoint/2010/main" val="350454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Welcome to the applicant briefing for DR-4718</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a:t>
            </a:fld>
            <a:endParaRPr lang="en-US" dirty="0"/>
          </a:p>
        </p:txBody>
      </p:sp>
    </p:spTree>
    <p:extLst>
      <p:ext uri="{BB962C8B-B14F-4D97-AF65-F5344CB8AC3E}">
        <p14:creationId xmlns:p14="http://schemas.microsoft.com/office/powerpoint/2010/main" val="15300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order to be eligible for public assistance funding, a facility must be the legal responsibility of an eligible applicant and located within a county that was declared in the disaster. The damage to the facility must be a direct result of the declared disaster. The facility has to have been in active use during the disaster, and it cannot be under the authority of another federal agency.</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10</a:t>
            </a:fld>
            <a:endParaRPr lang="en-US" dirty="0"/>
          </a:p>
        </p:txBody>
      </p:sp>
    </p:spTree>
    <p:extLst>
      <p:ext uri="{BB962C8B-B14F-4D97-AF65-F5344CB8AC3E}">
        <p14:creationId xmlns:p14="http://schemas.microsoft.com/office/powerpoint/2010/main" val="158497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two categories of emergency work: Category A debris removal, and Category B emergency protective measures. The deadline to complete work in these two categories is January 6, 2024, which is six months after the declaration date of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11</a:t>
            </a:fld>
            <a:endParaRPr lang="en-US" dirty="0"/>
          </a:p>
        </p:txBody>
      </p:sp>
    </p:spTree>
    <p:extLst>
      <p:ext uri="{BB962C8B-B14F-4D97-AF65-F5344CB8AC3E}">
        <p14:creationId xmlns:p14="http://schemas.microsoft.com/office/powerpoint/2010/main" val="36992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five categories of eligible permanent work. All work that falls in one of these categories must be completed by January 6, 2025, which is 18 months after the declaration date of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12</a:t>
            </a:fld>
            <a:endParaRPr lang="en-US" dirty="0"/>
          </a:p>
        </p:txBody>
      </p:sp>
    </p:spTree>
    <p:extLst>
      <p:ext uri="{BB962C8B-B14F-4D97-AF65-F5344CB8AC3E}">
        <p14:creationId xmlns:p14="http://schemas.microsoft.com/office/powerpoint/2010/main" val="328319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Completion deadlines for all categories of eligible work are based on the declaration date of July 6, 2023. Eligible emergency work must be completed by January 6, 2024. If work will not be completed by this date, applicants must reach out to their State OEM contact and request a time extension. Emergency work can be granted an additional six-month time extension by the State. Eligible permanent work must be completed by January 6, 2025. If work is not completed by this date, applicants must reach out to their State OEM contact and request a time extension. </a:t>
            </a:r>
          </a:p>
        </p:txBody>
      </p:sp>
      <p:sp>
        <p:nvSpPr>
          <p:cNvPr id="4" name="Slide Number Placeholder 3"/>
          <p:cNvSpPr>
            <a:spLocks noGrp="1"/>
          </p:cNvSpPr>
          <p:nvPr>
            <p:ph type="sldNum" sz="quarter" idx="5"/>
          </p:nvPr>
        </p:nvSpPr>
        <p:spPr/>
        <p:txBody>
          <a:bodyPr/>
          <a:lstStyle/>
          <a:p>
            <a:fld id="{C2160117-251D-4E6D-97EB-F455D8E34ADA}" type="slidenum">
              <a:rPr lang="en-US" smtClean="0"/>
              <a:t>13</a:t>
            </a:fld>
            <a:endParaRPr lang="en-US" dirty="0"/>
          </a:p>
        </p:txBody>
      </p:sp>
    </p:spTree>
    <p:extLst>
      <p:ext uri="{BB962C8B-B14F-4D97-AF65-F5344CB8AC3E}">
        <p14:creationId xmlns:p14="http://schemas.microsoft.com/office/powerpoint/2010/main" val="158055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State of South Dakota is responsible for granting time extensions to applicants. Emergency work deadlines can be extended for six months, giving applicants one year to complete all approved work. Permanent work deadlines can be extended for thirty months, giving applicants up to four years to complete all approved work. Applicants should contact the State as soon as they know they will not meet a project deadline. When requesting a time extension, applicants should include the project number, reason the current deadline will not be met, and expected project completion date. Lack of funding is not an approved reason for requesting a time extension. Time extensions beyond what the State can grant must be approved by FEMA.</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14</a:t>
            </a:fld>
            <a:endParaRPr lang="en-US" dirty="0"/>
          </a:p>
        </p:txBody>
      </p:sp>
    </p:spTree>
    <p:extLst>
      <p:ext uri="{BB962C8B-B14F-4D97-AF65-F5344CB8AC3E}">
        <p14:creationId xmlns:p14="http://schemas.microsoft.com/office/powerpoint/2010/main" val="247489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costs must be reasonable and necessary. Incurred costs must comply with all Federal, State, and local laws and regulations. If an applicant has insurance proceeds or purchase discounts, these must be disclosed and deducted from the total cost of the project.</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15</a:t>
            </a:fld>
            <a:endParaRPr lang="en-US" dirty="0"/>
          </a:p>
        </p:txBody>
      </p:sp>
    </p:spTree>
    <p:extLst>
      <p:ext uri="{BB962C8B-B14F-4D97-AF65-F5344CB8AC3E}">
        <p14:creationId xmlns:p14="http://schemas.microsoft.com/office/powerpoint/2010/main" val="257641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Costs for equipment are eligible if the equipment was used to preform eligible work. Applicant may claim either mileage or an hourly rate for vehicles. All other equipment must use an hourly rate. Stand-by time for equipment is ineligible. 2021 FEMA equipment rates are in effect for this disaster. These rates can be used to determine equipment costs for this disaster. Applicants may opt to use their own equipment rates if these rates have been established prior to the declaration date of the disaster and they can justify use of the local rate.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16</a:t>
            </a:fld>
            <a:endParaRPr lang="en-US" dirty="0"/>
          </a:p>
        </p:txBody>
      </p:sp>
    </p:spTree>
    <p:extLst>
      <p:ext uri="{BB962C8B-B14F-4D97-AF65-F5344CB8AC3E}">
        <p14:creationId xmlns:p14="http://schemas.microsoft.com/office/powerpoint/2010/main" val="12395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Costs for force account labor plus fringe benefits are eligible for this disaster. For Emergency work, regular and OT hours are eligible for debris removal operation, but only OT is eligible for emergency protective measures. Regular and OT hours are eligible for permanent work projects. Applicants must provide a copy of the pay policy that was in effect during the incident period for this disaster in order to calculate force account labor rates.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17</a:t>
            </a:fld>
            <a:endParaRPr lang="en-US" dirty="0"/>
          </a:p>
        </p:txBody>
      </p:sp>
    </p:spTree>
    <p:extLst>
      <p:ext uri="{BB962C8B-B14F-4D97-AF65-F5344CB8AC3E}">
        <p14:creationId xmlns:p14="http://schemas.microsoft.com/office/powerpoint/2010/main" val="302889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may purchase materials or take materials from their stock. All materials must be used for eligible work. Applicants must provide invoices, historical data, or vendor quotes to show material costs. Applicants using stock materials should show proof of the inventory method used to cost their materials.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18</a:t>
            </a:fld>
            <a:endParaRPr lang="en-US" dirty="0"/>
          </a:p>
        </p:txBody>
      </p:sp>
    </p:spTree>
    <p:extLst>
      <p:ext uri="{BB962C8B-B14F-4D97-AF65-F5344CB8AC3E}">
        <p14:creationId xmlns:p14="http://schemas.microsoft.com/office/powerpoint/2010/main" val="167278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Procurement for all projects is subject to 2CFR Part 200.317-326 and South Dakota Codified Law 5-18A. Applicants must have adopted an official procurement policy and upload a copy of this policy to their Grants Portal account. SDOEM will provide all applicants a copy of the SDOEM Procurement Fact Sheet and contact information for the South Dakota Procurement and Technical Assistance Center.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19</a:t>
            </a:fld>
            <a:endParaRPr lang="en-US" dirty="0"/>
          </a:p>
        </p:txBody>
      </p:sp>
    </p:spTree>
    <p:extLst>
      <p:ext uri="{BB962C8B-B14F-4D97-AF65-F5344CB8AC3E}">
        <p14:creationId xmlns:p14="http://schemas.microsoft.com/office/powerpoint/2010/main" val="199823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DR-4718 was declared on July 6, 2023 for flooding that occurred in the State of South Dakota with an incident period of April 9</a:t>
            </a:r>
            <a:r>
              <a:rPr lang="en-US" baseline="30000" dirty="0"/>
              <a:t>th</a:t>
            </a:r>
            <a:r>
              <a:rPr lang="en-US" dirty="0"/>
              <a:t> through May 5</a:t>
            </a:r>
            <a:r>
              <a:rPr lang="en-US" baseline="30000" dirty="0"/>
              <a:t>th</a:t>
            </a:r>
            <a:r>
              <a:rPr lang="en-US" dirty="0"/>
              <a:t> of 2023</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a:t>
            </a:fld>
            <a:endParaRPr lang="en-US" dirty="0"/>
          </a:p>
        </p:txBody>
      </p:sp>
    </p:spTree>
    <p:extLst>
      <p:ext uri="{BB962C8B-B14F-4D97-AF65-F5344CB8AC3E}">
        <p14:creationId xmlns:p14="http://schemas.microsoft.com/office/powerpoint/2010/main" val="230832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Contracts incurred for eligible work will be reviewed on a case-by-case basis. Applicants are strongly encouraged to utilize competitive procurement procedures in order to provide full and open competition for all contractors bidding on projects. Lump sum contracts are acceptable for this program as they are easy to monitor and require minimal monitoring and documentation. Time and materials contracts should only be used for emergency circumstances, and they must be closely monitored and include a price cap.</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20</a:t>
            </a:fld>
            <a:endParaRPr lang="en-US" dirty="0"/>
          </a:p>
        </p:txBody>
      </p:sp>
    </p:spTree>
    <p:extLst>
      <p:ext uri="{BB962C8B-B14F-4D97-AF65-F5344CB8AC3E}">
        <p14:creationId xmlns:p14="http://schemas.microsoft.com/office/powerpoint/2010/main" val="138734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Cost-plus percentage of cost contracts are ineligible for this program, as are contracts that are contingent upon FEMA reimbursement. Applicants must also ensure that they are not entering into a contract with a debarred contractor by verifying the contractor's information on Sam.gov.</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21</a:t>
            </a:fld>
            <a:endParaRPr lang="en-US" dirty="0"/>
          </a:p>
        </p:txBody>
      </p:sp>
    </p:spTree>
    <p:extLst>
      <p:ext uri="{BB962C8B-B14F-4D97-AF65-F5344CB8AC3E}">
        <p14:creationId xmlns:p14="http://schemas.microsoft.com/office/powerpoint/2010/main" val="1407111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FEMA will write either large or small projects for each applicant based on the amount of eligible costs incurred in each category of work. The main differences between large and small projects are the project threshold, the payment process, and the closeout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22</a:t>
            </a:fld>
            <a:endParaRPr lang="en-US" dirty="0"/>
          </a:p>
        </p:txBody>
      </p:sp>
    </p:spTree>
    <p:extLst>
      <p:ext uri="{BB962C8B-B14F-4D97-AF65-F5344CB8AC3E}">
        <p14:creationId xmlns:p14="http://schemas.microsoft.com/office/powerpoint/2010/main" val="345068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DR-4718, the small project threshold is $3,800. Any project above this threshold, up to $999,999 will be considered a small project. The dollar amount for all projects is based on actual costs for completed work, and estimated costs for incomplete work. These costs will be written into the approved project worksheet and paid out to the applicant upon the approval of the project worksheet. No extra closeout procedures are required beyond verification that approved work is complete.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23</a:t>
            </a:fld>
            <a:endParaRPr lang="en-US" dirty="0"/>
          </a:p>
        </p:txBody>
      </p:sp>
    </p:spTree>
    <p:extLst>
      <p:ext uri="{BB962C8B-B14F-4D97-AF65-F5344CB8AC3E}">
        <p14:creationId xmlns:p14="http://schemas.microsoft.com/office/powerpoint/2010/main" val="9293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large project threshold for DR-4718 is one million dollars. The dollar amount for all projects is based on actual costs for completed work, and estimated costs for incomplete work. These costs will be written into the approved project worksheet and paid after the project has gone through closeout. If an approved large project contains a percentage of completed work, payment for the completed work will be made at the time of project approval, and all other work will be paid after project closeout. All large projects are required to go through project closeout and will be paid based on actual costs.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24</a:t>
            </a:fld>
            <a:endParaRPr lang="en-US" dirty="0"/>
          </a:p>
        </p:txBody>
      </p:sp>
    </p:spTree>
    <p:extLst>
      <p:ext uri="{BB962C8B-B14F-4D97-AF65-F5344CB8AC3E}">
        <p14:creationId xmlns:p14="http://schemas.microsoft.com/office/powerpoint/2010/main" val="95554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large projects must go through the closeout process. Applicant’s must notify the State when all work on the project is complete and request closeout. The State will provide a form letter for requesting closeout, and applicants may be required to submit additional documentation for large projects to substantiate claimed costs. Until large projects are completed, applicants are required to submit quarterly progress reports. OEM staff will contact applicants once per quarter requesting an update on the total project costs to date and estimated project completion percentage. Applicants must request time extensions for projects that will not meet their approved completion dates.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25</a:t>
            </a:fld>
            <a:endParaRPr lang="en-US" dirty="0"/>
          </a:p>
        </p:txBody>
      </p:sp>
    </p:spTree>
    <p:extLst>
      <p:ext uri="{BB962C8B-B14F-4D97-AF65-F5344CB8AC3E}">
        <p14:creationId xmlns:p14="http://schemas.microsoft.com/office/powerpoint/2010/main" val="363258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reduce the administrative burden for applicants during the PA process, FEMA is implementing simplified procedures for creating projects. FEMA will accept certified cost estimates instead of detailed cost documentation for work to be completed projects, and may also accept certified cost estimates for completed work if actual costs cannot be compiled.</a:t>
            </a:r>
          </a:p>
        </p:txBody>
      </p:sp>
      <p:sp>
        <p:nvSpPr>
          <p:cNvPr id="4" name="Slide Number Placeholder 3"/>
          <p:cNvSpPr>
            <a:spLocks noGrp="1"/>
          </p:cNvSpPr>
          <p:nvPr>
            <p:ph type="sldNum" sz="quarter" idx="5"/>
          </p:nvPr>
        </p:nvSpPr>
        <p:spPr/>
        <p:txBody>
          <a:bodyPr/>
          <a:lstStyle/>
          <a:p>
            <a:fld id="{C2160117-251D-4E6D-97EB-F455D8E34ADA}" type="slidenum">
              <a:rPr lang="en-US" smtClean="0"/>
              <a:t>26</a:t>
            </a:fld>
            <a:endParaRPr lang="en-US" dirty="0"/>
          </a:p>
        </p:txBody>
      </p:sp>
    </p:spTree>
    <p:extLst>
      <p:ext uri="{BB962C8B-B14F-4D97-AF65-F5344CB8AC3E}">
        <p14:creationId xmlns:p14="http://schemas.microsoft.com/office/powerpoint/2010/main" val="1513950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policy 104-009-13 for inundated roads is in effect for this disaster. Any road that is submerged to the point where no damage is visible during inspection is not eligible for reimbursement under the PA program. Damaged roads must be identified on the damage inventory worksheet within the 60 day timeframe after the recovery scoping meeting. Roads that come out of inundation and have visible damage after the 60 day time frame has closed can be considered for late submission on a case by case basis.</a:t>
            </a:r>
          </a:p>
        </p:txBody>
      </p:sp>
      <p:sp>
        <p:nvSpPr>
          <p:cNvPr id="4" name="Slide Number Placeholder 3"/>
          <p:cNvSpPr>
            <a:spLocks noGrp="1"/>
          </p:cNvSpPr>
          <p:nvPr>
            <p:ph type="sldNum" sz="quarter" idx="5"/>
          </p:nvPr>
        </p:nvSpPr>
        <p:spPr/>
        <p:txBody>
          <a:bodyPr/>
          <a:lstStyle/>
          <a:p>
            <a:fld id="{C2160117-251D-4E6D-97EB-F455D8E34ADA}" type="slidenum">
              <a:rPr lang="en-US" smtClean="0"/>
              <a:t>27</a:t>
            </a:fld>
            <a:endParaRPr lang="en-US" dirty="0"/>
          </a:p>
        </p:txBody>
      </p:sp>
    </p:spTree>
    <p:extLst>
      <p:ext uri="{BB962C8B-B14F-4D97-AF65-F5344CB8AC3E}">
        <p14:creationId xmlns:p14="http://schemas.microsoft.com/office/powerpoint/2010/main" val="282447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to be completed projects that contain road damage will use SDDOT weighted averages to calculate project cost estimates. All applicants will be afforded three inches of gravel for areas of documented gravel wash, and six inches of base for areas of documented base wash out. The weighted average costs are in place costs that include hauling, placing, and blading of materials. Please refer to the SDDOT weighted averages handout for current dollar amounts.</a:t>
            </a:r>
          </a:p>
        </p:txBody>
      </p:sp>
      <p:sp>
        <p:nvSpPr>
          <p:cNvPr id="4" name="Slide Number Placeholder 3"/>
          <p:cNvSpPr>
            <a:spLocks noGrp="1"/>
          </p:cNvSpPr>
          <p:nvPr>
            <p:ph type="sldNum" sz="quarter" idx="5"/>
          </p:nvPr>
        </p:nvSpPr>
        <p:spPr/>
        <p:txBody>
          <a:bodyPr/>
          <a:lstStyle/>
          <a:p>
            <a:fld id="{C2160117-251D-4E6D-97EB-F455D8E34ADA}" type="slidenum">
              <a:rPr lang="en-US" smtClean="0"/>
              <a:t>28</a:t>
            </a:fld>
            <a:endParaRPr lang="en-US" dirty="0"/>
          </a:p>
        </p:txBody>
      </p:sp>
    </p:spTree>
    <p:extLst>
      <p:ext uri="{BB962C8B-B14F-4D97-AF65-F5344CB8AC3E}">
        <p14:creationId xmlns:p14="http://schemas.microsoft.com/office/powerpoint/2010/main" val="4265050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Category Z Management costs are not subject to large and small project thresholds. Applicants are eligible to claim costs up to 5% of their total approved project costs, and will be paid based on actual costs spent up to their eligible 5% cap. In order to claim management costs, applicants must have a pay policy in place prior to the declaration date of the disaster. Documentation of work must be provided to substantiate claimed costs, and should include dates, times and projects worked on. Mileage for driving to sites can be claimed, as well as time spent gathering data for the PDA and attending meetings. Management cost projects are reconciled after all work has been completed on projects and large project closeouts have been completed.</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29</a:t>
            </a:fld>
            <a:endParaRPr lang="en-US" dirty="0"/>
          </a:p>
        </p:txBody>
      </p:sp>
    </p:spTree>
    <p:extLst>
      <p:ext uri="{BB962C8B-B14F-4D97-AF65-F5344CB8AC3E}">
        <p14:creationId xmlns:p14="http://schemas.microsoft.com/office/powerpoint/2010/main" val="402860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Counties included in this declaration are: Brown, Clark, Codington, Day, Faulk, Grant, Hand, Marshall, Potter, and Roberts. Tribes included in this declaration are the Sisseton-Wahpeton Oyate of the Lake Traverse Reservation.</a:t>
            </a:r>
          </a:p>
        </p:txBody>
      </p:sp>
      <p:sp>
        <p:nvSpPr>
          <p:cNvPr id="4" name="Slide Number Placeholder 3"/>
          <p:cNvSpPr>
            <a:spLocks noGrp="1"/>
          </p:cNvSpPr>
          <p:nvPr>
            <p:ph type="sldNum" sz="quarter" idx="5"/>
          </p:nvPr>
        </p:nvSpPr>
        <p:spPr/>
        <p:txBody>
          <a:bodyPr/>
          <a:lstStyle/>
          <a:p>
            <a:fld id="{C2160117-251D-4E6D-97EB-F455D8E34ADA}" type="slidenum">
              <a:rPr lang="en-US" smtClean="0"/>
              <a:t>3</a:t>
            </a:fld>
            <a:endParaRPr lang="en-US" dirty="0"/>
          </a:p>
        </p:txBody>
      </p:sp>
    </p:spTree>
    <p:extLst>
      <p:ext uri="{BB962C8B-B14F-4D97-AF65-F5344CB8AC3E}">
        <p14:creationId xmlns:p14="http://schemas.microsoft.com/office/powerpoint/2010/main" val="2166467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may request improved projects if they are identified prior to the start of any work. Projects that include improvements that increase size and capacity, or add additional functions, but are not considered mitigation, can be considered improved projects. Funds for improved projects are limited to the lesser of the Federal share of estimated costs for facility restoration, or the actual project costs. All portions of improved projects will be reviewed for special considerations.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30</a:t>
            </a:fld>
            <a:endParaRPr lang="en-US" dirty="0"/>
          </a:p>
        </p:txBody>
      </p:sp>
    </p:spTree>
    <p:extLst>
      <p:ext uri="{BB962C8B-B14F-4D97-AF65-F5344CB8AC3E}">
        <p14:creationId xmlns:p14="http://schemas.microsoft.com/office/powerpoint/2010/main" val="2707813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may also request alternate projects. Projects that repair or expand other public facilities, construct new facilities, demolish facilities, or purchase equipment, can be considered for alternate projects. These projects cannot include 406 mitigation funding and must be requested within twelve months of the Recovery Scoping Meeting. All portions of alternate projects will be reviewed for special considerations.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31</a:t>
            </a:fld>
            <a:endParaRPr lang="en-US" dirty="0"/>
          </a:p>
        </p:txBody>
      </p:sp>
    </p:spTree>
    <p:extLst>
      <p:ext uri="{BB962C8B-B14F-4D97-AF65-F5344CB8AC3E}">
        <p14:creationId xmlns:p14="http://schemas.microsoft.com/office/powerpoint/2010/main" val="3880316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all projects paid out based on estimates, applicants are eligible to retain unspent funds. Unspent funds may be used for hazard mitigation projects and any activities that are eligible under the PA program including training and planning. Applicants should notify the State of the intended use for unspent funds.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32</a:t>
            </a:fld>
            <a:endParaRPr lang="en-US" dirty="0"/>
          </a:p>
        </p:txBody>
      </p:sp>
    </p:spTree>
    <p:extLst>
      <p:ext uri="{BB962C8B-B14F-4D97-AF65-F5344CB8AC3E}">
        <p14:creationId xmlns:p14="http://schemas.microsoft.com/office/powerpoint/2010/main" val="467572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next slides will review Special Considerations that all projects may be subject to, including environmental and historic preservation, flood plains, insurance, and hazard mitigation.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33</a:t>
            </a:fld>
            <a:endParaRPr lang="en-US" dirty="0"/>
          </a:p>
        </p:txBody>
      </p:sp>
    </p:spTree>
    <p:extLst>
      <p:ext uri="{BB962C8B-B14F-4D97-AF65-F5344CB8AC3E}">
        <p14:creationId xmlns:p14="http://schemas.microsoft.com/office/powerpoint/2010/main" val="2034052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Certain regulatory agencies may need to issue permits or review projects prior to project approval. FEMA will assist applicants with contacting these regulatory agencies and obtaining the necessary permits for work. Applicants are also provided a Green Sheet that contains contact information for regulatory offices and FEMA staff.</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34</a:t>
            </a:fld>
            <a:endParaRPr lang="en-US" dirty="0"/>
          </a:p>
        </p:txBody>
      </p:sp>
    </p:spTree>
    <p:extLst>
      <p:ext uri="{BB962C8B-B14F-4D97-AF65-F5344CB8AC3E}">
        <p14:creationId xmlns:p14="http://schemas.microsoft.com/office/powerpoint/2010/main" val="729611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FEMA Environmental and Historic Preservation staff will review all projects prior to project approval. EHP staff will ensure that all practical means are used to protect, restore, and enhance the environment and that all necessary regulatory offices are contacted, and all permits and consultations are obtained. EHP staff will also ensure that applicants utilize best management practices on all projects. Projects that are reviewed by EHP will include a Record of Environmental consideration, or REC report, that details any permits applicants must obtain, and laws and regulations that applicants must follow when completing work on their project. The EHP contact for our Region is Charlie Bello. His contact information is included in the Green Sheet for DR-4689.</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35</a:t>
            </a:fld>
            <a:endParaRPr lang="en-US" dirty="0"/>
          </a:p>
        </p:txBody>
      </p:sp>
    </p:spTree>
    <p:extLst>
      <p:ext uri="{BB962C8B-B14F-4D97-AF65-F5344CB8AC3E}">
        <p14:creationId xmlns:p14="http://schemas.microsoft.com/office/powerpoint/2010/main" val="3382876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South Dakota is home to sixteen endangered species, including the Topeka Shiner and Northern Long Eared Bat. FEMA EHP staff will review projects to determine if work will impact the habitat of an endangered species and ensure that applicants comply with laws and regulations put in place to safeguard these habitats.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36</a:t>
            </a:fld>
            <a:endParaRPr lang="en-US" dirty="0"/>
          </a:p>
        </p:txBody>
      </p:sp>
    </p:spTree>
    <p:extLst>
      <p:ext uri="{BB962C8B-B14F-4D97-AF65-F5344CB8AC3E}">
        <p14:creationId xmlns:p14="http://schemas.microsoft.com/office/powerpoint/2010/main" val="2775181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FEMA EHP staff will review projects for historic preservation if a facility on the project inventory is listed on the National or State register of historic places, or if a facility is over fifty years old. Facilities that are considered important to local, state, or national history, including buildings, landscapes, archaeological sites, bridges, and Tribal or Cultural properties, may be subject to special construction practices under Section 106 of the National Historic Preservation Act if they are deemed historical. Information regarding facilities that are deemed historic will be include in the REC report for the project after EHP review.</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37</a:t>
            </a:fld>
            <a:endParaRPr lang="en-US" dirty="0"/>
          </a:p>
        </p:txBody>
      </p:sp>
    </p:spTree>
    <p:extLst>
      <p:ext uri="{BB962C8B-B14F-4D97-AF65-F5344CB8AC3E}">
        <p14:creationId xmlns:p14="http://schemas.microsoft.com/office/powerpoint/2010/main" val="3188059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doing work in water must contact the US Army Corps of Engineers and obtain any permits necessary for work. The USACE point of contact for applicants is Cathy Juhas. Her contact information is provided on this slide, and on the Green Sheet for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38</a:t>
            </a:fld>
            <a:endParaRPr lang="en-US" dirty="0"/>
          </a:p>
        </p:txBody>
      </p:sp>
    </p:spTree>
    <p:extLst>
      <p:ext uri="{BB962C8B-B14F-4D97-AF65-F5344CB8AC3E}">
        <p14:creationId xmlns:p14="http://schemas.microsoft.com/office/powerpoint/2010/main" val="4106906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doing work in designated flood hazard areas may need a permit from their local flood plain manager. FEMA EHP staff can assist with determining if projects include work in a designated flood hazard area. Applicants may also utilize published FEMA flood plain maps to determine if their project is in a designated flood hazard area.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39</a:t>
            </a:fld>
            <a:endParaRPr lang="en-US" dirty="0"/>
          </a:p>
        </p:txBody>
      </p:sp>
    </p:spTree>
    <p:extLst>
      <p:ext uri="{BB962C8B-B14F-4D97-AF65-F5344CB8AC3E}">
        <p14:creationId xmlns:p14="http://schemas.microsoft.com/office/powerpoint/2010/main" val="54109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Requests for Public Assistance for DR-4718 are due no later than August 5, 2023</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a:t>
            </a:fld>
            <a:endParaRPr lang="en-US" dirty="0"/>
          </a:p>
        </p:txBody>
      </p:sp>
    </p:spTree>
    <p:extLst>
      <p:ext uri="{BB962C8B-B14F-4D97-AF65-F5344CB8AC3E}">
        <p14:creationId xmlns:p14="http://schemas.microsoft.com/office/powerpoint/2010/main" val="3562486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all insured facilities, applicants must provide a copy of the insurance policy that was in effect at the time of the disaster. Applicants must deduct actual or anticipated insurance proceeds from the total eligible project costs. An obtain and maintain requirement may be placed on any project over $5,000 if it is determined that the project includes items that can be reasonably insured. Applicants must provide proof of insurance prior to project funding.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40</a:t>
            </a:fld>
            <a:endParaRPr lang="en-US" dirty="0"/>
          </a:p>
        </p:txBody>
      </p:sp>
    </p:spTree>
    <p:extLst>
      <p:ext uri="{BB962C8B-B14F-4D97-AF65-F5344CB8AC3E}">
        <p14:creationId xmlns:p14="http://schemas.microsoft.com/office/powerpoint/2010/main" val="1416327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Permanent work projects may be eligible for section 406 Hazard Mitigation funding. 406 mitigation includes cost effective measures that reduce or eliminate the potential for damages to a facility from a similar future event. Applicants may request review of their projects for potential mitigation, and FEMA mitigation staff will review the project to determine if it is eligible for 406 mitigation funds. Certain mitigation measures are eligible for up to 100% of the total cost of a project, and others require a benefit cost analysis to determine feasibility. Appendix J of the FEMA Public Assistance Program Policy Guide contains a list of potential mitigation measures that are covered at 100%.</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41</a:t>
            </a:fld>
            <a:endParaRPr lang="en-US" dirty="0"/>
          </a:p>
        </p:txBody>
      </p:sp>
    </p:spTree>
    <p:extLst>
      <p:ext uri="{BB962C8B-B14F-4D97-AF65-F5344CB8AC3E}">
        <p14:creationId xmlns:p14="http://schemas.microsoft.com/office/powerpoint/2010/main" val="1345819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applicants for this disaster are required to utilize the FEMA Grants Portal. Grants Portal is used to upload documentation that is then used to develop projects. Applicants will be required to review and sign documentation through the Grants Portal and can also view their projects at all stages of development, from formulation to obligation.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42</a:t>
            </a:fld>
            <a:endParaRPr lang="en-US" dirty="0"/>
          </a:p>
        </p:txBody>
      </p:sp>
    </p:spTree>
    <p:extLst>
      <p:ext uri="{BB962C8B-B14F-4D97-AF65-F5344CB8AC3E}">
        <p14:creationId xmlns:p14="http://schemas.microsoft.com/office/powerpoint/2010/main" val="3705874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an applicant does not already have a profile in Grants Portal, they should request access by reaching out to SDOEM staff. New applicants will receive account access via e-mail from support@pagrants.fema.gov Applicants must log in to their Grants Portal account and complete their organization profile prior to submitting an RPA.</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43</a:t>
            </a:fld>
            <a:endParaRPr lang="en-US" dirty="0"/>
          </a:p>
        </p:txBody>
      </p:sp>
    </p:spTree>
    <p:extLst>
      <p:ext uri="{BB962C8B-B14F-4D97-AF65-F5344CB8AC3E}">
        <p14:creationId xmlns:p14="http://schemas.microsoft.com/office/powerpoint/2010/main" val="2774908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should use Grants Portal to update organizational information, including applicant points of contact and mailing addresses. All documents pertaining to your organization and projects should be uploaded into your Grants Portal account. Applicants will use Grants Portal to file their RPAs, complete their damage inventories, answer questions related to their projects, and sign documents needed to complete their projects. Applicants can log in to Grants Portal at any time to check the status of their projects.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44</a:t>
            </a:fld>
            <a:endParaRPr lang="en-US" dirty="0"/>
          </a:p>
        </p:txBody>
      </p:sp>
    </p:spTree>
    <p:extLst>
      <p:ext uri="{BB962C8B-B14F-4D97-AF65-F5344CB8AC3E}">
        <p14:creationId xmlns:p14="http://schemas.microsoft.com/office/powerpoint/2010/main" val="4212771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are required to utilize Grants Portal to submit their RPA. Once an applicant logs in to their Grants Portal account, if they are in a county designated under a disaster declaration, they will have a notice across the top of the dashboard with a link to submit their RPA. Clicking on this link will begin the process of submitting your RPA. </a:t>
            </a:r>
          </a:p>
        </p:txBody>
      </p:sp>
      <p:sp>
        <p:nvSpPr>
          <p:cNvPr id="4" name="Slide Number Placeholder 3"/>
          <p:cNvSpPr>
            <a:spLocks noGrp="1"/>
          </p:cNvSpPr>
          <p:nvPr>
            <p:ph type="sldNum" sz="quarter" idx="5"/>
          </p:nvPr>
        </p:nvSpPr>
        <p:spPr/>
        <p:txBody>
          <a:bodyPr/>
          <a:lstStyle/>
          <a:p>
            <a:fld id="{C2160117-251D-4E6D-97EB-F455D8E34ADA}" type="slidenum">
              <a:rPr lang="en-US" smtClean="0"/>
              <a:t>45</a:t>
            </a:fld>
            <a:endParaRPr lang="en-US" dirty="0"/>
          </a:p>
        </p:txBody>
      </p:sp>
    </p:spTree>
    <p:extLst>
      <p:ext uri="{BB962C8B-B14F-4D97-AF65-F5344CB8AC3E}">
        <p14:creationId xmlns:p14="http://schemas.microsoft.com/office/powerpoint/2010/main" val="3280454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46</a:t>
            </a:fld>
            <a:endParaRPr lang="en-US" dirty="0"/>
          </a:p>
        </p:txBody>
      </p:sp>
    </p:spTree>
    <p:extLst>
      <p:ext uri="{BB962C8B-B14F-4D97-AF65-F5344CB8AC3E}">
        <p14:creationId xmlns:p14="http://schemas.microsoft.com/office/powerpoint/2010/main" val="157142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event, DR-4718, should show up on the Event Dropdown on your screen. If you have updated your Grants Portal account, the other fields on the screen should automatically be populated with information specific to your organization.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47</a:t>
            </a:fld>
            <a:endParaRPr lang="en-US" dirty="0"/>
          </a:p>
        </p:txBody>
      </p:sp>
    </p:spTree>
    <p:extLst>
      <p:ext uri="{BB962C8B-B14F-4D97-AF65-F5344CB8AC3E}">
        <p14:creationId xmlns:p14="http://schemas.microsoft.com/office/powerpoint/2010/main" val="2542500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only select information that has already been loaded into your Grants Portal profile.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48</a:t>
            </a:fld>
            <a:endParaRPr lang="en-US" dirty="0"/>
          </a:p>
        </p:txBody>
      </p:sp>
    </p:spTree>
    <p:extLst>
      <p:ext uri="{BB962C8B-B14F-4D97-AF65-F5344CB8AC3E}">
        <p14:creationId xmlns:p14="http://schemas.microsoft.com/office/powerpoint/2010/main" val="3251798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Select your level of experience with Grants Portal and the PA process, then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49</a:t>
            </a:fld>
            <a:endParaRPr lang="en-US" dirty="0"/>
          </a:p>
        </p:txBody>
      </p:sp>
    </p:spTree>
    <p:extLst>
      <p:ext uri="{BB962C8B-B14F-4D97-AF65-F5344CB8AC3E}">
        <p14:creationId xmlns:p14="http://schemas.microsoft.com/office/powerpoint/2010/main" val="41814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Eligible applicants include governmental entities such as State agencies, county and city governments, tribal organizations, townships and road districts, and certain private non-profits.</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a:t>
            </a:fld>
            <a:endParaRPr lang="en-US" dirty="0"/>
          </a:p>
        </p:txBody>
      </p:sp>
    </p:spTree>
    <p:extLst>
      <p:ext uri="{BB962C8B-B14F-4D97-AF65-F5344CB8AC3E}">
        <p14:creationId xmlns:p14="http://schemas.microsoft.com/office/powerpoint/2010/main" val="1528670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Fill out the questions on your screen to the best of your ability.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50</a:t>
            </a:fld>
            <a:endParaRPr lang="en-US" dirty="0"/>
          </a:p>
        </p:txBody>
      </p:sp>
    </p:spTree>
    <p:extLst>
      <p:ext uri="{BB962C8B-B14F-4D97-AF65-F5344CB8AC3E}">
        <p14:creationId xmlns:p14="http://schemas.microsoft.com/office/powerpoint/2010/main" val="2238129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may choose your Primary and Alternate contacts from drop down lists that are populated with all personnel already entered into your Grants Portal organization profile. Make sure the contacts you choose are the main points of contact that you wish FEMA and State personnel to speak to. Initial in the boxes next to each certification, then click the orange sign box to advance to the signature screen.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51</a:t>
            </a:fld>
            <a:endParaRPr lang="en-US" dirty="0"/>
          </a:p>
        </p:txBody>
      </p:sp>
    </p:spTree>
    <p:extLst>
      <p:ext uri="{BB962C8B-B14F-4D97-AF65-F5344CB8AC3E}">
        <p14:creationId xmlns:p14="http://schemas.microsoft.com/office/powerpoint/2010/main" val="1222131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Type your name in the Print Name field and it will show up a signature in your chosen signature style. Then enter the password for your Grants Portal account and click the blue Sign box to advance to the next screen.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52</a:t>
            </a:fld>
            <a:endParaRPr lang="en-US" dirty="0"/>
          </a:p>
        </p:txBody>
      </p:sp>
    </p:spTree>
    <p:extLst>
      <p:ext uri="{BB962C8B-B14F-4D97-AF65-F5344CB8AC3E}">
        <p14:creationId xmlns:p14="http://schemas.microsoft.com/office/powerpoint/2010/main" val="1098461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Carefully review all of the information on the RPA form. Verify that all of the information is correct, and then click the blue submit box on the lower right side of your screen to submit your RPA for this disaster. Once your RPA is submitted, the State and FEMA will be notified. You may withdraw your RPA at any time by notifying SD OEM staff and filling out a withdrawal form.</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53</a:t>
            </a:fld>
            <a:endParaRPr lang="en-US" dirty="0"/>
          </a:p>
        </p:txBody>
      </p:sp>
    </p:spTree>
    <p:extLst>
      <p:ext uri="{BB962C8B-B14F-4D97-AF65-F5344CB8AC3E}">
        <p14:creationId xmlns:p14="http://schemas.microsoft.com/office/powerpoint/2010/main" val="9307971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your RPA has been submitted, you will be redirected to your Grants Portal dashboard and should see a message similar to the one on your screen. Once your RPA has been submitted, the new disaster will show up under your applicant event profile. The State and FEMA will review your RPA, and if you are an eligible applicant for the disaster, a FEMA PDMG and two State points of contact will be assigned to you.</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54</a:t>
            </a:fld>
            <a:endParaRPr lang="en-US" dirty="0"/>
          </a:p>
        </p:txBody>
      </p:sp>
    </p:spTree>
    <p:extLst>
      <p:ext uri="{BB962C8B-B14F-4D97-AF65-F5344CB8AC3E}">
        <p14:creationId xmlns:p14="http://schemas.microsoft.com/office/powerpoint/2010/main" val="878576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your RPA has been submitted and your organization is deemed an eligible applicant for the disaster, your assigned PDMG will contact you to set up an exploratory call, or EC. During the EC, </a:t>
            </a:r>
            <a:r>
              <a:rPr lang="en-US" dirty="0">
                <a:sym typeface="Wingdings" panose="05000000000000000000" pitchFamily="2" charset="2"/>
              </a:rPr>
              <a:t>the PDMG will introduce themselves and gather cursory information about your organization and the damages sustained to your facilities during the disaster. Prior to concluding the EC, the PDMG will work with you to establish a date and time for the Recovery Scoping Meeting, or RSM.</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55</a:t>
            </a:fld>
            <a:endParaRPr lang="en-US" dirty="0"/>
          </a:p>
        </p:txBody>
      </p:sp>
    </p:spTree>
    <p:extLst>
      <p:ext uri="{BB962C8B-B14F-4D97-AF65-F5344CB8AC3E}">
        <p14:creationId xmlns:p14="http://schemas.microsoft.com/office/powerpoint/2010/main" val="2522461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your RPA has been approved, FEMA will assign a Program Delivery Manager, or PDMG, to you. You will also be assigned two points of contact in the South Dakota Office of Emergency Management that will assist you throughout the grant process.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56</a:t>
            </a:fld>
            <a:endParaRPr lang="en-US" dirty="0"/>
          </a:p>
        </p:txBody>
      </p:sp>
    </p:spTree>
    <p:extLst>
      <p:ext uri="{BB962C8B-B14F-4D97-AF65-F5344CB8AC3E}">
        <p14:creationId xmlns:p14="http://schemas.microsoft.com/office/powerpoint/2010/main" val="1205267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ym typeface="Wingdings" panose="05000000000000000000" pitchFamily="2" charset="2"/>
              </a:rPr>
              <a:t>During the Recovery Scoping Meeting, your assigned PDMG will begin the process of helping you fill out your damage inventory. Applicants will have sixty days after their RSM to complete their damage inventory. After sixty days, no new items can be added to the damage inventory.</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57</a:t>
            </a:fld>
            <a:endParaRPr lang="en-US" dirty="0"/>
          </a:p>
        </p:txBody>
      </p:sp>
    </p:spTree>
    <p:extLst>
      <p:ext uri="{BB962C8B-B14F-4D97-AF65-F5344CB8AC3E}">
        <p14:creationId xmlns:p14="http://schemas.microsoft.com/office/powerpoint/2010/main" val="2723708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must identify all of their damages on their damage inventory. They will also use the damage inventory worksheet to establish their recovery priorities, identify damages that could benefit from 406 mitigation, and identify any facilities that may require EHP assistance. The damage inventory worksheet is a spreadsheet that is available for download through Grants Portal. Applicants should download the spreadsheet and then have their assigned PDMG upload the completed spreadsheet back to their Grants Portal account.</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58</a:t>
            </a:fld>
            <a:endParaRPr lang="en-US" dirty="0"/>
          </a:p>
        </p:txBody>
      </p:sp>
    </p:spTree>
    <p:extLst>
      <p:ext uri="{BB962C8B-B14F-4D97-AF65-F5344CB8AC3E}">
        <p14:creationId xmlns:p14="http://schemas.microsoft.com/office/powerpoint/2010/main" val="2899901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can find the damage inventory worksheet template under their Grants Portal organization profile, and under the event profile for the disaster they are eligible for. Applicants may also request a copy of the spreadsheet from their assigned PDMG. The damage inventory worksheet will look similar to the one on your screen.</a:t>
            </a:r>
          </a:p>
        </p:txBody>
      </p:sp>
      <p:sp>
        <p:nvSpPr>
          <p:cNvPr id="4" name="Slide Number Placeholder 3"/>
          <p:cNvSpPr>
            <a:spLocks noGrp="1"/>
          </p:cNvSpPr>
          <p:nvPr>
            <p:ph type="sldNum" sz="quarter" idx="5"/>
          </p:nvPr>
        </p:nvSpPr>
        <p:spPr/>
        <p:txBody>
          <a:bodyPr/>
          <a:lstStyle/>
          <a:p>
            <a:fld id="{C2160117-251D-4E6D-97EB-F455D8E34ADA}" type="slidenum">
              <a:rPr lang="en-US" smtClean="0"/>
              <a:t>59</a:t>
            </a:fld>
            <a:endParaRPr lang="en-US" dirty="0"/>
          </a:p>
        </p:txBody>
      </p:sp>
    </p:spTree>
    <p:extLst>
      <p:ext uri="{BB962C8B-B14F-4D97-AF65-F5344CB8AC3E}">
        <p14:creationId xmlns:p14="http://schemas.microsoft.com/office/powerpoint/2010/main" val="293028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Critical Private non-profit entities that may be eligible to apply for assistance include Fire and rescue, EMS, Utility cooperatives, and educational institutions.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6</a:t>
            </a:fld>
            <a:endParaRPr lang="en-US" dirty="0"/>
          </a:p>
        </p:txBody>
      </p:sp>
    </p:spTree>
    <p:extLst>
      <p:ext uri="{BB962C8B-B14F-4D97-AF65-F5344CB8AC3E}">
        <p14:creationId xmlns:p14="http://schemas.microsoft.com/office/powerpoint/2010/main" val="1322183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filling out your damage inventory, be detailed when naming the damage line items. You can use the information gathered during the PDA process to begin to fill the damage inventory out. If you have damage in multiple counties, split the damage up by county, and put completed work on a separate line from incomplete work. The name of the damage line item will become the project name in Grants Portal. Make sure the line item name includes details that will help identify future projects.</a:t>
            </a:r>
          </a:p>
        </p:txBody>
      </p:sp>
      <p:sp>
        <p:nvSpPr>
          <p:cNvPr id="4" name="Slide Number Placeholder 3"/>
          <p:cNvSpPr>
            <a:spLocks noGrp="1"/>
          </p:cNvSpPr>
          <p:nvPr>
            <p:ph type="sldNum" sz="quarter" idx="5"/>
          </p:nvPr>
        </p:nvSpPr>
        <p:spPr/>
        <p:txBody>
          <a:bodyPr/>
          <a:lstStyle/>
          <a:p>
            <a:fld id="{C2160117-251D-4E6D-97EB-F455D8E34ADA}" type="slidenum">
              <a:rPr lang="en-US" smtClean="0"/>
              <a:t>60</a:t>
            </a:fld>
            <a:endParaRPr lang="en-US" dirty="0"/>
          </a:p>
        </p:txBody>
      </p:sp>
    </p:spTree>
    <p:extLst>
      <p:ext uri="{BB962C8B-B14F-4D97-AF65-F5344CB8AC3E}">
        <p14:creationId xmlns:p14="http://schemas.microsoft.com/office/powerpoint/2010/main" val="4246894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Completing the damage inventory is a critical step in the grant process. Any damages not documented on the damage inventory sheet will not be able to be claimed at a later date or used to formulate projects. The line items in the worksheet will also trigger work orders for site inspections and questions for EEIs. Applicants have sixty days from the date of the recovery scoping meeting to fill out and upload the damage inventory worksheet. No further damages can be claimed after the sixty day deadline.</a:t>
            </a:r>
          </a:p>
        </p:txBody>
      </p:sp>
      <p:sp>
        <p:nvSpPr>
          <p:cNvPr id="4" name="Slide Number Placeholder 3"/>
          <p:cNvSpPr>
            <a:spLocks noGrp="1"/>
          </p:cNvSpPr>
          <p:nvPr>
            <p:ph type="sldNum" sz="quarter" idx="5"/>
          </p:nvPr>
        </p:nvSpPr>
        <p:spPr/>
        <p:txBody>
          <a:bodyPr/>
          <a:lstStyle/>
          <a:p>
            <a:fld id="{C2160117-251D-4E6D-97EB-F455D8E34ADA}" type="slidenum">
              <a:rPr lang="en-US" smtClean="0"/>
              <a:t>61</a:t>
            </a:fld>
            <a:endParaRPr lang="en-US" dirty="0"/>
          </a:p>
        </p:txBody>
      </p:sp>
    </p:spTree>
    <p:extLst>
      <p:ext uri="{BB962C8B-B14F-4D97-AF65-F5344CB8AC3E}">
        <p14:creationId xmlns:p14="http://schemas.microsoft.com/office/powerpoint/2010/main" val="26501130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Documentation will need to be uploaded to Grants Portal in order to write and fund your projects. Insurance policies, pay policies, and procurement policies can be uploaded to your organizational profile at any time. Individual projects may require uploading of photos, material and supply lists, invoices, copies of contracts, equipment and staff listings to be uploaded to the documents section of the project. Your PDMG will help ensure that necessary documents are uploaded to the correct location.</a:t>
            </a:r>
          </a:p>
        </p:txBody>
      </p:sp>
      <p:sp>
        <p:nvSpPr>
          <p:cNvPr id="4" name="Slide Number Placeholder 3"/>
          <p:cNvSpPr>
            <a:spLocks noGrp="1"/>
          </p:cNvSpPr>
          <p:nvPr>
            <p:ph type="sldNum" sz="quarter" idx="5"/>
          </p:nvPr>
        </p:nvSpPr>
        <p:spPr/>
        <p:txBody>
          <a:bodyPr/>
          <a:lstStyle/>
          <a:p>
            <a:fld id="{C2160117-251D-4E6D-97EB-F455D8E34ADA}" type="slidenum">
              <a:rPr lang="en-US" smtClean="0"/>
              <a:t>62</a:t>
            </a:fld>
            <a:endParaRPr lang="en-US" dirty="0"/>
          </a:p>
        </p:txBody>
      </p:sp>
    </p:spTree>
    <p:extLst>
      <p:ext uri="{BB962C8B-B14F-4D97-AF65-F5344CB8AC3E}">
        <p14:creationId xmlns:p14="http://schemas.microsoft.com/office/powerpoint/2010/main" val="369902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saving documentation right away. Any pictures you have of damages, or pictures that show facilities in their pre-disaster condition, should be included as part of your project documentation. Verify that measurements and location information that was gathered during the PDA is accurate. Keep records of all permits and correspondence. Include historic cost information if it’s available. If any damaged facilities include structures, include building plans or drawings of the facility in the project documents.</a:t>
            </a:r>
          </a:p>
        </p:txBody>
      </p:sp>
      <p:sp>
        <p:nvSpPr>
          <p:cNvPr id="4" name="Slide Number Placeholder 3"/>
          <p:cNvSpPr>
            <a:spLocks noGrp="1"/>
          </p:cNvSpPr>
          <p:nvPr>
            <p:ph type="sldNum" sz="quarter" idx="5"/>
          </p:nvPr>
        </p:nvSpPr>
        <p:spPr/>
        <p:txBody>
          <a:bodyPr/>
          <a:lstStyle/>
          <a:p>
            <a:fld id="{C2160117-251D-4E6D-97EB-F455D8E34ADA}" type="slidenum">
              <a:rPr lang="en-US" smtClean="0"/>
              <a:t>63</a:t>
            </a:fld>
            <a:endParaRPr lang="en-US" dirty="0"/>
          </a:p>
        </p:txBody>
      </p:sp>
    </p:spTree>
    <p:extLst>
      <p:ext uri="{BB962C8B-B14F-4D97-AF65-F5344CB8AC3E}">
        <p14:creationId xmlns:p14="http://schemas.microsoft.com/office/powerpoint/2010/main" val="2079274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Public Assistance grants are reimbursement based grants. Applicants are expected to expend funds up front and share in the total cost of all their projects. Payments made to applicants of this disaster will include a 75% Federal cost share, and a 10% State cost share. The remaining 15% is the responsibility of the applicant. All payments will come directly from the State of South Dakota to the applicant. No funding will come directly from FEMA. If you have questions regarding funding or payment, please contact a member of the SDOEM staff for assistance.</a:t>
            </a:r>
          </a:p>
        </p:txBody>
      </p:sp>
      <p:sp>
        <p:nvSpPr>
          <p:cNvPr id="4" name="Slide Number Placeholder 3"/>
          <p:cNvSpPr>
            <a:spLocks noGrp="1"/>
          </p:cNvSpPr>
          <p:nvPr>
            <p:ph type="sldNum" sz="quarter" idx="5"/>
          </p:nvPr>
        </p:nvSpPr>
        <p:spPr/>
        <p:txBody>
          <a:bodyPr/>
          <a:lstStyle/>
          <a:p>
            <a:fld id="{C2160117-251D-4E6D-97EB-F455D8E34ADA}" type="slidenum">
              <a:rPr lang="en-US" smtClean="0"/>
              <a:t>64</a:t>
            </a:fld>
            <a:endParaRPr lang="en-US" dirty="0"/>
          </a:p>
        </p:txBody>
      </p:sp>
    </p:spTree>
    <p:extLst>
      <p:ext uri="{BB962C8B-B14F-4D97-AF65-F5344CB8AC3E}">
        <p14:creationId xmlns:p14="http://schemas.microsoft.com/office/powerpoint/2010/main" val="2680444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Project payments are calculated based on the total project cost after the project worksheet has been written, approved, and obligated. The Federal and State share of funding is calculated based on the final 100% approved cost for each project. Applicants will be required to fill out a Risk Assessment, sign a State Sub-Recipient Agreement, fill out a W9, and send the paperwork back to the State before payments can be issued. Payment information will be mailed directly to each applicant prior to funds being received. All payments will come from the SD State Auditor’s Office. If the State of South Dakota does not already have your bank account information on file, a paper check will be mailed to you. </a:t>
            </a:r>
          </a:p>
        </p:txBody>
      </p:sp>
      <p:sp>
        <p:nvSpPr>
          <p:cNvPr id="4" name="Slide Number Placeholder 3"/>
          <p:cNvSpPr>
            <a:spLocks noGrp="1"/>
          </p:cNvSpPr>
          <p:nvPr>
            <p:ph type="sldNum" sz="quarter" idx="5"/>
          </p:nvPr>
        </p:nvSpPr>
        <p:spPr/>
        <p:txBody>
          <a:bodyPr/>
          <a:lstStyle/>
          <a:p>
            <a:fld id="{C2160117-251D-4E6D-97EB-F455D8E34ADA}" type="slidenum">
              <a:rPr lang="en-US" smtClean="0"/>
              <a:t>65</a:t>
            </a:fld>
            <a:endParaRPr lang="en-US" dirty="0"/>
          </a:p>
        </p:txBody>
      </p:sp>
    </p:spTree>
    <p:extLst>
      <p:ext uri="{BB962C8B-B14F-4D97-AF65-F5344CB8AC3E}">
        <p14:creationId xmlns:p14="http://schemas.microsoft.com/office/powerpoint/2010/main" val="35077730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Payment information that is mailed to the applicant will include all details of the project that is being funded. The information includes payment details, deadlines, the entire project worksheet, audit requirements, and a record of environmental consideration if applicable. Review all documentation carefully for accuracy and notify the State if anything looks incorrect. You will have sixty days from receipt of this documentation to appeal any decisions made by FEMA that you do not agree with.</a:t>
            </a:r>
          </a:p>
        </p:txBody>
      </p:sp>
      <p:sp>
        <p:nvSpPr>
          <p:cNvPr id="4" name="Slide Number Placeholder 3"/>
          <p:cNvSpPr>
            <a:spLocks noGrp="1"/>
          </p:cNvSpPr>
          <p:nvPr>
            <p:ph type="sldNum" sz="quarter" idx="5"/>
          </p:nvPr>
        </p:nvSpPr>
        <p:spPr/>
        <p:txBody>
          <a:bodyPr/>
          <a:lstStyle/>
          <a:p>
            <a:fld id="{C2160117-251D-4E6D-97EB-F455D8E34ADA}" type="slidenum">
              <a:rPr lang="en-US" smtClean="0"/>
              <a:t>66</a:t>
            </a:fld>
            <a:endParaRPr lang="en-US" dirty="0"/>
          </a:p>
        </p:txBody>
      </p:sp>
    </p:spTree>
    <p:extLst>
      <p:ext uri="{BB962C8B-B14F-4D97-AF65-F5344CB8AC3E}">
        <p14:creationId xmlns:p14="http://schemas.microsoft.com/office/powerpoint/2010/main" val="3428478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have the right to appeal any decision made by FEMA that impacts their projects. The sixty day deadline for all appeals begins as soon as an applicant is notified of the decision that they are appealing. Applicants must file their appeals with the State with in the sixty day timeframe.</a:t>
            </a:r>
          </a:p>
        </p:txBody>
      </p:sp>
      <p:sp>
        <p:nvSpPr>
          <p:cNvPr id="4" name="Slide Number Placeholder 3"/>
          <p:cNvSpPr>
            <a:spLocks noGrp="1"/>
          </p:cNvSpPr>
          <p:nvPr>
            <p:ph type="sldNum" sz="quarter" idx="5"/>
          </p:nvPr>
        </p:nvSpPr>
        <p:spPr/>
        <p:txBody>
          <a:bodyPr/>
          <a:lstStyle/>
          <a:p>
            <a:fld id="{C2160117-251D-4E6D-97EB-F455D8E34ADA}" type="slidenum">
              <a:rPr lang="en-US" smtClean="0"/>
              <a:t>67</a:t>
            </a:fld>
            <a:endParaRPr lang="en-US" dirty="0"/>
          </a:p>
        </p:txBody>
      </p:sp>
    </p:spTree>
    <p:extLst>
      <p:ext uri="{BB962C8B-B14F-4D97-AF65-F5344CB8AC3E}">
        <p14:creationId xmlns:p14="http://schemas.microsoft.com/office/powerpoint/2010/main" val="602592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 audit will be required for any applicant that received over $750,000 in Federal funding in a single calendar year. These funds can come from any Federal source, not just the PA program. Common audit findings can include lack of internal controls, unsupported costs, duplication of benefits, and poor contracting practices. Refer to the OIG Audit Tips included in your applicant information for tips on managing disaster related costs.</a:t>
            </a:r>
          </a:p>
        </p:txBody>
      </p:sp>
      <p:sp>
        <p:nvSpPr>
          <p:cNvPr id="4" name="Slide Number Placeholder 3"/>
          <p:cNvSpPr>
            <a:spLocks noGrp="1"/>
          </p:cNvSpPr>
          <p:nvPr>
            <p:ph type="sldNum" sz="quarter" idx="5"/>
          </p:nvPr>
        </p:nvSpPr>
        <p:spPr/>
        <p:txBody>
          <a:bodyPr/>
          <a:lstStyle/>
          <a:p>
            <a:fld id="{C2160117-251D-4E6D-97EB-F455D8E34ADA}" type="slidenum">
              <a:rPr lang="en-US" smtClean="0"/>
              <a:t>68</a:t>
            </a:fld>
            <a:endParaRPr lang="en-US" dirty="0"/>
          </a:p>
        </p:txBody>
      </p:sp>
    </p:spTree>
    <p:extLst>
      <p:ext uri="{BB962C8B-B14F-4D97-AF65-F5344CB8AC3E}">
        <p14:creationId xmlns:p14="http://schemas.microsoft.com/office/powerpoint/2010/main" val="788445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want you to get every dollar you can to help you recover from this disaster. Please reach out and ask questions if something is not clear. Notify the State and your PDMG before any changes are made to your projects that will deviate from the approved scope of work. Make sure you obtain all the necessary permits to comply with the terms in your REC report. Follow proper procurement and contracting procedures. Preform work as it is described in the approved scope of work for your project. Maintain complete, clear and accurate records, and stay aware of all PA program deadlines.</a:t>
            </a:r>
          </a:p>
        </p:txBody>
      </p:sp>
      <p:sp>
        <p:nvSpPr>
          <p:cNvPr id="4" name="Slide Number Placeholder 3"/>
          <p:cNvSpPr>
            <a:spLocks noGrp="1"/>
          </p:cNvSpPr>
          <p:nvPr>
            <p:ph type="sldNum" sz="quarter" idx="5"/>
          </p:nvPr>
        </p:nvSpPr>
        <p:spPr/>
        <p:txBody>
          <a:bodyPr/>
          <a:lstStyle/>
          <a:p>
            <a:fld id="{C2160117-251D-4E6D-97EB-F455D8E34ADA}" type="slidenum">
              <a:rPr lang="en-US" smtClean="0"/>
              <a:t>69</a:t>
            </a:fld>
            <a:endParaRPr lang="en-US" dirty="0"/>
          </a:p>
        </p:txBody>
      </p:sp>
    </p:spTree>
    <p:extLst>
      <p:ext uri="{BB962C8B-B14F-4D97-AF65-F5344CB8AC3E}">
        <p14:creationId xmlns:p14="http://schemas.microsoft.com/office/powerpoint/2010/main" val="9809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Non-critical Private non-profit entities that may be eligible for assistance can include senior citizen centers, daycares, homeless shelters, libraries, community centers, and houses of worship.</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7</a:t>
            </a:fld>
            <a:endParaRPr lang="en-US" dirty="0"/>
          </a:p>
        </p:txBody>
      </p:sp>
    </p:spTree>
    <p:extLst>
      <p:ext uri="{BB962C8B-B14F-4D97-AF65-F5344CB8AC3E}">
        <p14:creationId xmlns:p14="http://schemas.microsoft.com/office/powerpoint/2010/main" val="1775913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Applicants are required to maintain documentation related to this disaster for three years after the close of the entire disaster. SDOEM will send each applicant a letter when the disaster has been closed letting them know when the three year retention period ends. On average, applicants should plan on maintaining records for ten years. </a:t>
            </a:r>
          </a:p>
        </p:txBody>
      </p:sp>
      <p:sp>
        <p:nvSpPr>
          <p:cNvPr id="4" name="Slide Number Placeholder 3"/>
          <p:cNvSpPr>
            <a:spLocks noGrp="1"/>
          </p:cNvSpPr>
          <p:nvPr>
            <p:ph type="sldNum" sz="quarter" idx="5"/>
          </p:nvPr>
        </p:nvSpPr>
        <p:spPr/>
        <p:txBody>
          <a:bodyPr/>
          <a:lstStyle/>
          <a:p>
            <a:fld id="{C2160117-251D-4E6D-97EB-F455D8E34ADA}" type="slidenum">
              <a:rPr lang="en-US" smtClean="0"/>
              <a:t>70</a:t>
            </a:fld>
            <a:endParaRPr lang="en-US" dirty="0"/>
          </a:p>
        </p:txBody>
      </p:sp>
    </p:spTree>
    <p:extLst>
      <p:ext uri="{BB962C8B-B14F-4D97-AF65-F5344CB8AC3E}">
        <p14:creationId xmlns:p14="http://schemas.microsoft.com/office/powerpoint/2010/main" val="37940484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Please sign in to Grants Portal and make sure all of your organizational information is accurate and up to date. Submit your RPA through Grants Portal by Saturday, August 5. Once your RPA is approved, FEMA will assign you a PDMG and they will work with you to scheduled your exploratory call and recovery scoping meeting. Make sure that you have identified all damages that you want to claim within sixty days of your recovery scoping meeting. </a:t>
            </a:r>
          </a:p>
        </p:txBody>
      </p:sp>
      <p:sp>
        <p:nvSpPr>
          <p:cNvPr id="4" name="Slide Number Placeholder 3"/>
          <p:cNvSpPr>
            <a:spLocks noGrp="1"/>
          </p:cNvSpPr>
          <p:nvPr>
            <p:ph type="sldNum" sz="quarter" idx="5"/>
          </p:nvPr>
        </p:nvSpPr>
        <p:spPr/>
        <p:txBody>
          <a:bodyPr/>
          <a:lstStyle/>
          <a:p>
            <a:fld id="{C2160117-251D-4E6D-97EB-F455D8E34ADA}" type="slidenum">
              <a:rPr lang="en-US" smtClean="0"/>
              <a:t>71</a:t>
            </a:fld>
            <a:endParaRPr lang="en-US" dirty="0"/>
          </a:p>
        </p:txBody>
      </p:sp>
    </p:spTree>
    <p:extLst>
      <p:ext uri="{BB962C8B-B14F-4D97-AF65-F5344CB8AC3E}">
        <p14:creationId xmlns:p14="http://schemas.microsoft.com/office/powerpoint/2010/main" val="712249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to submit your Request for Public Assistance no later than Saturday, August 5</a:t>
            </a:r>
            <a:r>
              <a:rPr lang="en-US" baseline="30000" dirty="0"/>
              <a:t>th</a:t>
            </a:r>
            <a:r>
              <a:rPr lang="en-US" dirty="0"/>
              <a:t>. Once your RPA is submitted and it is determined that you’re an eligible applicant for this disaster, FEMA will assign you a PDMG and they will reach out to scheduled your exploratory call and recovery scoping meeting. During your recovery scoping meeting, you will be informed of your sixty day deadline to submit damages to your damage inventory worksheet. After your damage inventory has been submitted, your PDMG will work with you to create projects based on your damages. The deadline to complete work on Category A and B emergency work projects is January 6, 2024. The deadline to complete work on category C through G permanent work projects is January 6, 2025. Please reach out to State PA staff to request a time extension for any project that will not be completed by it’s deadline.</a:t>
            </a:r>
          </a:p>
        </p:txBody>
      </p:sp>
      <p:sp>
        <p:nvSpPr>
          <p:cNvPr id="4" name="Slide Number Placeholder 3"/>
          <p:cNvSpPr>
            <a:spLocks noGrp="1"/>
          </p:cNvSpPr>
          <p:nvPr>
            <p:ph type="sldNum" sz="quarter" idx="5"/>
          </p:nvPr>
        </p:nvSpPr>
        <p:spPr/>
        <p:txBody>
          <a:bodyPr/>
          <a:lstStyle/>
          <a:p>
            <a:fld id="{C2160117-251D-4E6D-97EB-F455D8E34ADA}" type="slidenum">
              <a:rPr lang="en-US" smtClean="0"/>
              <a:t>72</a:t>
            </a:fld>
            <a:endParaRPr lang="en-US" dirty="0"/>
          </a:p>
        </p:txBody>
      </p:sp>
    </p:spTree>
    <p:extLst>
      <p:ext uri="{BB962C8B-B14F-4D97-AF65-F5344CB8AC3E}">
        <p14:creationId xmlns:p14="http://schemas.microsoft.com/office/powerpoint/2010/main" val="15822521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73</a:t>
            </a:fld>
            <a:endParaRPr lang="en-US" dirty="0"/>
          </a:p>
        </p:txBody>
      </p:sp>
    </p:spTree>
    <p:extLst>
      <p:ext uri="{BB962C8B-B14F-4D97-AF65-F5344CB8AC3E}">
        <p14:creationId xmlns:p14="http://schemas.microsoft.com/office/powerpoint/2010/main" val="4155737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please reach out to a member of our Public Assistance Team. You can contact our SDOEM staff at area code 605-773-3231.</a:t>
            </a:r>
          </a:p>
        </p:txBody>
      </p:sp>
      <p:sp>
        <p:nvSpPr>
          <p:cNvPr id="4" name="Slide Number Placeholder 3"/>
          <p:cNvSpPr>
            <a:spLocks noGrp="1"/>
          </p:cNvSpPr>
          <p:nvPr>
            <p:ph type="sldNum" sz="quarter" idx="5"/>
          </p:nvPr>
        </p:nvSpPr>
        <p:spPr/>
        <p:txBody>
          <a:bodyPr/>
          <a:lstStyle/>
          <a:p>
            <a:fld id="{C2160117-251D-4E6D-97EB-F455D8E34ADA}" type="slidenum">
              <a:rPr lang="en-US" smtClean="0"/>
              <a:t>74</a:t>
            </a:fld>
            <a:endParaRPr lang="en-US" dirty="0"/>
          </a:p>
        </p:txBody>
      </p:sp>
    </p:spTree>
    <p:extLst>
      <p:ext uri="{BB962C8B-B14F-4D97-AF65-F5344CB8AC3E}">
        <p14:creationId xmlns:p14="http://schemas.microsoft.com/office/powerpoint/2010/main" val="15097413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Applicant Briefing for DR-4718!</a:t>
            </a:r>
          </a:p>
        </p:txBody>
      </p:sp>
      <p:sp>
        <p:nvSpPr>
          <p:cNvPr id="4" name="Slide Number Placeholder 3"/>
          <p:cNvSpPr>
            <a:spLocks noGrp="1"/>
          </p:cNvSpPr>
          <p:nvPr>
            <p:ph type="sldNum" sz="quarter" idx="5"/>
          </p:nvPr>
        </p:nvSpPr>
        <p:spPr/>
        <p:txBody>
          <a:bodyPr/>
          <a:lstStyle/>
          <a:p>
            <a:fld id="{C2160117-251D-4E6D-97EB-F455D8E34ADA}" type="slidenum">
              <a:rPr lang="en-US" smtClean="0"/>
              <a:t>75</a:t>
            </a:fld>
            <a:endParaRPr lang="en-US" dirty="0"/>
          </a:p>
        </p:txBody>
      </p:sp>
    </p:spTree>
    <p:extLst>
      <p:ext uri="{BB962C8B-B14F-4D97-AF65-F5344CB8AC3E}">
        <p14:creationId xmlns:p14="http://schemas.microsoft.com/office/powerpoint/2010/main" val="290149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entities must submit an RPA by August 5. Private non-profit entities must include additional information with their RPA and may also be required to submit an application to the Small Business Administration for a low interest disaster loan.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8</a:t>
            </a:fld>
            <a:endParaRPr lang="en-US" dirty="0"/>
          </a:p>
        </p:txBody>
      </p:sp>
    </p:spTree>
    <p:extLst>
      <p:ext uri="{BB962C8B-B14F-4D97-AF65-F5344CB8AC3E}">
        <p14:creationId xmlns:p14="http://schemas.microsoft.com/office/powerpoint/2010/main" val="202575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applicants are required to obtain a Unique Entity Identifier, or UEI number. Applicants must register and verify their entity on SAM.gov in order to be issued a UEI number. Once the UEI has been obtained, applicants should input this number into their applicant profile on Grants Portal. Grant payments cannot be made to any applicants that do not have a UEI number. Information on obtaining a UEI can be found in the applicant information for this disaster. Applicants can contact SDOEM PA staff with any further questions.</a:t>
            </a:r>
          </a:p>
        </p:txBody>
      </p:sp>
      <p:sp>
        <p:nvSpPr>
          <p:cNvPr id="4" name="Slide Number Placeholder 3"/>
          <p:cNvSpPr>
            <a:spLocks noGrp="1"/>
          </p:cNvSpPr>
          <p:nvPr>
            <p:ph type="sldNum" sz="quarter" idx="5"/>
          </p:nvPr>
        </p:nvSpPr>
        <p:spPr/>
        <p:txBody>
          <a:bodyPr/>
          <a:lstStyle/>
          <a:p>
            <a:fld id="{C2160117-251D-4E6D-97EB-F455D8E34ADA}" type="slidenum">
              <a:rPr lang="en-US" smtClean="0"/>
              <a:t>9</a:t>
            </a:fld>
            <a:endParaRPr lang="en-US" dirty="0"/>
          </a:p>
        </p:txBody>
      </p:sp>
    </p:spTree>
    <p:extLst>
      <p:ext uri="{BB962C8B-B14F-4D97-AF65-F5344CB8AC3E}">
        <p14:creationId xmlns:p14="http://schemas.microsoft.com/office/powerpoint/2010/main" val="3887154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B6222-1DAF-FCB1-C86A-50905DEC8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368" y="876742"/>
            <a:ext cx="7946217" cy="1138773"/>
          </a:xfrm>
          <a:prstGeom prst="rect">
            <a:avLst/>
          </a:prstGeom>
        </p:spPr>
      </p:pic>
      <p:sp>
        <p:nvSpPr>
          <p:cNvPr id="3" name="TextBox 2">
            <a:extLst>
              <a:ext uri="{FF2B5EF4-FFF2-40B4-BE49-F238E27FC236}">
                <a16:creationId xmlns:a16="http://schemas.microsoft.com/office/drawing/2014/main" id="{D9081701-CEC0-7C56-7430-96EA3BF20E40}"/>
              </a:ext>
            </a:extLst>
          </p:cNvPr>
          <p:cNvSpPr txBox="1"/>
          <p:nvPr userDrawn="1"/>
        </p:nvSpPr>
        <p:spPr>
          <a:xfrm>
            <a:off x="990600" y="6273726"/>
            <a:ext cx="8177981" cy="369332"/>
          </a:xfrm>
          <a:prstGeom prst="rect">
            <a:avLst/>
          </a:prstGeom>
          <a:noFill/>
        </p:spPr>
        <p:txBody>
          <a:bodyPr wrap="square" rtlCol="0">
            <a:spAutoFit/>
          </a:bodyPr>
          <a:lstStyle/>
          <a:p>
            <a:r>
              <a:rPr lang="en-US" b="1" dirty="0"/>
              <a:t>Mission:  Keeping South Dakota a Safe Place to Live, Work, Visit and Raise a Family</a:t>
            </a:r>
          </a:p>
        </p:txBody>
      </p:sp>
      <p:sp>
        <p:nvSpPr>
          <p:cNvPr id="4" name="Content Placeholder 22">
            <a:extLst>
              <a:ext uri="{FF2B5EF4-FFF2-40B4-BE49-F238E27FC236}">
                <a16:creationId xmlns:a16="http://schemas.microsoft.com/office/drawing/2014/main" id="{D24A48FB-4F1B-213A-C275-0433B4CBCE15}"/>
              </a:ext>
            </a:extLst>
          </p:cNvPr>
          <p:cNvSpPr>
            <a:spLocks noGrp="1"/>
          </p:cNvSpPr>
          <p:nvPr>
            <p:ph sz="quarter" idx="13" hasCustomPrompt="1"/>
          </p:nvPr>
        </p:nvSpPr>
        <p:spPr>
          <a:xfrm>
            <a:off x="570368" y="2890838"/>
            <a:ext cx="7946217" cy="1444039"/>
          </a:xfrm>
          <a:prstGeom prst="rect">
            <a:avLst/>
          </a:prstGeom>
        </p:spPr>
        <p:txBody>
          <a:bodyPr>
            <a:normAutofit/>
          </a:bodyPr>
          <a:lstStyle>
            <a:lvl1pPr marL="0" indent="0" algn="ctr">
              <a:buNone/>
              <a:defRPr sz="3200" b="1">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1" dirty="0">
                <a:latin typeface="+mn-lt"/>
              </a:rPr>
              <a:t>Presentation Title</a:t>
            </a:r>
          </a:p>
          <a:p>
            <a:pPr lvl="0"/>
            <a:r>
              <a:rPr lang="en-US" sz="3200" b="1" dirty="0">
                <a:latin typeface="+mn-lt"/>
              </a:rPr>
              <a:t>Date</a:t>
            </a:r>
            <a:endParaRPr lang="en-US" dirty="0"/>
          </a:p>
        </p:txBody>
      </p:sp>
      <p:sp>
        <p:nvSpPr>
          <p:cNvPr id="5" name="Slide Number Placeholder 4">
            <a:extLst>
              <a:ext uri="{FF2B5EF4-FFF2-40B4-BE49-F238E27FC236}">
                <a16:creationId xmlns:a16="http://schemas.microsoft.com/office/drawing/2014/main" id="{25B079BA-72B3-41C8-4D69-107BD2F62DA3}"/>
              </a:ext>
            </a:extLst>
          </p:cNvPr>
          <p:cNvSpPr>
            <a:spLocks noGrp="1"/>
          </p:cNvSpPr>
          <p:nvPr>
            <p:ph type="sldNum" sz="quarter" idx="14"/>
          </p:nvPr>
        </p:nvSpPr>
        <p:spPr/>
        <p:txBody>
          <a:bodyPr/>
          <a:lstStyle/>
          <a:p>
            <a:fld id="{31E02721-762F-4FCF-9AF3-03B87524B745}" type="slidenum">
              <a:rPr lang="en-US" smtClean="0"/>
              <a:t>‹#›</a:t>
            </a:fld>
            <a:endParaRPr lang="en-US" dirty="0"/>
          </a:p>
        </p:txBody>
      </p:sp>
    </p:spTree>
    <p:extLst>
      <p:ext uri="{BB962C8B-B14F-4D97-AF65-F5344CB8AC3E}">
        <p14:creationId xmlns:p14="http://schemas.microsoft.com/office/powerpoint/2010/main" val="18182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1A5306-528D-851E-A57E-86563C1BCC32}"/>
              </a:ext>
            </a:extLst>
          </p:cNvPr>
          <p:cNvSpPr>
            <a:spLocks noGrp="1"/>
          </p:cNvSpPr>
          <p:nvPr>
            <p:ph idx="1"/>
          </p:nvPr>
        </p:nvSpPr>
        <p:spPr>
          <a:xfrm>
            <a:off x="457200" y="1600201"/>
            <a:ext cx="8229600" cy="41148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2">
            <a:extLst>
              <a:ext uri="{FF2B5EF4-FFF2-40B4-BE49-F238E27FC236}">
                <a16:creationId xmlns:a16="http://schemas.microsoft.com/office/drawing/2014/main" id="{B968BA24-869D-F826-D162-03BC9648F0F2}"/>
              </a:ext>
            </a:extLst>
          </p:cNvPr>
          <p:cNvSpPr>
            <a:spLocks noGrp="1"/>
          </p:cNvSpPr>
          <p:nvPr>
            <p:ph sz="quarter" idx="13" hasCustomPrompt="1"/>
          </p:nvPr>
        </p:nvSpPr>
        <p:spPr>
          <a:xfrm>
            <a:off x="570368" y="563504"/>
            <a:ext cx="7901106" cy="930392"/>
          </a:xfrm>
          <a:prstGeom prst="rect">
            <a:avLst/>
          </a:prstGeom>
        </p:spPr>
        <p:txBody>
          <a:bodyPr>
            <a:normAutofit/>
          </a:bodyPr>
          <a:lstStyle>
            <a:lvl1pPr marL="0" indent="0" algn="ctr">
              <a:buNone/>
              <a:defRPr sz="3200" b="0">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0" dirty="0">
                <a:latin typeface="+mn-lt"/>
              </a:rPr>
              <a:t>Slide Title</a:t>
            </a:r>
            <a:endParaRPr lang="en-US" sz="4400" b="1" dirty="0">
              <a:latin typeface="+mn-lt"/>
            </a:endParaRPr>
          </a:p>
        </p:txBody>
      </p:sp>
      <p:sp>
        <p:nvSpPr>
          <p:cNvPr id="4" name="Slide Number Placeholder 3">
            <a:extLst>
              <a:ext uri="{FF2B5EF4-FFF2-40B4-BE49-F238E27FC236}">
                <a16:creationId xmlns:a16="http://schemas.microsoft.com/office/drawing/2014/main" id="{7AC032FC-7A94-B566-FD8C-26EED887E3C8}"/>
              </a:ext>
            </a:extLst>
          </p:cNvPr>
          <p:cNvSpPr>
            <a:spLocks noGrp="1"/>
          </p:cNvSpPr>
          <p:nvPr>
            <p:ph type="sldNum" sz="quarter" idx="14"/>
          </p:nvPr>
        </p:nvSpPr>
        <p:spPr/>
        <p:txBody>
          <a:bodyPr/>
          <a:lstStyle/>
          <a:p>
            <a:fld id="{31E02721-762F-4FCF-9AF3-03B87524B745}" type="slidenum">
              <a:rPr lang="en-US" smtClean="0"/>
              <a:t>‹#›</a:t>
            </a:fld>
            <a:endParaRPr lang="en-US" dirty="0"/>
          </a:p>
        </p:txBody>
      </p:sp>
    </p:spTree>
    <p:extLst>
      <p:ext uri="{BB962C8B-B14F-4D97-AF65-F5344CB8AC3E}">
        <p14:creationId xmlns:p14="http://schemas.microsoft.com/office/powerpoint/2010/main" val="3163096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dps.sd.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91DFC5-4527-A43E-301F-CF177A81056C}"/>
              </a:ext>
            </a:extLst>
          </p:cNvPr>
          <p:cNvSpPr>
            <a:spLocks noGrp="1"/>
          </p:cNvSpPr>
          <p:nvPr>
            <p:ph type="sldNum" sz="quarter" idx="4"/>
          </p:nvPr>
        </p:nvSpPr>
        <p:spPr>
          <a:xfrm>
            <a:off x="7086600" y="64909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2721-762F-4FCF-9AF3-03B87524B745}" type="slidenum">
              <a:rPr lang="en-US" smtClean="0"/>
              <a:t>‹#›</a:t>
            </a:fld>
            <a:endParaRPr lang="en-US" dirty="0"/>
          </a:p>
        </p:txBody>
      </p:sp>
      <p:sp>
        <p:nvSpPr>
          <p:cNvPr id="8" name="Rectangle 7">
            <a:extLst>
              <a:ext uri="{FF2B5EF4-FFF2-40B4-BE49-F238E27FC236}">
                <a16:creationId xmlns:a16="http://schemas.microsoft.com/office/drawing/2014/main" id="{95A29C36-64BB-B39B-43E0-9A71FC90407C}"/>
              </a:ext>
            </a:extLst>
          </p:cNvPr>
          <p:cNvSpPr/>
          <p:nvPr userDrawn="1"/>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9" name="Rectangle 8">
            <a:extLst>
              <a:ext uri="{FF2B5EF4-FFF2-40B4-BE49-F238E27FC236}">
                <a16:creationId xmlns:a16="http://schemas.microsoft.com/office/drawing/2014/main" id="{BCD2A8D6-AEE4-5B89-A05D-E31BA90FF8A3}"/>
              </a:ext>
            </a:extLst>
          </p:cNvPr>
          <p:cNvSpPr/>
          <p:nvPr userDrawn="1"/>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0" name="Rectangle 9">
            <a:extLst>
              <a:ext uri="{FF2B5EF4-FFF2-40B4-BE49-F238E27FC236}">
                <a16:creationId xmlns:a16="http://schemas.microsoft.com/office/drawing/2014/main" id="{FAB9A876-89F9-CE36-0AF2-AA2811666D07}"/>
              </a:ext>
            </a:extLst>
          </p:cNvPr>
          <p:cNvSpPr/>
          <p:nvPr userDrawn="1"/>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11" name="Picture 10">
            <a:hlinkClick r:id="rId4"/>
            <a:extLst>
              <a:ext uri="{FF2B5EF4-FFF2-40B4-BE49-F238E27FC236}">
                <a16:creationId xmlns:a16="http://schemas.microsoft.com/office/drawing/2014/main" id="{7B965CAD-29ED-2E7A-08CE-B6C7DCFB52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Tree>
    <p:extLst>
      <p:ext uri="{BB962C8B-B14F-4D97-AF65-F5344CB8AC3E}">
        <p14:creationId xmlns:p14="http://schemas.microsoft.com/office/powerpoint/2010/main" val="2812038268"/>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ma.gov/assistance/public/tools-resources/schedule-equipment-rat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tac-u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mailto:charles.bello@fema.dh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ema.gov/flood-map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grantee.fem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ps.sd.gov/emergency-services/emergency-management/recovery/public-assistanc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1EF6BF-54AD-41E7-D6F9-263D2262F75F}"/>
              </a:ext>
            </a:extLst>
          </p:cNvPr>
          <p:cNvSpPr>
            <a:spLocks noGrp="1"/>
          </p:cNvSpPr>
          <p:nvPr>
            <p:ph sz="quarter" idx="13"/>
          </p:nvPr>
        </p:nvSpPr>
        <p:spPr>
          <a:prstGeom prst="rect">
            <a:avLst/>
          </a:prstGeom>
        </p:spPr>
        <p:txBody>
          <a:bodyPr>
            <a:normAutofit/>
          </a:bodyPr>
          <a:lstStyle/>
          <a:p>
            <a:r>
              <a:rPr lang="en-US" sz="4400" dirty="0"/>
              <a:t>Applicant Briefing</a:t>
            </a:r>
          </a:p>
          <a:p>
            <a:r>
              <a:rPr lang="en-US" sz="4400" dirty="0"/>
              <a:t>DR-4718</a:t>
            </a:r>
            <a:endParaRPr lang="en-US" dirty="0"/>
          </a:p>
        </p:txBody>
      </p:sp>
      <p:sp>
        <p:nvSpPr>
          <p:cNvPr id="4" name="Slide Number Placeholder 3">
            <a:extLst>
              <a:ext uri="{FF2B5EF4-FFF2-40B4-BE49-F238E27FC236}">
                <a16:creationId xmlns:a16="http://schemas.microsoft.com/office/drawing/2014/main" id="{9351B23D-129F-13A8-7E61-5D85E8E1FB44}"/>
              </a:ext>
            </a:extLst>
          </p:cNvPr>
          <p:cNvSpPr>
            <a:spLocks noGrp="1"/>
          </p:cNvSpPr>
          <p:nvPr>
            <p:ph type="sldNum" sz="quarter" idx="14"/>
          </p:nvPr>
        </p:nvSpPr>
        <p:spPr>
          <a:xfrm>
            <a:off x="7010400" y="6496050"/>
            <a:ext cx="2133600" cy="365125"/>
          </a:xfrm>
          <a:prstGeom prst="rect">
            <a:avLst/>
          </a:prstGeom>
        </p:spPr>
        <p:txBody>
          <a:bodyPr/>
          <a:lstStyle/>
          <a:p>
            <a:fld id="{5DFF13A9-1037-4D5A-A349-B944681F0EB5}" type="slidenum">
              <a:rPr lang="en-US" smtClean="0"/>
              <a:pPr/>
              <a:t>1</a:t>
            </a:fld>
            <a:endParaRPr lang="en-US" dirty="0"/>
          </a:p>
        </p:txBody>
      </p:sp>
    </p:spTree>
    <p:extLst>
      <p:ext uri="{BB962C8B-B14F-4D97-AF65-F5344CB8AC3E}">
        <p14:creationId xmlns:p14="http://schemas.microsoft.com/office/powerpoint/2010/main" val="4227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D9A67-11CC-9C61-D394-1EAD8E52A890}"/>
              </a:ext>
            </a:extLst>
          </p:cNvPr>
          <p:cNvSpPr>
            <a:spLocks noGrp="1"/>
          </p:cNvSpPr>
          <p:nvPr>
            <p:ph idx="1"/>
          </p:nvPr>
        </p:nvSpPr>
        <p:spPr/>
        <p:txBody>
          <a:bodyPr/>
          <a:lstStyle/>
          <a:p>
            <a:r>
              <a:rPr lang="en-US" sz="3200" dirty="0"/>
              <a:t>Legal Responsibility of eligible applicant</a:t>
            </a:r>
          </a:p>
          <a:p>
            <a:r>
              <a:rPr lang="en-US" sz="3200" dirty="0"/>
              <a:t>Located within the Federally Declared County</a:t>
            </a:r>
          </a:p>
          <a:p>
            <a:r>
              <a:rPr lang="en-US" sz="3200" dirty="0"/>
              <a:t>Damage – Result of the disaster  </a:t>
            </a:r>
            <a:r>
              <a:rPr lang="en-US" sz="2000" dirty="0"/>
              <a:t>(document ASAP)</a:t>
            </a:r>
            <a:endParaRPr lang="en-US" sz="3200" dirty="0"/>
          </a:p>
          <a:p>
            <a:r>
              <a:rPr lang="en-US" sz="3200" dirty="0"/>
              <a:t>In active use at the time of the disaster</a:t>
            </a:r>
          </a:p>
          <a:p>
            <a:r>
              <a:rPr lang="en-US" sz="3200" dirty="0"/>
              <a:t>Not under the authority of another federal agency (</a:t>
            </a:r>
            <a:r>
              <a:rPr lang="en-US" dirty="0"/>
              <a:t>e.g. FHWA roads are not eligible for permanent repair, debris removal is eligible</a:t>
            </a:r>
            <a:r>
              <a:rPr lang="en-US" sz="3200" dirty="0"/>
              <a:t>) </a:t>
            </a:r>
          </a:p>
          <a:p>
            <a:endParaRPr lang="en-US" dirty="0"/>
          </a:p>
        </p:txBody>
      </p:sp>
      <p:sp>
        <p:nvSpPr>
          <p:cNvPr id="3" name="Content Placeholder 2">
            <a:extLst>
              <a:ext uri="{FF2B5EF4-FFF2-40B4-BE49-F238E27FC236}">
                <a16:creationId xmlns:a16="http://schemas.microsoft.com/office/drawing/2014/main" id="{D9819527-B588-7BEA-9D19-6E463E4CE91A}"/>
              </a:ext>
            </a:extLst>
          </p:cNvPr>
          <p:cNvSpPr>
            <a:spLocks noGrp="1"/>
          </p:cNvSpPr>
          <p:nvPr>
            <p:ph sz="quarter" idx="13"/>
          </p:nvPr>
        </p:nvSpPr>
        <p:spPr/>
        <p:txBody>
          <a:bodyPr/>
          <a:lstStyle/>
          <a:p>
            <a:r>
              <a:rPr lang="en-US" sz="4400" b="1" dirty="0"/>
              <a:t>Eligibility - Facility</a:t>
            </a:r>
            <a:endParaRPr lang="en-US" sz="4400" dirty="0"/>
          </a:p>
          <a:p>
            <a:endParaRPr lang="en-US" dirty="0"/>
          </a:p>
        </p:txBody>
      </p:sp>
      <p:sp>
        <p:nvSpPr>
          <p:cNvPr id="4" name="Slide Number Placeholder 3">
            <a:extLst>
              <a:ext uri="{FF2B5EF4-FFF2-40B4-BE49-F238E27FC236}">
                <a16:creationId xmlns:a16="http://schemas.microsoft.com/office/drawing/2014/main" id="{848BA85C-27F6-7800-997E-53A7E7FF3F6E}"/>
              </a:ext>
            </a:extLst>
          </p:cNvPr>
          <p:cNvSpPr>
            <a:spLocks noGrp="1"/>
          </p:cNvSpPr>
          <p:nvPr>
            <p:ph type="sldNum" sz="quarter" idx="14"/>
          </p:nvPr>
        </p:nvSpPr>
        <p:spPr/>
        <p:txBody>
          <a:bodyPr/>
          <a:lstStyle/>
          <a:p>
            <a:fld id="{31E02721-762F-4FCF-9AF3-03B87524B745}" type="slidenum">
              <a:rPr lang="en-US" smtClean="0"/>
              <a:t>10</a:t>
            </a:fld>
            <a:endParaRPr lang="en-US" dirty="0"/>
          </a:p>
        </p:txBody>
      </p:sp>
    </p:spTree>
    <p:extLst>
      <p:ext uri="{BB962C8B-B14F-4D97-AF65-F5344CB8AC3E}">
        <p14:creationId xmlns:p14="http://schemas.microsoft.com/office/powerpoint/2010/main" val="352244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94A69-4F75-EAF0-8503-46CDB6C22037}"/>
              </a:ext>
            </a:extLst>
          </p:cNvPr>
          <p:cNvSpPr>
            <a:spLocks noGrp="1"/>
          </p:cNvSpPr>
          <p:nvPr>
            <p:ph idx="1"/>
          </p:nvPr>
        </p:nvSpPr>
        <p:spPr>
          <a:xfrm>
            <a:off x="457200" y="1727860"/>
            <a:ext cx="8229600" cy="4381994"/>
          </a:xfrm>
        </p:spPr>
        <p:txBody>
          <a:bodyPr/>
          <a:lstStyle/>
          <a:p>
            <a:r>
              <a:rPr lang="en-US" b="1" dirty="0"/>
              <a:t>Category A </a:t>
            </a:r>
            <a:r>
              <a:rPr lang="en-US" dirty="0"/>
              <a:t>(Debris Removal) </a:t>
            </a:r>
          </a:p>
          <a:p>
            <a:pPr marL="0" indent="0">
              <a:buNone/>
            </a:pPr>
            <a:r>
              <a:rPr lang="en-US" dirty="0"/>
              <a:t>	-</a:t>
            </a:r>
            <a:r>
              <a:rPr lang="en-US" sz="2800" dirty="0"/>
              <a:t>Clearing, removal, storage, disposal</a:t>
            </a:r>
          </a:p>
          <a:p>
            <a:r>
              <a:rPr lang="en-US" b="1" dirty="0"/>
              <a:t>Category B </a:t>
            </a:r>
            <a:r>
              <a:rPr lang="en-US" dirty="0"/>
              <a:t>(Emergency Protective Measures) </a:t>
            </a:r>
          </a:p>
          <a:p>
            <a:pPr marL="0" indent="0">
              <a:buNone/>
            </a:pPr>
            <a:r>
              <a:rPr lang="en-US" dirty="0"/>
              <a:t>	-</a:t>
            </a:r>
            <a:r>
              <a:rPr lang="en-US" sz="2800" dirty="0"/>
              <a:t>Access, protection, emergency services, 	eliminate hazards, support, highways and 	community needs </a:t>
            </a:r>
          </a:p>
          <a:p>
            <a:pPr marL="0" indent="0" algn="ctr">
              <a:buNone/>
            </a:pPr>
            <a:r>
              <a:rPr lang="en-US" sz="2800" dirty="0"/>
              <a:t>	</a:t>
            </a:r>
          </a:p>
          <a:p>
            <a:pPr marL="0" indent="0" algn="ctr">
              <a:buNone/>
            </a:pPr>
            <a:r>
              <a:rPr lang="en-US" u="sng" dirty="0"/>
              <a:t>6 Month Completion Deadline</a:t>
            </a:r>
            <a:r>
              <a:rPr lang="en-US" dirty="0"/>
              <a:t>:</a:t>
            </a:r>
          </a:p>
          <a:p>
            <a:pPr marL="0" indent="0" algn="ctr">
              <a:buNone/>
            </a:pPr>
            <a:r>
              <a:rPr lang="en-US" b="1" i="1" dirty="0"/>
              <a:t>DR-4718 – January 6, 2024</a:t>
            </a:r>
          </a:p>
          <a:p>
            <a:endParaRPr lang="en-US" dirty="0"/>
          </a:p>
        </p:txBody>
      </p:sp>
      <p:sp>
        <p:nvSpPr>
          <p:cNvPr id="3" name="Content Placeholder 2">
            <a:extLst>
              <a:ext uri="{FF2B5EF4-FFF2-40B4-BE49-F238E27FC236}">
                <a16:creationId xmlns:a16="http://schemas.microsoft.com/office/drawing/2014/main" id="{AAE801D2-1EB0-AF97-FED4-05066B571B22}"/>
              </a:ext>
            </a:extLst>
          </p:cNvPr>
          <p:cNvSpPr>
            <a:spLocks noGrp="1"/>
          </p:cNvSpPr>
          <p:nvPr>
            <p:ph sz="quarter" idx="13"/>
          </p:nvPr>
        </p:nvSpPr>
        <p:spPr/>
        <p:txBody>
          <a:bodyPr/>
          <a:lstStyle/>
          <a:p>
            <a:r>
              <a:rPr lang="en-US" sz="4400" b="1" dirty="0"/>
              <a:t>Eligibility - Emergency Work</a:t>
            </a:r>
            <a:endParaRPr lang="en-US" sz="4400" dirty="0"/>
          </a:p>
          <a:p>
            <a:endParaRPr lang="en-US" dirty="0"/>
          </a:p>
        </p:txBody>
      </p:sp>
      <p:sp>
        <p:nvSpPr>
          <p:cNvPr id="4" name="Slide Number Placeholder 3">
            <a:extLst>
              <a:ext uri="{FF2B5EF4-FFF2-40B4-BE49-F238E27FC236}">
                <a16:creationId xmlns:a16="http://schemas.microsoft.com/office/drawing/2014/main" id="{D2962143-7544-63CA-E470-7831B6EB2A39}"/>
              </a:ext>
            </a:extLst>
          </p:cNvPr>
          <p:cNvSpPr>
            <a:spLocks noGrp="1"/>
          </p:cNvSpPr>
          <p:nvPr>
            <p:ph type="sldNum" sz="quarter" idx="14"/>
          </p:nvPr>
        </p:nvSpPr>
        <p:spPr/>
        <p:txBody>
          <a:bodyPr/>
          <a:lstStyle/>
          <a:p>
            <a:fld id="{31E02721-762F-4FCF-9AF3-03B87524B745}" type="slidenum">
              <a:rPr lang="en-US" smtClean="0"/>
              <a:t>11</a:t>
            </a:fld>
            <a:endParaRPr lang="en-US" dirty="0"/>
          </a:p>
        </p:txBody>
      </p:sp>
    </p:spTree>
    <p:extLst>
      <p:ext uri="{BB962C8B-B14F-4D97-AF65-F5344CB8AC3E}">
        <p14:creationId xmlns:p14="http://schemas.microsoft.com/office/powerpoint/2010/main" val="123354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9ED3CB-ECDC-04B1-CF71-B990B48B743B}"/>
              </a:ext>
            </a:extLst>
          </p:cNvPr>
          <p:cNvSpPr>
            <a:spLocks noGrp="1"/>
          </p:cNvSpPr>
          <p:nvPr>
            <p:ph idx="1"/>
          </p:nvPr>
        </p:nvSpPr>
        <p:spPr>
          <a:xfrm>
            <a:off x="457200" y="1751609"/>
            <a:ext cx="8229600" cy="3963391"/>
          </a:xfrm>
        </p:spPr>
        <p:txBody>
          <a:bodyPr/>
          <a:lstStyle/>
          <a:p>
            <a:r>
              <a:rPr lang="en-US" b="1" dirty="0"/>
              <a:t>Category C </a:t>
            </a:r>
            <a:r>
              <a:rPr lang="en-US" dirty="0"/>
              <a:t>(Road and Bridge Systems)</a:t>
            </a:r>
          </a:p>
          <a:p>
            <a:r>
              <a:rPr lang="en-US" b="1" dirty="0"/>
              <a:t>Category D </a:t>
            </a:r>
            <a:r>
              <a:rPr lang="en-US" dirty="0"/>
              <a:t>(Water Control Facilities)</a:t>
            </a:r>
          </a:p>
          <a:p>
            <a:r>
              <a:rPr lang="en-US" b="1" dirty="0"/>
              <a:t>Category E </a:t>
            </a:r>
            <a:r>
              <a:rPr lang="en-US" dirty="0"/>
              <a:t>(Public Buildings/Equipment)</a:t>
            </a:r>
          </a:p>
          <a:p>
            <a:r>
              <a:rPr lang="en-US" b="1" dirty="0"/>
              <a:t>Category F </a:t>
            </a:r>
            <a:r>
              <a:rPr lang="en-US" dirty="0"/>
              <a:t>(Public Utilities)</a:t>
            </a:r>
          </a:p>
          <a:p>
            <a:r>
              <a:rPr lang="en-US" b="1" dirty="0"/>
              <a:t>Category G </a:t>
            </a:r>
            <a:r>
              <a:rPr lang="en-US" dirty="0"/>
              <a:t>(Other-Parks, Recreation)</a:t>
            </a:r>
          </a:p>
          <a:p>
            <a:endParaRPr lang="en-US" dirty="0"/>
          </a:p>
          <a:p>
            <a:pPr marL="0" indent="0" algn="ctr">
              <a:buNone/>
            </a:pPr>
            <a:r>
              <a:rPr lang="en-US" u="sng" dirty="0"/>
              <a:t>18 Month Completion Deadline:</a:t>
            </a:r>
          </a:p>
          <a:p>
            <a:pPr marL="0" indent="0" algn="ctr">
              <a:buNone/>
            </a:pPr>
            <a:r>
              <a:rPr lang="en-US" b="1" i="1" dirty="0"/>
              <a:t>DR-4718 – January 6, 2025</a:t>
            </a:r>
          </a:p>
          <a:p>
            <a:endParaRPr lang="en-US" dirty="0"/>
          </a:p>
        </p:txBody>
      </p:sp>
      <p:sp>
        <p:nvSpPr>
          <p:cNvPr id="3" name="Content Placeholder 2">
            <a:extLst>
              <a:ext uri="{FF2B5EF4-FFF2-40B4-BE49-F238E27FC236}">
                <a16:creationId xmlns:a16="http://schemas.microsoft.com/office/drawing/2014/main" id="{6F5502C8-9096-CBD7-CF60-A7F1E84571BF}"/>
              </a:ext>
            </a:extLst>
          </p:cNvPr>
          <p:cNvSpPr>
            <a:spLocks noGrp="1"/>
          </p:cNvSpPr>
          <p:nvPr>
            <p:ph sz="quarter" idx="13"/>
          </p:nvPr>
        </p:nvSpPr>
        <p:spPr/>
        <p:txBody>
          <a:bodyPr>
            <a:normAutofit/>
          </a:bodyPr>
          <a:lstStyle/>
          <a:p>
            <a:r>
              <a:rPr lang="en-US" sz="4400" b="1" dirty="0"/>
              <a:t>Eligibility – Permanent Work</a:t>
            </a:r>
          </a:p>
        </p:txBody>
      </p:sp>
      <p:sp>
        <p:nvSpPr>
          <p:cNvPr id="4" name="Slide Number Placeholder 3">
            <a:extLst>
              <a:ext uri="{FF2B5EF4-FFF2-40B4-BE49-F238E27FC236}">
                <a16:creationId xmlns:a16="http://schemas.microsoft.com/office/drawing/2014/main" id="{9F447E41-804F-100B-0C64-316E0F95E18D}"/>
              </a:ext>
            </a:extLst>
          </p:cNvPr>
          <p:cNvSpPr>
            <a:spLocks noGrp="1"/>
          </p:cNvSpPr>
          <p:nvPr>
            <p:ph type="sldNum" sz="quarter" idx="14"/>
          </p:nvPr>
        </p:nvSpPr>
        <p:spPr/>
        <p:txBody>
          <a:bodyPr/>
          <a:lstStyle/>
          <a:p>
            <a:fld id="{31E02721-762F-4FCF-9AF3-03B87524B745}" type="slidenum">
              <a:rPr lang="en-US" smtClean="0"/>
              <a:t>12</a:t>
            </a:fld>
            <a:endParaRPr lang="en-US" dirty="0"/>
          </a:p>
        </p:txBody>
      </p:sp>
    </p:spTree>
    <p:extLst>
      <p:ext uri="{BB962C8B-B14F-4D97-AF65-F5344CB8AC3E}">
        <p14:creationId xmlns:p14="http://schemas.microsoft.com/office/powerpoint/2010/main" val="238187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83494-7EDC-F339-F470-04A713D4058B}"/>
              </a:ext>
            </a:extLst>
          </p:cNvPr>
          <p:cNvSpPr>
            <a:spLocks noGrp="1"/>
          </p:cNvSpPr>
          <p:nvPr>
            <p:ph idx="1"/>
          </p:nvPr>
        </p:nvSpPr>
        <p:spPr/>
        <p:txBody>
          <a:bodyPr/>
          <a:lstStyle/>
          <a:p>
            <a:pPr marL="0" indent="0" algn="ctr">
              <a:buNone/>
            </a:pPr>
            <a:r>
              <a:rPr lang="en-US" dirty="0"/>
              <a:t>From the date of the declaration, </a:t>
            </a:r>
          </a:p>
          <a:p>
            <a:pPr marL="0" indent="0" algn="ctr">
              <a:buNone/>
            </a:pPr>
            <a:r>
              <a:rPr lang="en-US" b="1" i="1" dirty="0"/>
              <a:t>DR-4718 – July 6, 2023</a:t>
            </a:r>
          </a:p>
          <a:p>
            <a:pPr marL="0" indent="0" algn="ctr">
              <a:buNone/>
            </a:pPr>
            <a:r>
              <a:rPr lang="en-US" dirty="0"/>
              <a:t>Emergency work – 6 months</a:t>
            </a:r>
          </a:p>
          <a:p>
            <a:pPr marL="0" indent="0" algn="ctr">
              <a:buNone/>
            </a:pPr>
            <a:r>
              <a:rPr lang="en-US" b="1" i="1" dirty="0"/>
              <a:t>January 6, 2024</a:t>
            </a:r>
          </a:p>
          <a:p>
            <a:pPr marL="0" indent="0" algn="ctr">
              <a:buNone/>
            </a:pPr>
            <a:r>
              <a:rPr lang="en-US" sz="2000" dirty="0"/>
              <a:t>(eligible for an additional 6 months if requested by the applicant)</a:t>
            </a:r>
            <a:endParaRPr lang="en-US" sz="2400" dirty="0"/>
          </a:p>
          <a:p>
            <a:pPr marL="0" indent="0" algn="ctr">
              <a:buNone/>
            </a:pPr>
            <a:r>
              <a:rPr lang="en-US" dirty="0"/>
              <a:t>Permanent work – 18 months</a:t>
            </a:r>
          </a:p>
          <a:p>
            <a:pPr marL="0" indent="0" algn="ctr">
              <a:buNone/>
            </a:pPr>
            <a:r>
              <a:rPr lang="en-US" b="1" i="1" dirty="0"/>
              <a:t>January 6, 2025</a:t>
            </a:r>
          </a:p>
          <a:p>
            <a:pPr marL="0" indent="0" algn="ctr">
              <a:buNone/>
            </a:pPr>
            <a:r>
              <a:rPr lang="en-US" sz="2000" dirty="0"/>
              <a:t>(eligible for an additional 30 months if requested by the applicant)</a:t>
            </a:r>
          </a:p>
          <a:p>
            <a:pPr marL="0" indent="0" algn="ctr">
              <a:buNone/>
            </a:pPr>
            <a:r>
              <a:rPr lang="en-US" sz="2400" dirty="0"/>
              <a:t> </a:t>
            </a:r>
            <a:endParaRPr lang="en-US" dirty="0"/>
          </a:p>
        </p:txBody>
      </p:sp>
      <p:sp>
        <p:nvSpPr>
          <p:cNvPr id="3" name="Content Placeholder 2">
            <a:extLst>
              <a:ext uri="{FF2B5EF4-FFF2-40B4-BE49-F238E27FC236}">
                <a16:creationId xmlns:a16="http://schemas.microsoft.com/office/drawing/2014/main" id="{DA0D2F0A-CC2D-5E6E-4231-4A00E04ABC93}"/>
              </a:ext>
            </a:extLst>
          </p:cNvPr>
          <p:cNvSpPr>
            <a:spLocks noGrp="1"/>
          </p:cNvSpPr>
          <p:nvPr>
            <p:ph sz="quarter" idx="13"/>
          </p:nvPr>
        </p:nvSpPr>
        <p:spPr/>
        <p:txBody>
          <a:bodyPr>
            <a:normAutofit/>
          </a:bodyPr>
          <a:lstStyle/>
          <a:p>
            <a:r>
              <a:rPr lang="en-US" sz="4400" b="1" dirty="0"/>
              <a:t>Deadlines for Completion</a:t>
            </a:r>
            <a:endParaRPr lang="en-US" sz="4400" dirty="0"/>
          </a:p>
        </p:txBody>
      </p:sp>
      <p:sp>
        <p:nvSpPr>
          <p:cNvPr id="4" name="Slide Number Placeholder 3">
            <a:extLst>
              <a:ext uri="{FF2B5EF4-FFF2-40B4-BE49-F238E27FC236}">
                <a16:creationId xmlns:a16="http://schemas.microsoft.com/office/drawing/2014/main" id="{120F7DF0-D7EF-95B7-4F1D-590FE6184675}"/>
              </a:ext>
            </a:extLst>
          </p:cNvPr>
          <p:cNvSpPr>
            <a:spLocks noGrp="1"/>
          </p:cNvSpPr>
          <p:nvPr>
            <p:ph type="sldNum" sz="quarter" idx="14"/>
          </p:nvPr>
        </p:nvSpPr>
        <p:spPr/>
        <p:txBody>
          <a:bodyPr/>
          <a:lstStyle/>
          <a:p>
            <a:fld id="{31E02721-762F-4FCF-9AF3-03B87524B745}" type="slidenum">
              <a:rPr lang="en-US" smtClean="0"/>
              <a:t>13</a:t>
            </a:fld>
            <a:endParaRPr lang="en-US" dirty="0"/>
          </a:p>
        </p:txBody>
      </p:sp>
    </p:spTree>
    <p:extLst>
      <p:ext uri="{BB962C8B-B14F-4D97-AF65-F5344CB8AC3E}">
        <p14:creationId xmlns:p14="http://schemas.microsoft.com/office/powerpoint/2010/main" val="52142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730A2-5FC9-58B7-EE32-A4C17254BBFB}"/>
              </a:ext>
            </a:extLst>
          </p:cNvPr>
          <p:cNvSpPr>
            <a:spLocks noGrp="1"/>
          </p:cNvSpPr>
          <p:nvPr>
            <p:ph idx="1"/>
          </p:nvPr>
        </p:nvSpPr>
        <p:spPr>
          <a:xfrm>
            <a:off x="457200" y="1600201"/>
            <a:ext cx="8229600" cy="4574968"/>
          </a:xfrm>
        </p:spPr>
        <p:txBody>
          <a:bodyPr/>
          <a:lstStyle/>
          <a:p>
            <a:r>
              <a:rPr lang="en-US" dirty="0"/>
              <a:t>The State is responsible for granting Time Extensions to Applicants.</a:t>
            </a:r>
          </a:p>
          <a:p>
            <a:pPr lvl="1"/>
            <a:r>
              <a:rPr lang="en-US" dirty="0"/>
              <a:t>Emergency Work: up to one year from declaration</a:t>
            </a:r>
          </a:p>
          <a:p>
            <a:pPr lvl="1"/>
            <a:r>
              <a:rPr lang="en-US" dirty="0"/>
              <a:t>Permanent Work: up to four years from declaration</a:t>
            </a:r>
          </a:p>
          <a:p>
            <a:pPr lvl="1"/>
            <a:r>
              <a:rPr lang="en-US" dirty="0"/>
              <a:t>FEMA must grant further extensions.</a:t>
            </a:r>
          </a:p>
          <a:p>
            <a:r>
              <a:rPr lang="en-US" dirty="0"/>
              <a:t>Applicants should contact the State as soon as they know they will not meet the project deadline.</a:t>
            </a:r>
          </a:p>
          <a:p>
            <a:r>
              <a:rPr lang="en-US" dirty="0"/>
              <a:t>Applicants must provide:</a:t>
            </a:r>
          </a:p>
          <a:p>
            <a:pPr lvl="1"/>
            <a:r>
              <a:rPr lang="en-US" dirty="0"/>
              <a:t>The project number</a:t>
            </a:r>
          </a:p>
          <a:p>
            <a:pPr lvl="1"/>
            <a:r>
              <a:rPr lang="en-US" dirty="0"/>
              <a:t>Reason the deadline will not be met</a:t>
            </a:r>
          </a:p>
          <a:p>
            <a:pPr lvl="1"/>
            <a:r>
              <a:rPr lang="en-US" dirty="0"/>
              <a:t>Expected project completion date</a:t>
            </a:r>
          </a:p>
          <a:p>
            <a:endParaRPr lang="en-US" dirty="0"/>
          </a:p>
        </p:txBody>
      </p:sp>
      <p:sp>
        <p:nvSpPr>
          <p:cNvPr id="3" name="Content Placeholder 2">
            <a:extLst>
              <a:ext uri="{FF2B5EF4-FFF2-40B4-BE49-F238E27FC236}">
                <a16:creationId xmlns:a16="http://schemas.microsoft.com/office/drawing/2014/main" id="{D243AB7C-B16E-A7E4-C1A7-99CC69F813F9}"/>
              </a:ext>
            </a:extLst>
          </p:cNvPr>
          <p:cNvSpPr>
            <a:spLocks noGrp="1"/>
          </p:cNvSpPr>
          <p:nvPr>
            <p:ph sz="quarter" idx="13"/>
          </p:nvPr>
        </p:nvSpPr>
        <p:spPr/>
        <p:txBody>
          <a:bodyPr>
            <a:normAutofit/>
          </a:bodyPr>
          <a:lstStyle/>
          <a:p>
            <a:r>
              <a:rPr lang="en-US" sz="4400" b="1" dirty="0"/>
              <a:t>Time Extensions</a:t>
            </a:r>
          </a:p>
        </p:txBody>
      </p:sp>
      <p:sp>
        <p:nvSpPr>
          <p:cNvPr id="4" name="Slide Number Placeholder 3">
            <a:extLst>
              <a:ext uri="{FF2B5EF4-FFF2-40B4-BE49-F238E27FC236}">
                <a16:creationId xmlns:a16="http://schemas.microsoft.com/office/drawing/2014/main" id="{866805D5-2828-101C-891D-DEBFCF120BD1}"/>
              </a:ext>
            </a:extLst>
          </p:cNvPr>
          <p:cNvSpPr>
            <a:spLocks noGrp="1"/>
          </p:cNvSpPr>
          <p:nvPr>
            <p:ph type="sldNum" sz="quarter" idx="14"/>
          </p:nvPr>
        </p:nvSpPr>
        <p:spPr/>
        <p:txBody>
          <a:bodyPr/>
          <a:lstStyle/>
          <a:p>
            <a:fld id="{31E02721-762F-4FCF-9AF3-03B87524B745}" type="slidenum">
              <a:rPr lang="en-US" smtClean="0"/>
              <a:t>14</a:t>
            </a:fld>
            <a:endParaRPr lang="en-US" dirty="0"/>
          </a:p>
        </p:txBody>
      </p:sp>
    </p:spTree>
    <p:extLst>
      <p:ext uri="{BB962C8B-B14F-4D97-AF65-F5344CB8AC3E}">
        <p14:creationId xmlns:p14="http://schemas.microsoft.com/office/powerpoint/2010/main" val="302440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B2F5B-1112-882E-B399-77BE6B8205EB}"/>
              </a:ext>
            </a:extLst>
          </p:cNvPr>
          <p:cNvSpPr>
            <a:spLocks noGrp="1"/>
          </p:cNvSpPr>
          <p:nvPr>
            <p:ph idx="1"/>
          </p:nvPr>
        </p:nvSpPr>
        <p:spPr/>
        <p:txBody>
          <a:bodyPr/>
          <a:lstStyle/>
          <a:p>
            <a:r>
              <a:rPr lang="en-US" sz="2800" dirty="0"/>
              <a:t>Is it Reasonable and Necessary?</a:t>
            </a:r>
          </a:p>
          <a:p>
            <a:endParaRPr lang="en-US" sz="2800" dirty="0"/>
          </a:p>
          <a:p>
            <a:r>
              <a:rPr lang="en-US" sz="2800" dirty="0"/>
              <a:t>Complies with federal, state, and local laws and regulations.</a:t>
            </a:r>
          </a:p>
          <a:p>
            <a:endParaRPr lang="en-US" sz="2800" dirty="0"/>
          </a:p>
          <a:p>
            <a:r>
              <a:rPr lang="en-US" sz="2800" dirty="0"/>
              <a:t>Insurance proceeds and purchase discounts must be deducted.</a:t>
            </a:r>
          </a:p>
          <a:p>
            <a:endParaRPr lang="en-US" dirty="0"/>
          </a:p>
        </p:txBody>
      </p:sp>
      <p:sp>
        <p:nvSpPr>
          <p:cNvPr id="3" name="Content Placeholder 2">
            <a:extLst>
              <a:ext uri="{FF2B5EF4-FFF2-40B4-BE49-F238E27FC236}">
                <a16:creationId xmlns:a16="http://schemas.microsoft.com/office/drawing/2014/main" id="{A50CAA31-85C5-AF87-4D8C-3243E4FE73C8}"/>
              </a:ext>
            </a:extLst>
          </p:cNvPr>
          <p:cNvSpPr>
            <a:spLocks noGrp="1"/>
          </p:cNvSpPr>
          <p:nvPr>
            <p:ph sz="quarter" idx="13"/>
          </p:nvPr>
        </p:nvSpPr>
        <p:spPr/>
        <p:txBody>
          <a:bodyPr>
            <a:normAutofit/>
          </a:bodyPr>
          <a:lstStyle/>
          <a:p>
            <a:r>
              <a:rPr lang="en-US" sz="4400" b="1" dirty="0"/>
              <a:t>Eligibility - Cost</a:t>
            </a:r>
          </a:p>
        </p:txBody>
      </p:sp>
      <p:sp>
        <p:nvSpPr>
          <p:cNvPr id="4" name="Slide Number Placeholder 3">
            <a:extLst>
              <a:ext uri="{FF2B5EF4-FFF2-40B4-BE49-F238E27FC236}">
                <a16:creationId xmlns:a16="http://schemas.microsoft.com/office/drawing/2014/main" id="{68C1BB20-E68A-C852-23D6-A9C3DD909D9D}"/>
              </a:ext>
            </a:extLst>
          </p:cNvPr>
          <p:cNvSpPr>
            <a:spLocks noGrp="1"/>
          </p:cNvSpPr>
          <p:nvPr>
            <p:ph type="sldNum" sz="quarter" idx="14"/>
          </p:nvPr>
        </p:nvSpPr>
        <p:spPr/>
        <p:txBody>
          <a:bodyPr/>
          <a:lstStyle/>
          <a:p>
            <a:fld id="{31E02721-762F-4FCF-9AF3-03B87524B745}" type="slidenum">
              <a:rPr lang="en-US" smtClean="0"/>
              <a:t>15</a:t>
            </a:fld>
            <a:endParaRPr lang="en-US" dirty="0"/>
          </a:p>
        </p:txBody>
      </p:sp>
    </p:spTree>
    <p:extLst>
      <p:ext uri="{BB962C8B-B14F-4D97-AF65-F5344CB8AC3E}">
        <p14:creationId xmlns:p14="http://schemas.microsoft.com/office/powerpoint/2010/main" val="160452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9240D-8B8D-A058-7409-DE81B689D468}"/>
              </a:ext>
            </a:extLst>
          </p:cNvPr>
          <p:cNvSpPr>
            <a:spLocks noGrp="1"/>
          </p:cNvSpPr>
          <p:nvPr>
            <p:ph idx="1"/>
          </p:nvPr>
        </p:nvSpPr>
        <p:spPr>
          <a:xfrm>
            <a:off x="457200" y="1493896"/>
            <a:ext cx="8229600" cy="4520955"/>
          </a:xfrm>
        </p:spPr>
        <p:txBody>
          <a:bodyPr/>
          <a:lstStyle/>
          <a:p>
            <a:r>
              <a:rPr lang="en-US" sz="2400" dirty="0"/>
              <a:t>Perform eligible work</a:t>
            </a:r>
          </a:p>
          <a:p>
            <a:r>
              <a:rPr lang="en-US" sz="2400" dirty="0"/>
              <a:t>Auto/Truck – mileage or hourly rate</a:t>
            </a:r>
          </a:p>
          <a:p>
            <a:r>
              <a:rPr lang="en-US" sz="2400" dirty="0"/>
              <a:t>Other equipment – hourly rate</a:t>
            </a:r>
          </a:p>
          <a:p>
            <a:r>
              <a:rPr lang="en-US" sz="2400" dirty="0"/>
              <a:t>Stand-by time ineligible</a:t>
            </a:r>
          </a:p>
          <a:p>
            <a:r>
              <a:rPr lang="en-US" sz="2400" dirty="0"/>
              <a:t>FEMA rates are used for determining project costs (estimating and comparing)</a:t>
            </a:r>
          </a:p>
          <a:p>
            <a:pPr lvl="1"/>
            <a:r>
              <a:rPr lang="en-US" sz="2000" dirty="0"/>
              <a:t>For this disaster, 2021 Equipment rate codes will be used</a:t>
            </a:r>
          </a:p>
          <a:p>
            <a:pPr lvl="1"/>
            <a:r>
              <a:rPr lang="en-US" sz="2000" dirty="0">
                <a:hlinkClick r:id="rId3"/>
              </a:rPr>
              <a:t>https://www.fema.gov/assistance/public/tools-resources/schedule-equipment-rates</a:t>
            </a:r>
            <a:r>
              <a:rPr lang="en-US" sz="2000" dirty="0"/>
              <a:t> </a:t>
            </a:r>
          </a:p>
          <a:p>
            <a:r>
              <a:rPr lang="en-US" sz="2400" dirty="0"/>
              <a:t>Local rates can be used if established prior to the disaster. Applicant must justify using local rates.</a:t>
            </a:r>
          </a:p>
          <a:p>
            <a:endParaRPr lang="en-US" sz="2800" dirty="0"/>
          </a:p>
          <a:p>
            <a:endParaRPr lang="en-US" dirty="0"/>
          </a:p>
        </p:txBody>
      </p:sp>
      <p:sp>
        <p:nvSpPr>
          <p:cNvPr id="3" name="Content Placeholder 2">
            <a:extLst>
              <a:ext uri="{FF2B5EF4-FFF2-40B4-BE49-F238E27FC236}">
                <a16:creationId xmlns:a16="http://schemas.microsoft.com/office/drawing/2014/main" id="{07F1D849-A89E-6A0A-0309-05767364E25C}"/>
              </a:ext>
            </a:extLst>
          </p:cNvPr>
          <p:cNvSpPr>
            <a:spLocks noGrp="1"/>
          </p:cNvSpPr>
          <p:nvPr>
            <p:ph sz="quarter" idx="13"/>
          </p:nvPr>
        </p:nvSpPr>
        <p:spPr/>
        <p:txBody>
          <a:bodyPr>
            <a:normAutofit/>
          </a:bodyPr>
          <a:lstStyle/>
          <a:p>
            <a:r>
              <a:rPr lang="en-US" sz="4400" b="1" dirty="0"/>
              <a:t>Eligibility - Equipment</a:t>
            </a:r>
          </a:p>
        </p:txBody>
      </p:sp>
      <p:sp>
        <p:nvSpPr>
          <p:cNvPr id="4" name="Slide Number Placeholder 3">
            <a:extLst>
              <a:ext uri="{FF2B5EF4-FFF2-40B4-BE49-F238E27FC236}">
                <a16:creationId xmlns:a16="http://schemas.microsoft.com/office/drawing/2014/main" id="{4FBA16EA-576C-775E-71EB-738AFE11F520}"/>
              </a:ext>
            </a:extLst>
          </p:cNvPr>
          <p:cNvSpPr>
            <a:spLocks noGrp="1"/>
          </p:cNvSpPr>
          <p:nvPr>
            <p:ph type="sldNum" sz="quarter" idx="14"/>
          </p:nvPr>
        </p:nvSpPr>
        <p:spPr/>
        <p:txBody>
          <a:bodyPr/>
          <a:lstStyle/>
          <a:p>
            <a:fld id="{31E02721-762F-4FCF-9AF3-03B87524B745}" type="slidenum">
              <a:rPr lang="en-US" smtClean="0"/>
              <a:t>16</a:t>
            </a:fld>
            <a:endParaRPr lang="en-US" dirty="0"/>
          </a:p>
        </p:txBody>
      </p:sp>
    </p:spTree>
    <p:extLst>
      <p:ext uri="{BB962C8B-B14F-4D97-AF65-F5344CB8AC3E}">
        <p14:creationId xmlns:p14="http://schemas.microsoft.com/office/powerpoint/2010/main" val="218759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CF8FE-AABF-F985-A11D-8485BF6CF898}"/>
              </a:ext>
            </a:extLst>
          </p:cNvPr>
          <p:cNvSpPr>
            <a:spLocks noGrp="1"/>
          </p:cNvSpPr>
          <p:nvPr>
            <p:ph idx="1"/>
          </p:nvPr>
        </p:nvSpPr>
        <p:spPr>
          <a:xfrm>
            <a:off x="457200" y="1600200"/>
            <a:ext cx="8229600" cy="4368451"/>
          </a:xfrm>
        </p:spPr>
        <p:txBody>
          <a:bodyPr/>
          <a:lstStyle/>
          <a:p>
            <a:r>
              <a:rPr lang="en-US" sz="3200" dirty="0"/>
              <a:t>Force Account Labor plus Fringe Benefits</a:t>
            </a:r>
          </a:p>
          <a:p>
            <a:pPr lvl="1"/>
            <a:r>
              <a:rPr lang="en-US" sz="2800" b="1" dirty="0"/>
              <a:t>Emergency Work</a:t>
            </a:r>
            <a:r>
              <a:rPr lang="en-US" sz="2800" dirty="0"/>
              <a:t>: </a:t>
            </a:r>
          </a:p>
          <a:p>
            <a:pPr lvl="2"/>
            <a:r>
              <a:rPr lang="en-US" sz="2400" dirty="0"/>
              <a:t>Cat A - Regular and OT are eligible for Debris removal</a:t>
            </a:r>
          </a:p>
          <a:p>
            <a:pPr lvl="2"/>
            <a:r>
              <a:rPr lang="en-US" sz="2400" dirty="0"/>
              <a:t>Cat B - Only OT is eligible for Emergency Protective Measures </a:t>
            </a:r>
          </a:p>
          <a:p>
            <a:pPr lvl="1"/>
            <a:r>
              <a:rPr lang="en-US" sz="2800" b="1" dirty="0"/>
              <a:t>Permanent Work</a:t>
            </a:r>
            <a:r>
              <a:rPr lang="en-US" sz="2800" dirty="0"/>
              <a:t>: Regular and OT are eligible</a:t>
            </a:r>
          </a:p>
          <a:p>
            <a:r>
              <a:rPr lang="en-US" sz="3200" dirty="0"/>
              <a:t>Applicants must provide a copy of the pay policy that was in effect during the incident period for the disaster.</a:t>
            </a:r>
          </a:p>
          <a:p>
            <a:endParaRPr lang="en-US" dirty="0"/>
          </a:p>
        </p:txBody>
      </p:sp>
      <p:sp>
        <p:nvSpPr>
          <p:cNvPr id="3" name="Content Placeholder 2">
            <a:extLst>
              <a:ext uri="{FF2B5EF4-FFF2-40B4-BE49-F238E27FC236}">
                <a16:creationId xmlns:a16="http://schemas.microsoft.com/office/drawing/2014/main" id="{101A418B-3EA2-AEC5-3FB4-3EAEAEEC864D}"/>
              </a:ext>
            </a:extLst>
          </p:cNvPr>
          <p:cNvSpPr>
            <a:spLocks noGrp="1"/>
          </p:cNvSpPr>
          <p:nvPr>
            <p:ph sz="quarter" idx="13"/>
          </p:nvPr>
        </p:nvSpPr>
        <p:spPr/>
        <p:txBody>
          <a:bodyPr>
            <a:normAutofit/>
          </a:bodyPr>
          <a:lstStyle/>
          <a:p>
            <a:r>
              <a:rPr lang="en-US" sz="4400" b="1" dirty="0"/>
              <a:t>Eligibility - Labor</a:t>
            </a:r>
          </a:p>
        </p:txBody>
      </p:sp>
      <p:sp>
        <p:nvSpPr>
          <p:cNvPr id="4" name="Slide Number Placeholder 3">
            <a:extLst>
              <a:ext uri="{FF2B5EF4-FFF2-40B4-BE49-F238E27FC236}">
                <a16:creationId xmlns:a16="http://schemas.microsoft.com/office/drawing/2014/main" id="{A56C43A7-82F1-1893-5B76-A217F1394D7B}"/>
              </a:ext>
            </a:extLst>
          </p:cNvPr>
          <p:cNvSpPr>
            <a:spLocks noGrp="1"/>
          </p:cNvSpPr>
          <p:nvPr>
            <p:ph type="sldNum" sz="quarter" idx="14"/>
          </p:nvPr>
        </p:nvSpPr>
        <p:spPr/>
        <p:txBody>
          <a:bodyPr/>
          <a:lstStyle/>
          <a:p>
            <a:fld id="{31E02721-762F-4FCF-9AF3-03B87524B745}" type="slidenum">
              <a:rPr lang="en-US" smtClean="0"/>
              <a:t>17</a:t>
            </a:fld>
            <a:endParaRPr lang="en-US" dirty="0"/>
          </a:p>
        </p:txBody>
      </p:sp>
    </p:spTree>
    <p:extLst>
      <p:ext uri="{BB962C8B-B14F-4D97-AF65-F5344CB8AC3E}">
        <p14:creationId xmlns:p14="http://schemas.microsoft.com/office/powerpoint/2010/main" val="318506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1D090A-78FD-DD92-E93F-18623ABF7719}"/>
              </a:ext>
            </a:extLst>
          </p:cNvPr>
          <p:cNvSpPr>
            <a:spLocks noGrp="1"/>
          </p:cNvSpPr>
          <p:nvPr>
            <p:ph idx="1"/>
          </p:nvPr>
        </p:nvSpPr>
        <p:spPr/>
        <p:txBody>
          <a:bodyPr/>
          <a:lstStyle/>
          <a:p>
            <a:r>
              <a:rPr lang="en-US" sz="3200" dirty="0"/>
              <a:t>Purchased or stock</a:t>
            </a:r>
          </a:p>
          <a:p>
            <a:pPr lvl="1"/>
            <a:r>
              <a:rPr lang="en-US" sz="2800" dirty="0"/>
              <a:t>Need accounting method for stock – FIFO, LIFO</a:t>
            </a:r>
          </a:p>
          <a:p>
            <a:endParaRPr lang="en-US" sz="3200" dirty="0"/>
          </a:p>
          <a:p>
            <a:r>
              <a:rPr lang="en-US" sz="3200" dirty="0"/>
              <a:t>Used for eligible work</a:t>
            </a:r>
          </a:p>
          <a:p>
            <a:endParaRPr lang="en-US" sz="3200" dirty="0"/>
          </a:p>
          <a:p>
            <a:r>
              <a:rPr lang="en-US" sz="3200" dirty="0"/>
              <a:t>Need invoices, historical data, or vendor quotes</a:t>
            </a:r>
          </a:p>
          <a:p>
            <a:endParaRPr lang="en-US" dirty="0"/>
          </a:p>
          <a:p>
            <a:endParaRPr lang="en-US" dirty="0"/>
          </a:p>
        </p:txBody>
      </p:sp>
      <p:sp>
        <p:nvSpPr>
          <p:cNvPr id="3" name="Content Placeholder 2">
            <a:extLst>
              <a:ext uri="{FF2B5EF4-FFF2-40B4-BE49-F238E27FC236}">
                <a16:creationId xmlns:a16="http://schemas.microsoft.com/office/drawing/2014/main" id="{6AE3776D-3317-B0AB-E2D3-D7B632A23D54}"/>
              </a:ext>
            </a:extLst>
          </p:cNvPr>
          <p:cNvSpPr>
            <a:spLocks noGrp="1"/>
          </p:cNvSpPr>
          <p:nvPr>
            <p:ph sz="quarter" idx="13"/>
          </p:nvPr>
        </p:nvSpPr>
        <p:spPr/>
        <p:txBody>
          <a:bodyPr>
            <a:normAutofit/>
          </a:bodyPr>
          <a:lstStyle/>
          <a:p>
            <a:r>
              <a:rPr lang="en-US" sz="4400" b="1" dirty="0"/>
              <a:t>Eligibility - Materials</a:t>
            </a:r>
          </a:p>
        </p:txBody>
      </p:sp>
      <p:sp>
        <p:nvSpPr>
          <p:cNvPr id="4" name="Slide Number Placeholder 3">
            <a:extLst>
              <a:ext uri="{FF2B5EF4-FFF2-40B4-BE49-F238E27FC236}">
                <a16:creationId xmlns:a16="http://schemas.microsoft.com/office/drawing/2014/main" id="{BB1F6682-3C9F-001B-4C36-9E3128F6EFF4}"/>
              </a:ext>
            </a:extLst>
          </p:cNvPr>
          <p:cNvSpPr>
            <a:spLocks noGrp="1"/>
          </p:cNvSpPr>
          <p:nvPr>
            <p:ph type="sldNum" sz="quarter" idx="14"/>
          </p:nvPr>
        </p:nvSpPr>
        <p:spPr/>
        <p:txBody>
          <a:bodyPr/>
          <a:lstStyle/>
          <a:p>
            <a:fld id="{31E02721-762F-4FCF-9AF3-03B87524B745}" type="slidenum">
              <a:rPr lang="en-US" smtClean="0"/>
              <a:t>18</a:t>
            </a:fld>
            <a:endParaRPr lang="en-US" dirty="0"/>
          </a:p>
        </p:txBody>
      </p:sp>
    </p:spTree>
    <p:extLst>
      <p:ext uri="{BB962C8B-B14F-4D97-AF65-F5344CB8AC3E}">
        <p14:creationId xmlns:p14="http://schemas.microsoft.com/office/powerpoint/2010/main" val="202963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A2F9B-3996-7B72-3A22-99A761FB7171}"/>
              </a:ext>
            </a:extLst>
          </p:cNvPr>
          <p:cNvSpPr>
            <a:spLocks noGrp="1"/>
          </p:cNvSpPr>
          <p:nvPr>
            <p:ph idx="1"/>
          </p:nvPr>
        </p:nvSpPr>
        <p:spPr/>
        <p:txBody>
          <a:bodyPr/>
          <a:lstStyle/>
          <a:p>
            <a:r>
              <a:rPr lang="en-US" sz="3200" dirty="0"/>
              <a:t>Procurement is subject to </a:t>
            </a:r>
            <a:r>
              <a:rPr lang="en-US" sz="3200" b="1" dirty="0"/>
              <a:t>2CFR Part 200.317-326 SDCL 5-18A</a:t>
            </a:r>
          </a:p>
          <a:p>
            <a:r>
              <a:rPr lang="en-US" dirty="0"/>
              <a:t>Applicants must have adopted an official procurement policy and upload a copy of their procurement policy to their Grants Portal account.</a:t>
            </a:r>
          </a:p>
          <a:p>
            <a:r>
              <a:rPr lang="en-US" sz="3200" dirty="0"/>
              <a:t>Resources:</a:t>
            </a:r>
          </a:p>
          <a:p>
            <a:pPr lvl="1"/>
            <a:r>
              <a:rPr lang="en-US" sz="2800" dirty="0"/>
              <a:t>SDOEM Procurement Fact Sheet</a:t>
            </a:r>
          </a:p>
          <a:p>
            <a:pPr lvl="1"/>
            <a:r>
              <a:rPr lang="en-US" sz="2800" dirty="0"/>
              <a:t>SD Procurement Technical Assistance Center </a:t>
            </a:r>
            <a:r>
              <a:rPr lang="en-US" sz="2800" dirty="0">
                <a:hlinkClick r:id="rId3"/>
              </a:rPr>
              <a:t>www.aptac-us.org</a:t>
            </a:r>
            <a:endParaRPr lang="en-US" sz="2800" dirty="0"/>
          </a:p>
          <a:p>
            <a:endParaRPr lang="en-US" dirty="0"/>
          </a:p>
        </p:txBody>
      </p:sp>
      <p:sp>
        <p:nvSpPr>
          <p:cNvPr id="3" name="Content Placeholder 2">
            <a:extLst>
              <a:ext uri="{FF2B5EF4-FFF2-40B4-BE49-F238E27FC236}">
                <a16:creationId xmlns:a16="http://schemas.microsoft.com/office/drawing/2014/main" id="{8A0200D4-26FC-FAEB-1AF0-D2B00F74793D}"/>
              </a:ext>
            </a:extLst>
          </p:cNvPr>
          <p:cNvSpPr>
            <a:spLocks noGrp="1"/>
          </p:cNvSpPr>
          <p:nvPr>
            <p:ph sz="quarter" idx="13"/>
          </p:nvPr>
        </p:nvSpPr>
        <p:spPr/>
        <p:txBody>
          <a:bodyPr>
            <a:normAutofit/>
          </a:bodyPr>
          <a:lstStyle/>
          <a:p>
            <a:r>
              <a:rPr lang="en-US" sz="4400" b="1" dirty="0"/>
              <a:t>Procurement &amp; Contracting</a:t>
            </a:r>
            <a:endParaRPr lang="en-US" sz="4400" dirty="0"/>
          </a:p>
        </p:txBody>
      </p:sp>
      <p:sp>
        <p:nvSpPr>
          <p:cNvPr id="4" name="Slide Number Placeholder 3">
            <a:extLst>
              <a:ext uri="{FF2B5EF4-FFF2-40B4-BE49-F238E27FC236}">
                <a16:creationId xmlns:a16="http://schemas.microsoft.com/office/drawing/2014/main" id="{B029BED5-85B0-7CEE-6121-B65387419B5B}"/>
              </a:ext>
            </a:extLst>
          </p:cNvPr>
          <p:cNvSpPr>
            <a:spLocks noGrp="1"/>
          </p:cNvSpPr>
          <p:nvPr>
            <p:ph type="sldNum" sz="quarter" idx="14"/>
          </p:nvPr>
        </p:nvSpPr>
        <p:spPr/>
        <p:txBody>
          <a:bodyPr/>
          <a:lstStyle/>
          <a:p>
            <a:fld id="{31E02721-762F-4FCF-9AF3-03B87524B745}" type="slidenum">
              <a:rPr lang="en-US" smtClean="0"/>
              <a:t>19</a:t>
            </a:fld>
            <a:endParaRPr lang="en-US" dirty="0"/>
          </a:p>
        </p:txBody>
      </p:sp>
    </p:spTree>
    <p:extLst>
      <p:ext uri="{BB962C8B-B14F-4D97-AF65-F5344CB8AC3E}">
        <p14:creationId xmlns:p14="http://schemas.microsoft.com/office/powerpoint/2010/main" val="8127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22348-D81E-6B00-DB6C-6257F1751719}"/>
              </a:ext>
            </a:extLst>
          </p:cNvPr>
          <p:cNvSpPr>
            <a:spLocks noGrp="1"/>
          </p:cNvSpPr>
          <p:nvPr>
            <p:ph idx="1"/>
          </p:nvPr>
        </p:nvSpPr>
        <p:spPr>
          <a:prstGeom prst="rect">
            <a:avLst/>
          </a:prstGeom>
        </p:spPr>
        <p:txBody>
          <a:bodyPr/>
          <a:lstStyle/>
          <a:p>
            <a:pPr marL="0" indent="0" algn="ctr">
              <a:buNone/>
            </a:pPr>
            <a:r>
              <a:rPr lang="en-US" sz="4800" dirty="0"/>
              <a:t>Declaration Date:</a:t>
            </a:r>
          </a:p>
          <a:p>
            <a:pPr marL="0" indent="0" algn="ctr">
              <a:buNone/>
            </a:pPr>
            <a:r>
              <a:rPr lang="en-US" sz="4800" b="1" dirty="0"/>
              <a:t>July 6, 2023</a:t>
            </a:r>
          </a:p>
          <a:p>
            <a:pPr marL="0" indent="0" algn="ctr">
              <a:buNone/>
            </a:pPr>
            <a:r>
              <a:rPr lang="en-US" sz="4800" dirty="0"/>
              <a:t>Incident Period:</a:t>
            </a:r>
          </a:p>
          <a:p>
            <a:pPr marL="0" indent="0" algn="ctr">
              <a:buNone/>
            </a:pPr>
            <a:r>
              <a:rPr lang="en-US" sz="4800" b="1" dirty="0"/>
              <a:t>April 9 – May 5, 2023</a:t>
            </a:r>
          </a:p>
          <a:p>
            <a:endParaRPr lang="en-US" dirty="0"/>
          </a:p>
        </p:txBody>
      </p:sp>
      <p:sp>
        <p:nvSpPr>
          <p:cNvPr id="2" name="Content Placeholder 1">
            <a:extLst>
              <a:ext uri="{FF2B5EF4-FFF2-40B4-BE49-F238E27FC236}">
                <a16:creationId xmlns:a16="http://schemas.microsoft.com/office/drawing/2014/main" id="{4C0B1BEC-CDFF-B2B5-B440-4B365E06D6D1}"/>
              </a:ext>
            </a:extLst>
          </p:cNvPr>
          <p:cNvSpPr>
            <a:spLocks noGrp="1"/>
          </p:cNvSpPr>
          <p:nvPr>
            <p:ph sz="quarter" idx="13"/>
          </p:nvPr>
        </p:nvSpPr>
        <p:spPr/>
        <p:txBody>
          <a:bodyPr>
            <a:normAutofit/>
          </a:bodyPr>
          <a:lstStyle/>
          <a:p>
            <a:r>
              <a:rPr lang="en-US" sz="4800" b="1" dirty="0"/>
              <a:t>FEMA-4718-DR-SD</a:t>
            </a:r>
            <a:endParaRPr lang="en-US" sz="4800" dirty="0"/>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2</a:t>
            </a:fld>
            <a:endParaRPr lang="en-US" dirty="0"/>
          </a:p>
        </p:txBody>
      </p:sp>
    </p:spTree>
    <p:extLst>
      <p:ext uri="{BB962C8B-B14F-4D97-AF65-F5344CB8AC3E}">
        <p14:creationId xmlns:p14="http://schemas.microsoft.com/office/powerpoint/2010/main" val="309057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98C4F5-5345-9773-06A8-411ED3BD3308}"/>
              </a:ext>
            </a:extLst>
          </p:cNvPr>
          <p:cNvSpPr>
            <a:spLocks noGrp="1"/>
          </p:cNvSpPr>
          <p:nvPr>
            <p:ph idx="1"/>
          </p:nvPr>
        </p:nvSpPr>
        <p:spPr>
          <a:xfrm>
            <a:off x="457200" y="1600201"/>
            <a:ext cx="8229600" cy="4462396"/>
          </a:xfrm>
        </p:spPr>
        <p:txBody>
          <a:bodyPr/>
          <a:lstStyle/>
          <a:p>
            <a:r>
              <a:rPr lang="en-US" sz="2400" dirty="0"/>
              <a:t>All contracts incurred for eligible work are reviewed on a case-by-case basis. </a:t>
            </a:r>
          </a:p>
          <a:p>
            <a:r>
              <a:rPr lang="en-US" sz="2400" dirty="0"/>
              <a:t>Competitive procurement procedures are strongly recommended</a:t>
            </a:r>
          </a:p>
          <a:p>
            <a:r>
              <a:rPr lang="en-US" sz="2400" dirty="0"/>
              <a:t>Provide full and open competition</a:t>
            </a:r>
          </a:p>
          <a:p>
            <a:r>
              <a:rPr lang="en-US" sz="2400" dirty="0"/>
              <a:t>Lump sum contracts are acceptable</a:t>
            </a:r>
          </a:p>
          <a:p>
            <a:pPr lvl="1"/>
            <a:r>
              <a:rPr lang="en-US" sz="2000" dirty="0"/>
              <a:t>Easy to monitor when the scope of work is well defined; requires minimum labor for monitoring; quantities do not have to be documented</a:t>
            </a:r>
          </a:p>
          <a:p>
            <a:r>
              <a:rPr lang="en-US" sz="2400" dirty="0"/>
              <a:t>Time and material contracts should not be used except for emergency circumstances – must be monitored and have a price cap.</a:t>
            </a:r>
          </a:p>
          <a:p>
            <a:endParaRPr lang="en-US" dirty="0"/>
          </a:p>
        </p:txBody>
      </p:sp>
      <p:sp>
        <p:nvSpPr>
          <p:cNvPr id="3" name="Content Placeholder 2">
            <a:extLst>
              <a:ext uri="{FF2B5EF4-FFF2-40B4-BE49-F238E27FC236}">
                <a16:creationId xmlns:a16="http://schemas.microsoft.com/office/drawing/2014/main" id="{94671787-475F-939B-28C2-CB98D1567C76}"/>
              </a:ext>
            </a:extLst>
          </p:cNvPr>
          <p:cNvSpPr>
            <a:spLocks noGrp="1"/>
          </p:cNvSpPr>
          <p:nvPr>
            <p:ph sz="quarter" idx="13"/>
          </p:nvPr>
        </p:nvSpPr>
        <p:spPr/>
        <p:txBody>
          <a:bodyPr>
            <a:normAutofit/>
          </a:bodyPr>
          <a:lstStyle/>
          <a:p>
            <a:r>
              <a:rPr lang="en-US" sz="4400" b="1" dirty="0"/>
              <a:t>Contracts</a:t>
            </a:r>
          </a:p>
        </p:txBody>
      </p:sp>
      <p:sp>
        <p:nvSpPr>
          <p:cNvPr id="4" name="Slide Number Placeholder 3">
            <a:extLst>
              <a:ext uri="{FF2B5EF4-FFF2-40B4-BE49-F238E27FC236}">
                <a16:creationId xmlns:a16="http://schemas.microsoft.com/office/drawing/2014/main" id="{25B5C0FF-2F3B-A302-95E5-DC1CEA65B8A8}"/>
              </a:ext>
            </a:extLst>
          </p:cNvPr>
          <p:cNvSpPr>
            <a:spLocks noGrp="1"/>
          </p:cNvSpPr>
          <p:nvPr>
            <p:ph type="sldNum" sz="quarter" idx="14"/>
          </p:nvPr>
        </p:nvSpPr>
        <p:spPr/>
        <p:txBody>
          <a:bodyPr/>
          <a:lstStyle/>
          <a:p>
            <a:fld id="{31E02721-762F-4FCF-9AF3-03B87524B745}" type="slidenum">
              <a:rPr lang="en-US" smtClean="0"/>
              <a:t>20</a:t>
            </a:fld>
            <a:endParaRPr lang="en-US" dirty="0"/>
          </a:p>
        </p:txBody>
      </p:sp>
    </p:spTree>
    <p:extLst>
      <p:ext uri="{BB962C8B-B14F-4D97-AF65-F5344CB8AC3E}">
        <p14:creationId xmlns:p14="http://schemas.microsoft.com/office/powerpoint/2010/main" val="298982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1FDA67-991D-4DDA-7D8D-9A628E14BF8E}"/>
              </a:ext>
            </a:extLst>
          </p:cNvPr>
          <p:cNvSpPr>
            <a:spLocks noGrp="1"/>
          </p:cNvSpPr>
          <p:nvPr>
            <p:ph idx="1"/>
          </p:nvPr>
        </p:nvSpPr>
        <p:spPr>
          <a:xfrm>
            <a:off x="457200" y="1841325"/>
            <a:ext cx="8229600" cy="3873675"/>
          </a:xfrm>
        </p:spPr>
        <p:txBody>
          <a:bodyPr/>
          <a:lstStyle/>
          <a:p>
            <a:r>
              <a:rPr lang="en-US" sz="3200" dirty="0"/>
              <a:t>Cost-plus percentage of cost</a:t>
            </a:r>
          </a:p>
          <a:p>
            <a:endParaRPr lang="en-US" sz="3200" dirty="0"/>
          </a:p>
          <a:p>
            <a:r>
              <a:rPr lang="en-US" sz="3200" dirty="0"/>
              <a:t>Contingent upon FEMA reimbursement</a:t>
            </a:r>
          </a:p>
          <a:p>
            <a:endParaRPr lang="en-US" sz="3200" dirty="0"/>
          </a:p>
          <a:p>
            <a:r>
              <a:rPr lang="en-US" sz="3200" dirty="0"/>
              <a:t>Verify you’re not working with a debarred contractor </a:t>
            </a:r>
            <a:r>
              <a:rPr lang="en-US" sz="3200" dirty="0">
                <a:hlinkClick r:id="rId3"/>
              </a:rPr>
              <a:t>www.sam.gov/</a:t>
            </a:r>
            <a:endParaRPr lang="en-US" dirty="0"/>
          </a:p>
          <a:p>
            <a:endParaRPr lang="en-US" dirty="0"/>
          </a:p>
        </p:txBody>
      </p:sp>
      <p:sp>
        <p:nvSpPr>
          <p:cNvPr id="3" name="Content Placeholder 2">
            <a:extLst>
              <a:ext uri="{FF2B5EF4-FFF2-40B4-BE49-F238E27FC236}">
                <a16:creationId xmlns:a16="http://schemas.microsoft.com/office/drawing/2014/main" id="{62873086-68F8-2061-B65C-B8CF507CAD60}"/>
              </a:ext>
            </a:extLst>
          </p:cNvPr>
          <p:cNvSpPr>
            <a:spLocks noGrp="1"/>
          </p:cNvSpPr>
          <p:nvPr>
            <p:ph sz="quarter" idx="13"/>
          </p:nvPr>
        </p:nvSpPr>
        <p:spPr/>
        <p:txBody>
          <a:bodyPr>
            <a:normAutofit/>
          </a:bodyPr>
          <a:lstStyle/>
          <a:p>
            <a:r>
              <a:rPr lang="en-US" sz="4400" b="1" dirty="0"/>
              <a:t>Ineligible Contracts</a:t>
            </a:r>
            <a:endParaRPr lang="en-US" sz="4400" dirty="0"/>
          </a:p>
        </p:txBody>
      </p:sp>
      <p:sp>
        <p:nvSpPr>
          <p:cNvPr id="4" name="Slide Number Placeholder 3">
            <a:extLst>
              <a:ext uri="{FF2B5EF4-FFF2-40B4-BE49-F238E27FC236}">
                <a16:creationId xmlns:a16="http://schemas.microsoft.com/office/drawing/2014/main" id="{4618CDE8-CDD9-0DC5-090D-FDE9D85E7591}"/>
              </a:ext>
            </a:extLst>
          </p:cNvPr>
          <p:cNvSpPr>
            <a:spLocks noGrp="1"/>
          </p:cNvSpPr>
          <p:nvPr>
            <p:ph type="sldNum" sz="quarter" idx="14"/>
          </p:nvPr>
        </p:nvSpPr>
        <p:spPr/>
        <p:txBody>
          <a:bodyPr/>
          <a:lstStyle/>
          <a:p>
            <a:fld id="{31E02721-762F-4FCF-9AF3-03B87524B745}" type="slidenum">
              <a:rPr lang="en-US" smtClean="0"/>
              <a:t>21</a:t>
            </a:fld>
            <a:endParaRPr lang="en-US" dirty="0"/>
          </a:p>
        </p:txBody>
      </p:sp>
    </p:spTree>
    <p:extLst>
      <p:ext uri="{BB962C8B-B14F-4D97-AF65-F5344CB8AC3E}">
        <p14:creationId xmlns:p14="http://schemas.microsoft.com/office/powerpoint/2010/main" val="391154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1533A-163B-2685-6C3E-4A138E4688A7}"/>
              </a:ext>
            </a:extLst>
          </p:cNvPr>
          <p:cNvSpPr>
            <a:spLocks noGrp="1"/>
          </p:cNvSpPr>
          <p:nvPr>
            <p:ph idx="1"/>
          </p:nvPr>
        </p:nvSpPr>
        <p:spPr/>
        <p:txBody>
          <a:bodyPr/>
          <a:lstStyle/>
          <a:p>
            <a:r>
              <a:rPr lang="en-US" sz="3200" dirty="0"/>
              <a:t>Depending on the amount of expenses incurred applicants receive either a large project or small project based on the dollar amount</a:t>
            </a:r>
          </a:p>
          <a:p>
            <a:r>
              <a:rPr lang="en-US" sz="3200" dirty="0"/>
              <a:t>Differences between large and small projects:</a:t>
            </a:r>
          </a:p>
          <a:p>
            <a:pPr lvl="1"/>
            <a:r>
              <a:rPr lang="en-US" sz="2800" dirty="0"/>
              <a:t>Project threshold</a:t>
            </a:r>
          </a:p>
          <a:p>
            <a:pPr lvl="1"/>
            <a:r>
              <a:rPr lang="en-US" sz="2800" dirty="0"/>
              <a:t>Payment</a:t>
            </a:r>
          </a:p>
          <a:p>
            <a:pPr lvl="1"/>
            <a:r>
              <a:rPr lang="en-US" sz="2800" dirty="0"/>
              <a:t>Closeout </a:t>
            </a:r>
          </a:p>
          <a:p>
            <a:endParaRPr lang="en-US" dirty="0"/>
          </a:p>
        </p:txBody>
      </p:sp>
      <p:sp>
        <p:nvSpPr>
          <p:cNvPr id="3" name="Content Placeholder 2">
            <a:extLst>
              <a:ext uri="{FF2B5EF4-FFF2-40B4-BE49-F238E27FC236}">
                <a16:creationId xmlns:a16="http://schemas.microsoft.com/office/drawing/2014/main" id="{9A1E4407-657B-99F0-0BE7-3AC353B9459A}"/>
              </a:ext>
            </a:extLst>
          </p:cNvPr>
          <p:cNvSpPr>
            <a:spLocks noGrp="1"/>
          </p:cNvSpPr>
          <p:nvPr>
            <p:ph sz="quarter" idx="13"/>
          </p:nvPr>
        </p:nvSpPr>
        <p:spPr/>
        <p:txBody>
          <a:bodyPr>
            <a:normAutofit/>
          </a:bodyPr>
          <a:lstStyle/>
          <a:p>
            <a:r>
              <a:rPr lang="en-US" sz="4400" b="1" dirty="0"/>
              <a:t>Large or Small Project</a:t>
            </a:r>
          </a:p>
        </p:txBody>
      </p:sp>
      <p:sp>
        <p:nvSpPr>
          <p:cNvPr id="4" name="Slide Number Placeholder 3">
            <a:extLst>
              <a:ext uri="{FF2B5EF4-FFF2-40B4-BE49-F238E27FC236}">
                <a16:creationId xmlns:a16="http://schemas.microsoft.com/office/drawing/2014/main" id="{139ABD3C-899D-787B-7E30-72DCDFE8F047}"/>
              </a:ext>
            </a:extLst>
          </p:cNvPr>
          <p:cNvSpPr>
            <a:spLocks noGrp="1"/>
          </p:cNvSpPr>
          <p:nvPr>
            <p:ph type="sldNum" sz="quarter" idx="14"/>
          </p:nvPr>
        </p:nvSpPr>
        <p:spPr/>
        <p:txBody>
          <a:bodyPr/>
          <a:lstStyle/>
          <a:p>
            <a:fld id="{31E02721-762F-4FCF-9AF3-03B87524B745}" type="slidenum">
              <a:rPr lang="en-US" smtClean="0"/>
              <a:t>22</a:t>
            </a:fld>
            <a:endParaRPr lang="en-US" dirty="0"/>
          </a:p>
        </p:txBody>
      </p:sp>
    </p:spTree>
    <p:extLst>
      <p:ext uri="{BB962C8B-B14F-4D97-AF65-F5344CB8AC3E}">
        <p14:creationId xmlns:p14="http://schemas.microsoft.com/office/powerpoint/2010/main" val="246537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696B69-9FA6-8B16-6BDC-019BAB1A2B09}"/>
              </a:ext>
            </a:extLst>
          </p:cNvPr>
          <p:cNvSpPr>
            <a:spLocks noGrp="1"/>
          </p:cNvSpPr>
          <p:nvPr>
            <p:ph idx="1"/>
          </p:nvPr>
        </p:nvSpPr>
        <p:spPr>
          <a:xfrm>
            <a:off x="457200" y="1600200"/>
            <a:ext cx="8229600" cy="4305821"/>
          </a:xfrm>
        </p:spPr>
        <p:txBody>
          <a:bodyPr/>
          <a:lstStyle/>
          <a:p>
            <a:r>
              <a:rPr lang="en-US" dirty="0"/>
              <a:t>Must meet the minimum amount of:</a:t>
            </a:r>
          </a:p>
          <a:p>
            <a:pPr lvl="1"/>
            <a:r>
              <a:rPr lang="en-US" sz="3200" b="1" dirty="0"/>
              <a:t>DR-4718 $3,800</a:t>
            </a:r>
          </a:p>
          <a:p>
            <a:pPr lvl="2"/>
            <a:r>
              <a:rPr lang="en-US" sz="2800" b="1" dirty="0"/>
              <a:t>Between $3,800 and $999,999</a:t>
            </a:r>
            <a:endParaRPr lang="en-US" sz="1900" dirty="0"/>
          </a:p>
          <a:p>
            <a:r>
              <a:rPr lang="en-US" dirty="0"/>
              <a:t>Based on estimate or actual costs written in the Project Worksheet</a:t>
            </a:r>
          </a:p>
          <a:p>
            <a:endParaRPr lang="en-US" sz="1900" dirty="0"/>
          </a:p>
          <a:p>
            <a:r>
              <a:rPr lang="en-US" dirty="0"/>
              <a:t>Paid upon Project Worksheet approval</a:t>
            </a:r>
          </a:p>
          <a:p>
            <a:endParaRPr lang="en-US" sz="1900" dirty="0"/>
          </a:p>
          <a:p>
            <a:r>
              <a:rPr lang="en-US" dirty="0"/>
              <a:t>No extra closeout procedures beyond verification that work is complete. </a:t>
            </a:r>
          </a:p>
          <a:p>
            <a:endParaRPr lang="en-US" dirty="0"/>
          </a:p>
        </p:txBody>
      </p:sp>
      <p:sp>
        <p:nvSpPr>
          <p:cNvPr id="3" name="Content Placeholder 2">
            <a:extLst>
              <a:ext uri="{FF2B5EF4-FFF2-40B4-BE49-F238E27FC236}">
                <a16:creationId xmlns:a16="http://schemas.microsoft.com/office/drawing/2014/main" id="{3596E458-3196-0BB8-6CB0-6B11D2AC6E58}"/>
              </a:ext>
            </a:extLst>
          </p:cNvPr>
          <p:cNvSpPr>
            <a:spLocks noGrp="1"/>
          </p:cNvSpPr>
          <p:nvPr>
            <p:ph sz="quarter" idx="13"/>
          </p:nvPr>
        </p:nvSpPr>
        <p:spPr/>
        <p:txBody>
          <a:bodyPr>
            <a:normAutofit/>
          </a:bodyPr>
          <a:lstStyle/>
          <a:p>
            <a:r>
              <a:rPr lang="en-US" sz="4400" b="1" dirty="0"/>
              <a:t>Small Projects</a:t>
            </a:r>
          </a:p>
        </p:txBody>
      </p:sp>
      <p:sp>
        <p:nvSpPr>
          <p:cNvPr id="4" name="Slide Number Placeholder 3">
            <a:extLst>
              <a:ext uri="{FF2B5EF4-FFF2-40B4-BE49-F238E27FC236}">
                <a16:creationId xmlns:a16="http://schemas.microsoft.com/office/drawing/2014/main" id="{65C6E2D3-0BA2-44FA-571E-7DC38DCAD659}"/>
              </a:ext>
            </a:extLst>
          </p:cNvPr>
          <p:cNvSpPr>
            <a:spLocks noGrp="1"/>
          </p:cNvSpPr>
          <p:nvPr>
            <p:ph type="sldNum" sz="quarter" idx="14"/>
          </p:nvPr>
        </p:nvSpPr>
        <p:spPr/>
        <p:txBody>
          <a:bodyPr/>
          <a:lstStyle/>
          <a:p>
            <a:fld id="{31E02721-762F-4FCF-9AF3-03B87524B745}" type="slidenum">
              <a:rPr lang="en-US" smtClean="0"/>
              <a:t>23</a:t>
            </a:fld>
            <a:endParaRPr lang="en-US" dirty="0"/>
          </a:p>
        </p:txBody>
      </p:sp>
    </p:spTree>
    <p:extLst>
      <p:ext uri="{BB962C8B-B14F-4D97-AF65-F5344CB8AC3E}">
        <p14:creationId xmlns:p14="http://schemas.microsoft.com/office/powerpoint/2010/main" val="116853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C92FD-8B0F-CE4D-265C-51698414A292}"/>
              </a:ext>
            </a:extLst>
          </p:cNvPr>
          <p:cNvSpPr>
            <a:spLocks noGrp="1"/>
          </p:cNvSpPr>
          <p:nvPr>
            <p:ph idx="1"/>
          </p:nvPr>
        </p:nvSpPr>
        <p:spPr>
          <a:xfrm>
            <a:off x="457200" y="1600201"/>
            <a:ext cx="8229600" cy="4437344"/>
          </a:xfrm>
        </p:spPr>
        <p:txBody>
          <a:bodyPr/>
          <a:lstStyle/>
          <a:p>
            <a:r>
              <a:rPr lang="en-US" dirty="0"/>
              <a:t>If the project is in excess of:</a:t>
            </a:r>
          </a:p>
          <a:p>
            <a:pPr lvl="1"/>
            <a:r>
              <a:rPr lang="en-US" sz="2800" b="1" dirty="0"/>
              <a:t>DR-4718 $1,000,000</a:t>
            </a:r>
          </a:p>
          <a:p>
            <a:r>
              <a:rPr lang="en-US" dirty="0"/>
              <a:t>Based on estimate or actual costs written in the Project Worksheet</a:t>
            </a:r>
          </a:p>
          <a:p>
            <a:r>
              <a:rPr lang="en-US" dirty="0"/>
              <a:t>Paid upon Project Completion and closeout</a:t>
            </a:r>
          </a:p>
          <a:p>
            <a:pPr lvl="1"/>
            <a:r>
              <a:rPr lang="en-US" sz="2000" dirty="0"/>
              <a:t>Payment made for percentage of completed work at the time of project obligation</a:t>
            </a:r>
          </a:p>
          <a:p>
            <a:pPr lvl="1"/>
            <a:r>
              <a:rPr lang="en-US" sz="2000" dirty="0"/>
              <a:t>Remainder paid out upon closeout</a:t>
            </a:r>
          </a:p>
          <a:p>
            <a:r>
              <a:rPr lang="en-US" dirty="0"/>
              <a:t>Requires closeout request and full review by State and FEMA staff</a:t>
            </a:r>
          </a:p>
          <a:p>
            <a:endParaRPr lang="en-US" dirty="0"/>
          </a:p>
        </p:txBody>
      </p:sp>
      <p:sp>
        <p:nvSpPr>
          <p:cNvPr id="3" name="Content Placeholder 2">
            <a:extLst>
              <a:ext uri="{FF2B5EF4-FFF2-40B4-BE49-F238E27FC236}">
                <a16:creationId xmlns:a16="http://schemas.microsoft.com/office/drawing/2014/main" id="{B43F444F-258D-5BCD-BB0A-AAFA7D54AF85}"/>
              </a:ext>
            </a:extLst>
          </p:cNvPr>
          <p:cNvSpPr>
            <a:spLocks noGrp="1"/>
          </p:cNvSpPr>
          <p:nvPr>
            <p:ph sz="quarter" idx="13"/>
          </p:nvPr>
        </p:nvSpPr>
        <p:spPr/>
        <p:txBody>
          <a:bodyPr>
            <a:normAutofit/>
          </a:bodyPr>
          <a:lstStyle/>
          <a:p>
            <a:r>
              <a:rPr lang="en-US" sz="4400" b="1" dirty="0"/>
              <a:t>Large Projects</a:t>
            </a:r>
          </a:p>
        </p:txBody>
      </p:sp>
      <p:sp>
        <p:nvSpPr>
          <p:cNvPr id="4" name="Slide Number Placeholder 3">
            <a:extLst>
              <a:ext uri="{FF2B5EF4-FFF2-40B4-BE49-F238E27FC236}">
                <a16:creationId xmlns:a16="http://schemas.microsoft.com/office/drawing/2014/main" id="{DFFC33FD-9215-1EBB-B2D7-C0605DDE903B}"/>
              </a:ext>
            </a:extLst>
          </p:cNvPr>
          <p:cNvSpPr>
            <a:spLocks noGrp="1"/>
          </p:cNvSpPr>
          <p:nvPr>
            <p:ph type="sldNum" sz="quarter" idx="14"/>
          </p:nvPr>
        </p:nvSpPr>
        <p:spPr/>
        <p:txBody>
          <a:bodyPr/>
          <a:lstStyle/>
          <a:p>
            <a:fld id="{31E02721-762F-4FCF-9AF3-03B87524B745}" type="slidenum">
              <a:rPr lang="en-US" smtClean="0"/>
              <a:t>24</a:t>
            </a:fld>
            <a:endParaRPr lang="en-US" dirty="0"/>
          </a:p>
        </p:txBody>
      </p:sp>
    </p:spTree>
    <p:extLst>
      <p:ext uri="{BB962C8B-B14F-4D97-AF65-F5344CB8AC3E}">
        <p14:creationId xmlns:p14="http://schemas.microsoft.com/office/powerpoint/2010/main" val="417964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249C8-0ACB-4BA9-AE0B-FDBA8BC8F86E}"/>
              </a:ext>
            </a:extLst>
          </p:cNvPr>
          <p:cNvSpPr>
            <a:spLocks noGrp="1"/>
          </p:cNvSpPr>
          <p:nvPr>
            <p:ph idx="1"/>
          </p:nvPr>
        </p:nvSpPr>
        <p:spPr/>
        <p:txBody>
          <a:bodyPr/>
          <a:lstStyle/>
          <a:p>
            <a:r>
              <a:rPr lang="en-US" dirty="0"/>
              <a:t>Quarterly Report Requirements</a:t>
            </a:r>
          </a:p>
          <a:p>
            <a:pPr lvl="1"/>
            <a:r>
              <a:rPr lang="en-US" dirty="0"/>
              <a:t>Until the project is completed, OEM staff will request a progress update once per quarter.</a:t>
            </a:r>
          </a:p>
          <a:p>
            <a:pPr lvl="1"/>
            <a:r>
              <a:rPr lang="en-US" dirty="0"/>
              <a:t>This update will include total project cost to date and percentage of work completed.</a:t>
            </a:r>
          </a:p>
          <a:p>
            <a:r>
              <a:rPr lang="en-US" dirty="0"/>
              <a:t>Large projects must go through closeout.</a:t>
            </a:r>
          </a:p>
          <a:p>
            <a:pPr lvl="1"/>
            <a:r>
              <a:rPr lang="en-US" dirty="0"/>
              <a:t>Applicants must notify the State when work on the project is complete and request project closeout.</a:t>
            </a:r>
          </a:p>
          <a:p>
            <a:r>
              <a:rPr lang="en-US" dirty="0"/>
              <a:t>Time Extension requests should be submitted to the State if project completion dates will not be met.</a:t>
            </a:r>
          </a:p>
          <a:p>
            <a:endParaRPr lang="en-US" dirty="0"/>
          </a:p>
        </p:txBody>
      </p:sp>
      <p:sp>
        <p:nvSpPr>
          <p:cNvPr id="3" name="Content Placeholder 2">
            <a:extLst>
              <a:ext uri="{FF2B5EF4-FFF2-40B4-BE49-F238E27FC236}">
                <a16:creationId xmlns:a16="http://schemas.microsoft.com/office/drawing/2014/main" id="{D78F9786-1D95-985C-58CC-5437A2202204}"/>
              </a:ext>
            </a:extLst>
          </p:cNvPr>
          <p:cNvSpPr>
            <a:spLocks noGrp="1"/>
          </p:cNvSpPr>
          <p:nvPr>
            <p:ph sz="quarter" idx="13"/>
          </p:nvPr>
        </p:nvSpPr>
        <p:spPr/>
        <p:txBody>
          <a:bodyPr>
            <a:normAutofit/>
          </a:bodyPr>
          <a:lstStyle/>
          <a:p>
            <a:r>
              <a:rPr lang="en-US" sz="4400" b="1" dirty="0"/>
              <a:t>Large Projects, cont.</a:t>
            </a:r>
          </a:p>
        </p:txBody>
      </p:sp>
      <p:sp>
        <p:nvSpPr>
          <p:cNvPr id="4" name="Slide Number Placeholder 3">
            <a:extLst>
              <a:ext uri="{FF2B5EF4-FFF2-40B4-BE49-F238E27FC236}">
                <a16:creationId xmlns:a16="http://schemas.microsoft.com/office/drawing/2014/main" id="{AA2F7F2D-90D1-58B2-4DCF-E61BB97EB256}"/>
              </a:ext>
            </a:extLst>
          </p:cNvPr>
          <p:cNvSpPr>
            <a:spLocks noGrp="1"/>
          </p:cNvSpPr>
          <p:nvPr>
            <p:ph type="sldNum" sz="quarter" idx="14"/>
          </p:nvPr>
        </p:nvSpPr>
        <p:spPr/>
        <p:txBody>
          <a:bodyPr/>
          <a:lstStyle/>
          <a:p>
            <a:fld id="{31E02721-762F-4FCF-9AF3-03B87524B745}" type="slidenum">
              <a:rPr lang="en-US" smtClean="0"/>
              <a:t>25</a:t>
            </a:fld>
            <a:endParaRPr lang="en-US" dirty="0"/>
          </a:p>
        </p:txBody>
      </p:sp>
    </p:spTree>
    <p:extLst>
      <p:ext uri="{BB962C8B-B14F-4D97-AF65-F5344CB8AC3E}">
        <p14:creationId xmlns:p14="http://schemas.microsoft.com/office/powerpoint/2010/main" val="235929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54822-B16C-316F-4DDB-0065BD450C46}"/>
              </a:ext>
            </a:extLst>
          </p:cNvPr>
          <p:cNvSpPr>
            <a:spLocks noGrp="1"/>
          </p:cNvSpPr>
          <p:nvPr>
            <p:ph idx="1"/>
          </p:nvPr>
        </p:nvSpPr>
        <p:spPr/>
        <p:txBody>
          <a:bodyPr/>
          <a:lstStyle/>
          <a:p>
            <a:r>
              <a:rPr lang="en-US" sz="3200" dirty="0"/>
              <a:t>FEMA is looking to reduce administrative burden for applicants during the PA process.</a:t>
            </a:r>
          </a:p>
          <a:p>
            <a:r>
              <a:rPr lang="en-US" sz="3200" dirty="0"/>
              <a:t>Will accept certified cost estimates instead of actual detailed cost documentation.</a:t>
            </a:r>
          </a:p>
          <a:p>
            <a:r>
              <a:rPr lang="en-US" sz="3200" dirty="0"/>
              <a:t>May accept certified cost estimates for completed work in cases where actual costs can't be compiled.</a:t>
            </a:r>
          </a:p>
          <a:p>
            <a:endParaRPr lang="en-US" dirty="0"/>
          </a:p>
        </p:txBody>
      </p:sp>
      <p:sp>
        <p:nvSpPr>
          <p:cNvPr id="3" name="Content Placeholder 2">
            <a:extLst>
              <a:ext uri="{FF2B5EF4-FFF2-40B4-BE49-F238E27FC236}">
                <a16:creationId xmlns:a16="http://schemas.microsoft.com/office/drawing/2014/main" id="{9EB392BC-9ECC-15B9-DF77-AA060FCAE6B7}"/>
              </a:ext>
            </a:extLst>
          </p:cNvPr>
          <p:cNvSpPr>
            <a:spLocks noGrp="1"/>
          </p:cNvSpPr>
          <p:nvPr>
            <p:ph sz="quarter" idx="13"/>
          </p:nvPr>
        </p:nvSpPr>
        <p:spPr/>
        <p:txBody>
          <a:bodyPr>
            <a:normAutofit/>
          </a:bodyPr>
          <a:lstStyle/>
          <a:p>
            <a:r>
              <a:rPr lang="en-US" sz="4400" b="1" dirty="0"/>
              <a:t>Simplified Procedures</a:t>
            </a:r>
          </a:p>
        </p:txBody>
      </p:sp>
      <p:sp>
        <p:nvSpPr>
          <p:cNvPr id="4" name="Slide Number Placeholder 3">
            <a:extLst>
              <a:ext uri="{FF2B5EF4-FFF2-40B4-BE49-F238E27FC236}">
                <a16:creationId xmlns:a16="http://schemas.microsoft.com/office/drawing/2014/main" id="{E9AC9FBD-633B-24CE-0DDA-54338F04FFB4}"/>
              </a:ext>
            </a:extLst>
          </p:cNvPr>
          <p:cNvSpPr>
            <a:spLocks noGrp="1"/>
          </p:cNvSpPr>
          <p:nvPr>
            <p:ph type="sldNum" sz="quarter" idx="14"/>
          </p:nvPr>
        </p:nvSpPr>
        <p:spPr/>
        <p:txBody>
          <a:bodyPr/>
          <a:lstStyle/>
          <a:p>
            <a:fld id="{31E02721-762F-4FCF-9AF3-03B87524B745}" type="slidenum">
              <a:rPr lang="en-US" smtClean="0"/>
              <a:t>26</a:t>
            </a:fld>
            <a:endParaRPr lang="en-US" dirty="0"/>
          </a:p>
        </p:txBody>
      </p:sp>
    </p:spTree>
    <p:extLst>
      <p:ext uri="{BB962C8B-B14F-4D97-AF65-F5344CB8AC3E}">
        <p14:creationId xmlns:p14="http://schemas.microsoft.com/office/powerpoint/2010/main" val="366503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A6157-37B3-E75D-20D8-2FAA4E01183E}"/>
              </a:ext>
            </a:extLst>
          </p:cNvPr>
          <p:cNvSpPr>
            <a:spLocks noGrp="1"/>
          </p:cNvSpPr>
          <p:nvPr>
            <p:ph idx="1"/>
          </p:nvPr>
        </p:nvSpPr>
        <p:spPr/>
        <p:txBody>
          <a:bodyPr/>
          <a:lstStyle/>
          <a:p>
            <a:r>
              <a:rPr lang="en-US" dirty="0"/>
              <a:t>Inundated roads fall under the authority of FEMA Policy FP 104-009-13.</a:t>
            </a:r>
          </a:p>
          <a:p>
            <a:r>
              <a:rPr lang="en-US" dirty="0"/>
              <a:t>Any inundated road that is submerged and has no visible damage that can be seen during an inspection, is not eligible for PA reimbursement.</a:t>
            </a:r>
          </a:p>
          <a:p>
            <a:r>
              <a:rPr lang="en-US" dirty="0"/>
              <a:t>Damage to any road must be identified within 60 days of the Recovery Scoping Meeting (RSM). </a:t>
            </a:r>
          </a:p>
          <a:p>
            <a:r>
              <a:rPr lang="en-US" dirty="0"/>
              <a:t>If road comes out of inundation and has visible damage after that initial 60 days, you need to contact the state to discuss options.</a:t>
            </a:r>
          </a:p>
        </p:txBody>
      </p:sp>
      <p:sp>
        <p:nvSpPr>
          <p:cNvPr id="3" name="Content Placeholder 2">
            <a:extLst>
              <a:ext uri="{FF2B5EF4-FFF2-40B4-BE49-F238E27FC236}">
                <a16:creationId xmlns:a16="http://schemas.microsoft.com/office/drawing/2014/main" id="{DCD9F87C-C415-D21F-A70A-491BCD25A29E}"/>
              </a:ext>
            </a:extLst>
          </p:cNvPr>
          <p:cNvSpPr>
            <a:spLocks noGrp="1"/>
          </p:cNvSpPr>
          <p:nvPr>
            <p:ph sz="quarter" idx="13"/>
          </p:nvPr>
        </p:nvSpPr>
        <p:spPr/>
        <p:txBody>
          <a:bodyPr>
            <a:normAutofit/>
          </a:bodyPr>
          <a:lstStyle/>
          <a:p>
            <a:r>
              <a:rPr lang="en-US" sz="4400" b="1" dirty="0"/>
              <a:t>Inundated Roads</a:t>
            </a:r>
          </a:p>
        </p:txBody>
      </p:sp>
      <p:sp>
        <p:nvSpPr>
          <p:cNvPr id="4" name="Slide Number Placeholder 3">
            <a:extLst>
              <a:ext uri="{FF2B5EF4-FFF2-40B4-BE49-F238E27FC236}">
                <a16:creationId xmlns:a16="http://schemas.microsoft.com/office/drawing/2014/main" id="{EEE5DEFE-27BD-5342-2FB2-3025E566E97B}"/>
              </a:ext>
            </a:extLst>
          </p:cNvPr>
          <p:cNvSpPr>
            <a:spLocks noGrp="1"/>
          </p:cNvSpPr>
          <p:nvPr>
            <p:ph type="sldNum" sz="quarter" idx="14"/>
          </p:nvPr>
        </p:nvSpPr>
        <p:spPr/>
        <p:txBody>
          <a:bodyPr/>
          <a:lstStyle/>
          <a:p>
            <a:fld id="{31E02721-762F-4FCF-9AF3-03B87524B745}" type="slidenum">
              <a:rPr lang="en-US" smtClean="0"/>
              <a:t>27</a:t>
            </a:fld>
            <a:endParaRPr lang="en-US" dirty="0"/>
          </a:p>
        </p:txBody>
      </p:sp>
    </p:spTree>
    <p:extLst>
      <p:ext uri="{BB962C8B-B14F-4D97-AF65-F5344CB8AC3E}">
        <p14:creationId xmlns:p14="http://schemas.microsoft.com/office/powerpoint/2010/main" val="21329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50FF3-34D5-EDC7-3E2D-AF5B2BA7D2A8}"/>
              </a:ext>
            </a:extLst>
          </p:cNvPr>
          <p:cNvSpPr>
            <a:spLocks noGrp="1"/>
          </p:cNvSpPr>
          <p:nvPr>
            <p:ph idx="1"/>
          </p:nvPr>
        </p:nvSpPr>
        <p:spPr/>
        <p:txBody>
          <a:bodyPr/>
          <a:lstStyle/>
          <a:p>
            <a:r>
              <a:rPr lang="en-US" dirty="0"/>
              <a:t>Work to be completed projects that contain road damage will be estimated using SDDOT weighted averages.</a:t>
            </a:r>
          </a:p>
          <a:p>
            <a:r>
              <a:rPr lang="en-US" dirty="0"/>
              <a:t>Applicants will be afforded 3 inches of gravel for areas of documented gravel wash, and 6 inches of base for areas of documented base wash outs.</a:t>
            </a:r>
          </a:p>
          <a:p>
            <a:r>
              <a:rPr lang="en-US" dirty="0"/>
              <a:t>The dollar amounts used are all inclusive rates including hauling, placing, and blading.</a:t>
            </a:r>
          </a:p>
          <a:p>
            <a:r>
              <a:rPr lang="en-US" dirty="0"/>
              <a:t>Please refer to the DOT weighted averages handout with those dollar amounts.</a:t>
            </a:r>
          </a:p>
        </p:txBody>
      </p:sp>
      <p:sp>
        <p:nvSpPr>
          <p:cNvPr id="3" name="Content Placeholder 2">
            <a:extLst>
              <a:ext uri="{FF2B5EF4-FFF2-40B4-BE49-F238E27FC236}">
                <a16:creationId xmlns:a16="http://schemas.microsoft.com/office/drawing/2014/main" id="{EC0D6CA7-E646-79E3-8F32-75090766B4DC}"/>
              </a:ext>
            </a:extLst>
          </p:cNvPr>
          <p:cNvSpPr>
            <a:spLocks noGrp="1"/>
          </p:cNvSpPr>
          <p:nvPr>
            <p:ph sz="quarter" idx="13"/>
          </p:nvPr>
        </p:nvSpPr>
        <p:spPr/>
        <p:txBody>
          <a:bodyPr>
            <a:normAutofit/>
          </a:bodyPr>
          <a:lstStyle/>
          <a:p>
            <a:r>
              <a:rPr lang="en-US" sz="4400" b="1" dirty="0"/>
              <a:t>Weighted Averages</a:t>
            </a:r>
          </a:p>
        </p:txBody>
      </p:sp>
      <p:sp>
        <p:nvSpPr>
          <p:cNvPr id="4" name="Slide Number Placeholder 3">
            <a:extLst>
              <a:ext uri="{FF2B5EF4-FFF2-40B4-BE49-F238E27FC236}">
                <a16:creationId xmlns:a16="http://schemas.microsoft.com/office/drawing/2014/main" id="{0CFC94F9-FBDC-0447-D446-51322B4BEAAA}"/>
              </a:ext>
            </a:extLst>
          </p:cNvPr>
          <p:cNvSpPr>
            <a:spLocks noGrp="1"/>
          </p:cNvSpPr>
          <p:nvPr>
            <p:ph type="sldNum" sz="quarter" idx="14"/>
          </p:nvPr>
        </p:nvSpPr>
        <p:spPr/>
        <p:txBody>
          <a:bodyPr/>
          <a:lstStyle/>
          <a:p>
            <a:fld id="{31E02721-762F-4FCF-9AF3-03B87524B745}" type="slidenum">
              <a:rPr lang="en-US" smtClean="0"/>
              <a:t>28</a:t>
            </a:fld>
            <a:endParaRPr lang="en-US" dirty="0"/>
          </a:p>
        </p:txBody>
      </p:sp>
    </p:spTree>
    <p:extLst>
      <p:ext uri="{BB962C8B-B14F-4D97-AF65-F5344CB8AC3E}">
        <p14:creationId xmlns:p14="http://schemas.microsoft.com/office/powerpoint/2010/main" val="168804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78F2C-CE90-9EB3-CC7D-9AA9C7B20A15}"/>
              </a:ext>
            </a:extLst>
          </p:cNvPr>
          <p:cNvSpPr>
            <a:spLocks noGrp="1"/>
          </p:cNvSpPr>
          <p:nvPr>
            <p:ph idx="1"/>
          </p:nvPr>
        </p:nvSpPr>
        <p:spPr>
          <a:xfrm>
            <a:off x="457200" y="1600201"/>
            <a:ext cx="8229600" cy="4362188"/>
          </a:xfrm>
        </p:spPr>
        <p:txBody>
          <a:bodyPr/>
          <a:lstStyle/>
          <a:p>
            <a:r>
              <a:rPr lang="en-US" dirty="0"/>
              <a:t>Category Z (Management Costs)</a:t>
            </a:r>
          </a:p>
          <a:p>
            <a:pPr lvl="1"/>
            <a:r>
              <a:rPr lang="en-US" dirty="0"/>
              <a:t>Applicants are eligible to claim management costs up to 5% of their total project costs but are only paid actual costs spent up to the 5% </a:t>
            </a:r>
          </a:p>
          <a:p>
            <a:pPr lvl="1"/>
            <a:r>
              <a:rPr lang="en-US" dirty="0"/>
              <a:t>Applicants must have a pay policy in place prior to the declaration date of the disaster</a:t>
            </a:r>
          </a:p>
          <a:p>
            <a:pPr lvl="1"/>
            <a:r>
              <a:rPr lang="en-US" dirty="0"/>
              <a:t>Documentation of work must be provided, including dates, times, and projects worked on</a:t>
            </a:r>
          </a:p>
          <a:p>
            <a:pPr lvl="1"/>
            <a:r>
              <a:rPr lang="en-US" dirty="0"/>
              <a:t>Mileage for driving to sites can be claimed</a:t>
            </a:r>
          </a:p>
          <a:p>
            <a:pPr lvl="1"/>
            <a:r>
              <a:rPr lang="en-US" dirty="0"/>
              <a:t>Management Cost projects are reconciled after all work is completed and Large Project Closeout is completed</a:t>
            </a:r>
          </a:p>
          <a:p>
            <a:endParaRPr lang="en-US" dirty="0"/>
          </a:p>
        </p:txBody>
      </p:sp>
      <p:sp>
        <p:nvSpPr>
          <p:cNvPr id="3" name="Content Placeholder 2">
            <a:extLst>
              <a:ext uri="{FF2B5EF4-FFF2-40B4-BE49-F238E27FC236}">
                <a16:creationId xmlns:a16="http://schemas.microsoft.com/office/drawing/2014/main" id="{A5F3A32E-A8BD-CFFA-4101-7CCE4AEAFFF7}"/>
              </a:ext>
            </a:extLst>
          </p:cNvPr>
          <p:cNvSpPr>
            <a:spLocks noGrp="1"/>
          </p:cNvSpPr>
          <p:nvPr>
            <p:ph sz="quarter" idx="13"/>
          </p:nvPr>
        </p:nvSpPr>
        <p:spPr/>
        <p:txBody>
          <a:bodyPr>
            <a:normAutofit/>
          </a:bodyPr>
          <a:lstStyle/>
          <a:p>
            <a:r>
              <a:rPr lang="en-US" sz="4400" b="1" dirty="0"/>
              <a:t>Management Costs</a:t>
            </a:r>
          </a:p>
        </p:txBody>
      </p:sp>
      <p:sp>
        <p:nvSpPr>
          <p:cNvPr id="4" name="Slide Number Placeholder 3">
            <a:extLst>
              <a:ext uri="{FF2B5EF4-FFF2-40B4-BE49-F238E27FC236}">
                <a16:creationId xmlns:a16="http://schemas.microsoft.com/office/drawing/2014/main" id="{D3C16C15-C27D-C2A1-52BD-C99EF43E2D8E}"/>
              </a:ext>
            </a:extLst>
          </p:cNvPr>
          <p:cNvSpPr>
            <a:spLocks noGrp="1"/>
          </p:cNvSpPr>
          <p:nvPr>
            <p:ph type="sldNum" sz="quarter" idx="14"/>
          </p:nvPr>
        </p:nvSpPr>
        <p:spPr/>
        <p:txBody>
          <a:bodyPr/>
          <a:lstStyle/>
          <a:p>
            <a:fld id="{31E02721-762F-4FCF-9AF3-03B87524B745}" type="slidenum">
              <a:rPr lang="en-US" smtClean="0"/>
              <a:t>29</a:t>
            </a:fld>
            <a:endParaRPr lang="en-US" dirty="0"/>
          </a:p>
        </p:txBody>
      </p:sp>
    </p:spTree>
    <p:extLst>
      <p:ext uri="{BB962C8B-B14F-4D97-AF65-F5344CB8AC3E}">
        <p14:creationId xmlns:p14="http://schemas.microsoft.com/office/powerpoint/2010/main" val="397625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F5335705-208E-0E4E-22E1-A344B1B18B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885" y="1299846"/>
            <a:ext cx="7488230" cy="4994650"/>
          </a:xfrm>
        </p:spPr>
      </p:pic>
      <p:sp>
        <p:nvSpPr>
          <p:cNvPr id="3" name="Content Placeholder 2">
            <a:extLst>
              <a:ext uri="{FF2B5EF4-FFF2-40B4-BE49-F238E27FC236}">
                <a16:creationId xmlns:a16="http://schemas.microsoft.com/office/drawing/2014/main" id="{964A913A-B398-F6EF-FEE6-4E8670D4F580}"/>
              </a:ext>
            </a:extLst>
          </p:cNvPr>
          <p:cNvSpPr>
            <a:spLocks noGrp="1"/>
          </p:cNvSpPr>
          <p:nvPr>
            <p:ph sz="quarter" idx="13"/>
          </p:nvPr>
        </p:nvSpPr>
        <p:spPr/>
        <p:txBody>
          <a:bodyPr>
            <a:normAutofit/>
          </a:bodyPr>
          <a:lstStyle/>
          <a:p>
            <a:r>
              <a:rPr lang="en-US" sz="4400" b="1" dirty="0"/>
              <a:t>DR-4718 Declared Counties</a:t>
            </a:r>
            <a:endParaRPr lang="en-US" sz="4400" dirty="0"/>
          </a:p>
        </p:txBody>
      </p:sp>
      <p:sp>
        <p:nvSpPr>
          <p:cNvPr id="4" name="Slide Number Placeholder 3">
            <a:extLst>
              <a:ext uri="{FF2B5EF4-FFF2-40B4-BE49-F238E27FC236}">
                <a16:creationId xmlns:a16="http://schemas.microsoft.com/office/drawing/2014/main" id="{92514996-1EAE-E502-86B3-71114C947855}"/>
              </a:ext>
            </a:extLst>
          </p:cNvPr>
          <p:cNvSpPr>
            <a:spLocks noGrp="1"/>
          </p:cNvSpPr>
          <p:nvPr>
            <p:ph type="sldNum" sz="quarter" idx="14"/>
          </p:nvPr>
        </p:nvSpPr>
        <p:spPr/>
        <p:txBody>
          <a:bodyPr/>
          <a:lstStyle/>
          <a:p>
            <a:fld id="{31E02721-762F-4FCF-9AF3-03B87524B745}" type="slidenum">
              <a:rPr lang="en-US" smtClean="0"/>
              <a:t>3</a:t>
            </a:fld>
            <a:endParaRPr lang="en-US" dirty="0"/>
          </a:p>
        </p:txBody>
      </p:sp>
      <p:sp>
        <p:nvSpPr>
          <p:cNvPr id="2" name="TextBox 1">
            <a:extLst>
              <a:ext uri="{FF2B5EF4-FFF2-40B4-BE49-F238E27FC236}">
                <a16:creationId xmlns:a16="http://schemas.microsoft.com/office/drawing/2014/main" id="{0348700C-700E-9899-16F4-5F4372EE7AB9}"/>
              </a:ext>
            </a:extLst>
          </p:cNvPr>
          <p:cNvSpPr txBox="1"/>
          <p:nvPr/>
        </p:nvSpPr>
        <p:spPr>
          <a:xfrm>
            <a:off x="1171852" y="5655076"/>
            <a:ext cx="7144263" cy="923330"/>
          </a:xfrm>
          <a:prstGeom prst="rect">
            <a:avLst/>
          </a:prstGeom>
          <a:noFill/>
        </p:spPr>
        <p:txBody>
          <a:bodyPr wrap="square" rtlCol="0">
            <a:spAutoFit/>
          </a:bodyPr>
          <a:lstStyle/>
          <a:p>
            <a:r>
              <a:rPr lang="en-US" dirty="0"/>
              <a:t>Counties: Brown, Clark, Codington, Day, Faulk, Grant, Hand, Marshall, Potter, and Roberts. </a:t>
            </a:r>
          </a:p>
          <a:p>
            <a:r>
              <a:rPr lang="en-US" dirty="0"/>
              <a:t>Tribes: Sisseton-Wahpeton Oyate.</a:t>
            </a:r>
          </a:p>
        </p:txBody>
      </p:sp>
    </p:spTree>
    <p:extLst>
      <p:ext uri="{BB962C8B-B14F-4D97-AF65-F5344CB8AC3E}">
        <p14:creationId xmlns:p14="http://schemas.microsoft.com/office/powerpoint/2010/main" val="361744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6AC4F-2743-0BF2-8595-56EC60396253}"/>
              </a:ext>
            </a:extLst>
          </p:cNvPr>
          <p:cNvSpPr>
            <a:spLocks noGrp="1"/>
          </p:cNvSpPr>
          <p:nvPr>
            <p:ph idx="1"/>
          </p:nvPr>
        </p:nvSpPr>
        <p:spPr>
          <a:xfrm>
            <a:off x="457200" y="1741117"/>
            <a:ext cx="8229600" cy="3973883"/>
          </a:xfrm>
        </p:spPr>
        <p:txBody>
          <a:bodyPr/>
          <a:lstStyle/>
          <a:p>
            <a:r>
              <a:rPr lang="en-US" dirty="0"/>
              <a:t>Must be identified to the State in </a:t>
            </a:r>
            <a:r>
              <a:rPr lang="en-US" b="1" dirty="0"/>
              <a:t>ADVANCE</a:t>
            </a:r>
            <a:r>
              <a:rPr lang="en-US" b="1" i="1" dirty="0"/>
              <a:t> </a:t>
            </a:r>
            <a:r>
              <a:rPr lang="en-US" dirty="0"/>
              <a:t>of the start of work</a:t>
            </a:r>
          </a:p>
          <a:p>
            <a:r>
              <a:rPr lang="en-US" dirty="0"/>
              <a:t>Improvements that increase size, capacity, or add additional functions (not mitigation)</a:t>
            </a:r>
          </a:p>
          <a:p>
            <a:r>
              <a:rPr lang="en-US" dirty="0"/>
              <a:t>Funds limited to Federal share of estimated costs for facility restoration or project cost, whichever is less</a:t>
            </a:r>
          </a:p>
          <a:p>
            <a:r>
              <a:rPr lang="en-US" dirty="0"/>
              <a:t>All portions of project reviewed for Special Considerations</a:t>
            </a:r>
          </a:p>
          <a:p>
            <a:endParaRPr lang="en-US" dirty="0"/>
          </a:p>
        </p:txBody>
      </p:sp>
      <p:sp>
        <p:nvSpPr>
          <p:cNvPr id="3" name="Content Placeholder 2">
            <a:extLst>
              <a:ext uri="{FF2B5EF4-FFF2-40B4-BE49-F238E27FC236}">
                <a16:creationId xmlns:a16="http://schemas.microsoft.com/office/drawing/2014/main" id="{43ED51BA-9827-5F29-44E4-A2E84762D9BF}"/>
              </a:ext>
            </a:extLst>
          </p:cNvPr>
          <p:cNvSpPr>
            <a:spLocks noGrp="1"/>
          </p:cNvSpPr>
          <p:nvPr>
            <p:ph sz="quarter" idx="13"/>
          </p:nvPr>
        </p:nvSpPr>
        <p:spPr/>
        <p:txBody>
          <a:bodyPr>
            <a:normAutofit/>
          </a:bodyPr>
          <a:lstStyle/>
          <a:p>
            <a:r>
              <a:rPr lang="en-US" sz="4400" b="1" dirty="0"/>
              <a:t>Improved Projects</a:t>
            </a:r>
          </a:p>
        </p:txBody>
      </p:sp>
      <p:sp>
        <p:nvSpPr>
          <p:cNvPr id="4" name="Slide Number Placeholder 3">
            <a:extLst>
              <a:ext uri="{FF2B5EF4-FFF2-40B4-BE49-F238E27FC236}">
                <a16:creationId xmlns:a16="http://schemas.microsoft.com/office/drawing/2014/main" id="{95EC9B9E-1BCF-5514-021E-F710660920BF}"/>
              </a:ext>
            </a:extLst>
          </p:cNvPr>
          <p:cNvSpPr>
            <a:spLocks noGrp="1"/>
          </p:cNvSpPr>
          <p:nvPr>
            <p:ph type="sldNum" sz="quarter" idx="14"/>
          </p:nvPr>
        </p:nvSpPr>
        <p:spPr/>
        <p:txBody>
          <a:bodyPr/>
          <a:lstStyle/>
          <a:p>
            <a:fld id="{31E02721-762F-4FCF-9AF3-03B87524B745}" type="slidenum">
              <a:rPr lang="en-US" smtClean="0"/>
              <a:t>30</a:t>
            </a:fld>
            <a:endParaRPr lang="en-US" dirty="0"/>
          </a:p>
        </p:txBody>
      </p:sp>
    </p:spTree>
    <p:extLst>
      <p:ext uri="{BB962C8B-B14F-4D97-AF65-F5344CB8AC3E}">
        <p14:creationId xmlns:p14="http://schemas.microsoft.com/office/powerpoint/2010/main" val="2329905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9268F-E773-EB33-E99F-56800BB23780}"/>
              </a:ext>
            </a:extLst>
          </p:cNvPr>
          <p:cNvSpPr>
            <a:spLocks noGrp="1"/>
          </p:cNvSpPr>
          <p:nvPr>
            <p:ph idx="1"/>
          </p:nvPr>
        </p:nvSpPr>
        <p:spPr>
          <a:xfrm>
            <a:off x="457200" y="1748901"/>
            <a:ext cx="8229600" cy="3966100"/>
          </a:xfrm>
        </p:spPr>
        <p:txBody>
          <a:bodyPr/>
          <a:lstStyle/>
          <a:p>
            <a:r>
              <a:rPr lang="en-US" sz="3400" dirty="0"/>
              <a:t>Repair or expansion of other public facilities, construction of new facilities, demolition or purchase of equipment</a:t>
            </a:r>
          </a:p>
          <a:p>
            <a:r>
              <a:rPr lang="en-US" sz="3400" dirty="0"/>
              <a:t>Cannot have 406 (PA) mitigation funding</a:t>
            </a:r>
          </a:p>
          <a:p>
            <a:r>
              <a:rPr lang="en-US" sz="3400" dirty="0"/>
              <a:t>All parts of project will be reviewed for Special Considerations </a:t>
            </a:r>
          </a:p>
          <a:p>
            <a:endParaRPr lang="en-US" dirty="0"/>
          </a:p>
        </p:txBody>
      </p:sp>
      <p:sp>
        <p:nvSpPr>
          <p:cNvPr id="3" name="Content Placeholder 2">
            <a:extLst>
              <a:ext uri="{FF2B5EF4-FFF2-40B4-BE49-F238E27FC236}">
                <a16:creationId xmlns:a16="http://schemas.microsoft.com/office/drawing/2014/main" id="{2E464DE4-9EB6-49E7-720A-97A7C8F6F1E4}"/>
              </a:ext>
            </a:extLst>
          </p:cNvPr>
          <p:cNvSpPr>
            <a:spLocks noGrp="1"/>
          </p:cNvSpPr>
          <p:nvPr>
            <p:ph sz="quarter" idx="13"/>
          </p:nvPr>
        </p:nvSpPr>
        <p:spPr/>
        <p:txBody>
          <a:bodyPr>
            <a:normAutofit/>
          </a:bodyPr>
          <a:lstStyle/>
          <a:p>
            <a:r>
              <a:rPr lang="en-US" sz="4400" b="1" dirty="0"/>
              <a:t>Alternate Projects</a:t>
            </a:r>
          </a:p>
        </p:txBody>
      </p:sp>
      <p:sp>
        <p:nvSpPr>
          <p:cNvPr id="4" name="Slide Number Placeholder 3">
            <a:extLst>
              <a:ext uri="{FF2B5EF4-FFF2-40B4-BE49-F238E27FC236}">
                <a16:creationId xmlns:a16="http://schemas.microsoft.com/office/drawing/2014/main" id="{951D7084-CAEC-460E-3AE7-65C350149FC3}"/>
              </a:ext>
            </a:extLst>
          </p:cNvPr>
          <p:cNvSpPr>
            <a:spLocks noGrp="1"/>
          </p:cNvSpPr>
          <p:nvPr>
            <p:ph type="sldNum" sz="quarter" idx="14"/>
          </p:nvPr>
        </p:nvSpPr>
        <p:spPr/>
        <p:txBody>
          <a:bodyPr/>
          <a:lstStyle/>
          <a:p>
            <a:fld id="{31E02721-762F-4FCF-9AF3-03B87524B745}" type="slidenum">
              <a:rPr lang="en-US" smtClean="0"/>
              <a:t>31</a:t>
            </a:fld>
            <a:endParaRPr lang="en-US" dirty="0"/>
          </a:p>
        </p:txBody>
      </p:sp>
    </p:spTree>
    <p:extLst>
      <p:ext uri="{BB962C8B-B14F-4D97-AF65-F5344CB8AC3E}">
        <p14:creationId xmlns:p14="http://schemas.microsoft.com/office/powerpoint/2010/main" val="236904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6851D-2279-5827-1895-182A252F6D9E}"/>
              </a:ext>
            </a:extLst>
          </p:cNvPr>
          <p:cNvSpPr>
            <a:spLocks noGrp="1"/>
          </p:cNvSpPr>
          <p:nvPr>
            <p:ph idx="1"/>
          </p:nvPr>
        </p:nvSpPr>
        <p:spPr>
          <a:xfrm>
            <a:off x="457200" y="2210843"/>
            <a:ext cx="8229600" cy="3504157"/>
          </a:xfrm>
        </p:spPr>
        <p:txBody>
          <a:bodyPr/>
          <a:lstStyle/>
          <a:p>
            <a:r>
              <a:rPr lang="en-US" sz="3200" dirty="0"/>
              <a:t>Acceptable uses of unspent funds:</a:t>
            </a:r>
          </a:p>
          <a:p>
            <a:pPr lvl="1"/>
            <a:r>
              <a:rPr lang="en-US" sz="2800" b="1" dirty="0"/>
              <a:t>Hazard mitigation projects </a:t>
            </a:r>
            <a:r>
              <a:rPr lang="en-US" sz="2800" dirty="0"/>
              <a:t>on damaged facilities or otherwise eligible facilities</a:t>
            </a:r>
          </a:p>
          <a:p>
            <a:pPr lvl="1"/>
            <a:r>
              <a:rPr lang="en-US" sz="2800" dirty="0"/>
              <a:t>Activities to </a:t>
            </a:r>
            <a:r>
              <a:rPr lang="en-US" sz="2800" b="1" dirty="0"/>
              <a:t>improve PA program operations </a:t>
            </a:r>
            <a:r>
              <a:rPr lang="en-US" sz="2800" dirty="0"/>
              <a:t>such as training or planning</a:t>
            </a:r>
          </a:p>
          <a:p>
            <a:r>
              <a:rPr lang="en-US" sz="3200" dirty="0"/>
              <a:t>Require FEMA and State approval</a:t>
            </a:r>
          </a:p>
          <a:p>
            <a:endParaRPr lang="en-US" dirty="0"/>
          </a:p>
        </p:txBody>
      </p:sp>
      <p:sp>
        <p:nvSpPr>
          <p:cNvPr id="3" name="Content Placeholder 2">
            <a:extLst>
              <a:ext uri="{FF2B5EF4-FFF2-40B4-BE49-F238E27FC236}">
                <a16:creationId xmlns:a16="http://schemas.microsoft.com/office/drawing/2014/main" id="{43FCB559-AE62-8AEB-B712-6E186250C920}"/>
              </a:ext>
            </a:extLst>
          </p:cNvPr>
          <p:cNvSpPr>
            <a:spLocks noGrp="1"/>
          </p:cNvSpPr>
          <p:nvPr>
            <p:ph sz="quarter" idx="13"/>
          </p:nvPr>
        </p:nvSpPr>
        <p:spPr/>
        <p:txBody>
          <a:bodyPr>
            <a:normAutofit/>
          </a:bodyPr>
          <a:lstStyle/>
          <a:p>
            <a:r>
              <a:rPr lang="en-US" sz="4400" b="1" dirty="0"/>
              <a:t>Unspent Funds</a:t>
            </a:r>
          </a:p>
        </p:txBody>
      </p:sp>
      <p:sp>
        <p:nvSpPr>
          <p:cNvPr id="4" name="Slide Number Placeholder 3">
            <a:extLst>
              <a:ext uri="{FF2B5EF4-FFF2-40B4-BE49-F238E27FC236}">
                <a16:creationId xmlns:a16="http://schemas.microsoft.com/office/drawing/2014/main" id="{1239312F-EA21-6B50-FE5A-629EA07062CB}"/>
              </a:ext>
            </a:extLst>
          </p:cNvPr>
          <p:cNvSpPr>
            <a:spLocks noGrp="1"/>
          </p:cNvSpPr>
          <p:nvPr>
            <p:ph type="sldNum" sz="quarter" idx="14"/>
          </p:nvPr>
        </p:nvSpPr>
        <p:spPr/>
        <p:txBody>
          <a:bodyPr/>
          <a:lstStyle/>
          <a:p>
            <a:fld id="{31E02721-762F-4FCF-9AF3-03B87524B745}" type="slidenum">
              <a:rPr lang="en-US" smtClean="0"/>
              <a:t>32</a:t>
            </a:fld>
            <a:endParaRPr lang="en-US" dirty="0"/>
          </a:p>
        </p:txBody>
      </p:sp>
    </p:spTree>
    <p:extLst>
      <p:ext uri="{BB962C8B-B14F-4D97-AF65-F5344CB8AC3E}">
        <p14:creationId xmlns:p14="http://schemas.microsoft.com/office/powerpoint/2010/main" val="367874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9A927-59FF-56FD-F6D5-8642D415ACFA}"/>
              </a:ext>
            </a:extLst>
          </p:cNvPr>
          <p:cNvSpPr>
            <a:spLocks noGrp="1"/>
          </p:cNvSpPr>
          <p:nvPr>
            <p:ph idx="1"/>
          </p:nvPr>
        </p:nvSpPr>
        <p:spPr/>
        <p:txBody>
          <a:bodyPr/>
          <a:lstStyle/>
          <a:p>
            <a:r>
              <a:rPr lang="en-US" sz="3200" dirty="0"/>
              <a:t>Environmental and Historic Preservation (EHP)</a:t>
            </a:r>
          </a:p>
          <a:p>
            <a:endParaRPr lang="en-US" sz="2000" dirty="0"/>
          </a:p>
          <a:p>
            <a:r>
              <a:rPr lang="en-US" sz="3200" dirty="0"/>
              <a:t>Flood Plains</a:t>
            </a:r>
          </a:p>
          <a:p>
            <a:endParaRPr lang="en-US" sz="2000" dirty="0"/>
          </a:p>
          <a:p>
            <a:r>
              <a:rPr lang="en-US" sz="3200" dirty="0"/>
              <a:t>Insurance</a:t>
            </a:r>
          </a:p>
          <a:p>
            <a:endParaRPr lang="en-US" sz="2000" dirty="0"/>
          </a:p>
          <a:p>
            <a:r>
              <a:rPr lang="en-US" sz="3200" dirty="0"/>
              <a:t>Hazard Mitigation</a:t>
            </a:r>
          </a:p>
          <a:p>
            <a:endParaRPr lang="en-US" dirty="0"/>
          </a:p>
        </p:txBody>
      </p:sp>
      <p:sp>
        <p:nvSpPr>
          <p:cNvPr id="3" name="Content Placeholder 2">
            <a:extLst>
              <a:ext uri="{FF2B5EF4-FFF2-40B4-BE49-F238E27FC236}">
                <a16:creationId xmlns:a16="http://schemas.microsoft.com/office/drawing/2014/main" id="{C698A810-9BF6-5358-192A-3C964F71EE10}"/>
              </a:ext>
            </a:extLst>
          </p:cNvPr>
          <p:cNvSpPr>
            <a:spLocks noGrp="1"/>
          </p:cNvSpPr>
          <p:nvPr>
            <p:ph sz="quarter" idx="13"/>
          </p:nvPr>
        </p:nvSpPr>
        <p:spPr/>
        <p:txBody>
          <a:bodyPr>
            <a:normAutofit/>
          </a:bodyPr>
          <a:lstStyle/>
          <a:p>
            <a:r>
              <a:rPr lang="en-US" sz="4400" b="1" dirty="0"/>
              <a:t>Special Considerations </a:t>
            </a:r>
          </a:p>
        </p:txBody>
      </p:sp>
      <p:sp>
        <p:nvSpPr>
          <p:cNvPr id="4" name="Slide Number Placeholder 3">
            <a:extLst>
              <a:ext uri="{FF2B5EF4-FFF2-40B4-BE49-F238E27FC236}">
                <a16:creationId xmlns:a16="http://schemas.microsoft.com/office/drawing/2014/main" id="{C7B846BA-1FF2-5193-4650-C535B0076B3B}"/>
              </a:ext>
            </a:extLst>
          </p:cNvPr>
          <p:cNvSpPr>
            <a:spLocks noGrp="1"/>
          </p:cNvSpPr>
          <p:nvPr>
            <p:ph type="sldNum" sz="quarter" idx="14"/>
          </p:nvPr>
        </p:nvSpPr>
        <p:spPr/>
        <p:txBody>
          <a:bodyPr/>
          <a:lstStyle/>
          <a:p>
            <a:fld id="{31E02721-762F-4FCF-9AF3-03B87524B745}" type="slidenum">
              <a:rPr lang="en-US" smtClean="0"/>
              <a:t>33</a:t>
            </a:fld>
            <a:endParaRPr lang="en-US" dirty="0"/>
          </a:p>
        </p:txBody>
      </p:sp>
    </p:spTree>
    <p:extLst>
      <p:ext uri="{BB962C8B-B14F-4D97-AF65-F5344CB8AC3E}">
        <p14:creationId xmlns:p14="http://schemas.microsoft.com/office/powerpoint/2010/main" val="282404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F2420-6784-4161-7CAA-90FD164C85B1}"/>
              </a:ext>
            </a:extLst>
          </p:cNvPr>
          <p:cNvSpPr>
            <a:spLocks noGrp="1"/>
          </p:cNvSpPr>
          <p:nvPr>
            <p:ph sz="quarter" idx="13"/>
          </p:nvPr>
        </p:nvSpPr>
        <p:spPr/>
        <p:txBody>
          <a:bodyPr>
            <a:normAutofit/>
          </a:bodyPr>
          <a:lstStyle/>
          <a:p>
            <a:r>
              <a:rPr lang="en-US" sz="4400" b="1" dirty="0"/>
              <a:t>Regulatory Agencies</a:t>
            </a:r>
          </a:p>
        </p:txBody>
      </p:sp>
      <p:pic>
        <p:nvPicPr>
          <p:cNvPr id="4" name="Picture 4" descr="Image result for army corps of engineers">
            <a:extLst>
              <a:ext uri="{FF2B5EF4-FFF2-40B4-BE49-F238E27FC236}">
                <a16:creationId xmlns:a16="http://schemas.microsoft.com/office/drawing/2014/main" id="{99A17A3C-518B-A053-ED84-5AACA462A3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747" y="1635822"/>
            <a:ext cx="2144500" cy="1659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us fish and wildlife">
            <a:extLst>
              <a:ext uri="{FF2B5EF4-FFF2-40B4-BE49-F238E27FC236}">
                <a16:creationId xmlns:a16="http://schemas.microsoft.com/office/drawing/2014/main" id="{88924370-8D2D-B8EE-7862-D37533C7B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991" y="1447509"/>
            <a:ext cx="1773352" cy="2117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5D31527-CB5B-2B1D-D74E-873587202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3670814"/>
            <a:ext cx="2503002" cy="2503002"/>
          </a:xfrm>
          <a:prstGeom prst="rect">
            <a:avLst/>
          </a:prstGeom>
        </p:spPr>
      </p:pic>
      <p:pic>
        <p:nvPicPr>
          <p:cNvPr id="7" name="Picture 8" descr="Image result for south dakota state historical society">
            <a:extLst>
              <a:ext uri="{FF2B5EF4-FFF2-40B4-BE49-F238E27FC236}">
                <a16:creationId xmlns:a16="http://schemas.microsoft.com/office/drawing/2014/main" id="{B28E1775-108D-4C36-5C06-83558E0D9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717" y="4641674"/>
            <a:ext cx="3560299" cy="1532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HS_fema_W">
            <a:extLst>
              <a:ext uri="{FF2B5EF4-FFF2-40B4-BE49-F238E27FC236}">
                <a16:creationId xmlns:a16="http://schemas.microsoft.com/office/drawing/2014/main" id="{33ACD335-F7B5-6222-F1D5-F1AAA4E88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661" t="14209" r="7547" b="17584"/>
          <a:stretch>
            <a:fillRect/>
          </a:stretch>
        </p:blipFill>
        <p:spPr bwMode="auto">
          <a:xfrm>
            <a:off x="3281898" y="3121166"/>
            <a:ext cx="2580203" cy="88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005550A-0BC0-9CD9-2B0D-FAC13E56C4E3}"/>
              </a:ext>
            </a:extLst>
          </p:cNvPr>
          <p:cNvSpPr>
            <a:spLocks noGrp="1"/>
          </p:cNvSpPr>
          <p:nvPr>
            <p:ph type="sldNum" sz="quarter" idx="14"/>
          </p:nvPr>
        </p:nvSpPr>
        <p:spPr/>
        <p:txBody>
          <a:bodyPr/>
          <a:lstStyle/>
          <a:p>
            <a:fld id="{31E02721-762F-4FCF-9AF3-03B87524B745}" type="slidenum">
              <a:rPr lang="en-US" smtClean="0"/>
              <a:t>34</a:t>
            </a:fld>
            <a:endParaRPr lang="en-US" dirty="0"/>
          </a:p>
        </p:txBody>
      </p:sp>
    </p:spTree>
    <p:extLst>
      <p:ext uri="{BB962C8B-B14F-4D97-AF65-F5344CB8AC3E}">
        <p14:creationId xmlns:p14="http://schemas.microsoft.com/office/powerpoint/2010/main" val="571847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6135D-74B6-1694-464D-8CD73D3E28B0}"/>
              </a:ext>
            </a:extLst>
          </p:cNvPr>
          <p:cNvSpPr>
            <a:spLocks noGrp="1"/>
          </p:cNvSpPr>
          <p:nvPr>
            <p:ph idx="1"/>
          </p:nvPr>
        </p:nvSpPr>
        <p:spPr>
          <a:xfrm>
            <a:off x="457200" y="1797485"/>
            <a:ext cx="8229600" cy="3917516"/>
          </a:xfrm>
        </p:spPr>
        <p:txBody>
          <a:bodyPr/>
          <a:lstStyle/>
          <a:p>
            <a:r>
              <a:rPr lang="en-US" dirty="0"/>
              <a:t>Ensure all practical means are used to protect, restore, and enhance the environment.</a:t>
            </a:r>
          </a:p>
          <a:p>
            <a:r>
              <a:rPr lang="en-US" dirty="0"/>
              <a:t>Make sure all regulatory offices are contacted</a:t>
            </a:r>
          </a:p>
          <a:p>
            <a:r>
              <a:rPr lang="en-US" dirty="0"/>
              <a:t>Obtain all permits and consultations from the regulatory offices</a:t>
            </a:r>
          </a:p>
          <a:p>
            <a:r>
              <a:rPr lang="en-US" dirty="0"/>
              <a:t>Utilize Best Management Practices</a:t>
            </a:r>
          </a:p>
          <a:p>
            <a:r>
              <a:rPr lang="en-US" dirty="0"/>
              <a:t>Contact: Charlie Bello (</a:t>
            </a:r>
            <a:r>
              <a:rPr lang="en-US" dirty="0">
                <a:hlinkClick r:id="rId3"/>
              </a:rPr>
              <a:t>charles.bello@fema.dhs.gov</a:t>
            </a:r>
            <a:r>
              <a:rPr lang="en-US" dirty="0"/>
              <a:t>; 720-245-1400)</a:t>
            </a:r>
          </a:p>
          <a:p>
            <a:endParaRPr lang="en-US" dirty="0"/>
          </a:p>
        </p:txBody>
      </p:sp>
      <p:sp>
        <p:nvSpPr>
          <p:cNvPr id="3" name="Content Placeholder 2">
            <a:extLst>
              <a:ext uri="{FF2B5EF4-FFF2-40B4-BE49-F238E27FC236}">
                <a16:creationId xmlns:a16="http://schemas.microsoft.com/office/drawing/2014/main" id="{DC6A6D2C-F8CA-8DBC-130B-B9A9192D5DAE}"/>
              </a:ext>
            </a:extLst>
          </p:cNvPr>
          <p:cNvSpPr>
            <a:spLocks noGrp="1"/>
          </p:cNvSpPr>
          <p:nvPr>
            <p:ph sz="quarter" idx="13"/>
          </p:nvPr>
        </p:nvSpPr>
        <p:spPr/>
        <p:txBody>
          <a:bodyPr>
            <a:normAutofit lnSpcReduction="10000"/>
          </a:bodyPr>
          <a:lstStyle/>
          <a:p>
            <a:r>
              <a:rPr lang="en-US" b="1" dirty="0"/>
              <a:t>Environmental and Historic Preservation (EHP)</a:t>
            </a:r>
          </a:p>
        </p:txBody>
      </p:sp>
      <p:sp>
        <p:nvSpPr>
          <p:cNvPr id="4" name="Slide Number Placeholder 3">
            <a:extLst>
              <a:ext uri="{FF2B5EF4-FFF2-40B4-BE49-F238E27FC236}">
                <a16:creationId xmlns:a16="http://schemas.microsoft.com/office/drawing/2014/main" id="{020A5050-C78A-48F1-2D67-91033EFA0B25}"/>
              </a:ext>
            </a:extLst>
          </p:cNvPr>
          <p:cNvSpPr>
            <a:spLocks noGrp="1"/>
          </p:cNvSpPr>
          <p:nvPr>
            <p:ph type="sldNum" sz="quarter" idx="14"/>
          </p:nvPr>
        </p:nvSpPr>
        <p:spPr/>
        <p:txBody>
          <a:bodyPr/>
          <a:lstStyle/>
          <a:p>
            <a:fld id="{31E02721-762F-4FCF-9AF3-03B87524B745}" type="slidenum">
              <a:rPr lang="en-US" smtClean="0"/>
              <a:t>35</a:t>
            </a:fld>
            <a:endParaRPr lang="en-US" dirty="0"/>
          </a:p>
        </p:txBody>
      </p:sp>
    </p:spTree>
    <p:extLst>
      <p:ext uri="{BB962C8B-B14F-4D97-AF65-F5344CB8AC3E}">
        <p14:creationId xmlns:p14="http://schemas.microsoft.com/office/powerpoint/2010/main" val="98376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0F1C4-0575-2515-CF10-376D9D3C6BD6}"/>
              </a:ext>
            </a:extLst>
          </p:cNvPr>
          <p:cNvSpPr>
            <a:spLocks noGrp="1"/>
          </p:cNvSpPr>
          <p:nvPr>
            <p:ph idx="1"/>
          </p:nvPr>
        </p:nvSpPr>
        <p:spPr/>
        <p:txBody>
          <a:bodyPr/>
          <a:lstStyle/>
          <a:p>
            <a:r>
              <a:rPr lang="en-US" dirty="0"/>
              <a:t>South Dakota is home to 16 endangered species, including: </a:t>
            </a:r>
            <a:r>
              <a:rPr lang="en-US" sz="2400" dirty="0"/>
              <a:t>Topeka Shiner, Northern Long Eared Bat, Whooping Crane, Dakota Skipper, Piping Plover, Black Footed Ferret, and Pallid Sturgeon.</a:t>
            </a:r>
          </a:p>
          <a:p>
            <a:endParaRPr lang="en-US" sz="2400" dirty="0"/>
          </a:p>
          <a:p>
            <a:r>
              <a:rPr lang="en-US" dirty="0"/>
              <a:t>FEMA EHP staff have worked with other Federal agencies on programmatic agreements that help applicants comply with laws and regulations that impact projects in the habitats of endangered species.</a:t>
            </a:r>
          </a:p>
          <a:p>
            <a:endParaRPr lang="en-US" dirty="0"/>
          </a:p>
        </p:txBody>
      </p:sp>
      <p:sp>
        <p:nvSpPr>
          <p:cNvPr id="3" name="Content Placeholder 2">
            <a:extLst>
              <a:ext uri="{FF2B5EF4-FFF2-40B4-BE49-F238E27FC236}">
                <a16:creationId xmlns:a16="http://schemas.microsoft.com/office/drawing/2014/main" id="{1396E7DA-6B09-485A-132E-358FFEFC43F3}"/>
              </a:ext>
            </a:extLst>
          </p:cNvPr>
          <p:cNvSpPr>
            <a:spLocks noGrp="1"/>
          </p:cNvSpPr>
          <p:nvPr>
            <p:ph sz="quarter" idx="13"/>
          </p:nvPr>
        </p:nvSpPr>
        <p:spPr/>
        <p:txBody>
          <a:bodyPr>
            <a:normAutofit/>
          </a:bodyPr>
          <a:lstStyle/>
          <a:p>
            <a:r>
              <a:rPr lang="en-US" sz="4400" b="1" dirty="0"/>
              <a:t>Endangered Species </a:t>
            </a:r>
          </a:p>
        </p:txBody>
      </p:sp>
      <p:sp>
        <p:nvSpPr>
          <p:cNvPr id="4" name="Slide Number Placeholder 3">
            <a:extLst>
              <a:ext uri="{FF2B5EF4-FFF2-40B4-BE49-F238E27FC236}">
                <a16:creationId xmlns:a16="http://schemas.microsoft.com/office/drawing/2014/main" id="{F660DB28-FDA8-BEE2-CC73-FFBD656F8072}"/>
              </a:ext>
            </a:extLst>
          </p:cNvPr>
          <p:cNvSpPr>
            <a:spLocks noGrp="1"/>
          </p:cNvSpPr>
          <p:nvPr>
            <p:ph type="sldNum" sz="quarter" idx="14"/>
          </p:nvPr>
        </p:nvSpPr>
        <p:spPr/>
        <p:txBody>
          <a:bodyPr/>
          <a:lstStyle/>
          <a:p>
            <a:fld id="{31E02721-762F-4FCF-9AF3-03B87524B745}" type="slidenum">
              <a:rPr lang="en-US" smtClean="0"/>
              <a:t>36</a:t>
            </a:fld>
            <a:endParaRPr lang="en-US" dirty="0"/>
          </a:p>
        </p:txBody>
      </p:sp>
    </p:spTree>
    <p:extLst>
      <p:ext uri="{BB962C8B-B14F-4D97-AF65-F5344CB8AC3E}">
        <p14:creationId xmlns:p14="http://schemas.microsoft.com/office/powerpoint/2010/main" val="307716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2A424-1BA6-CEBC-AB80-4EE3FA15E4FE}"/>
              </a:ext>
            </a:extLst>
          </p:cNvPr>
          <p:cNvSpPr>
            <a:spLocks noGrp="1"/>
          </p:cNvSpPr>
          <p:nvPr>
            <p:ph idx="1"/>
          </p:nvPr>
        </p:nvSpPr>
        <p:spPr/>
        <p:txBody>
          <a:bodyPr/>
          <a:lstStyle/>
          <a:p>
            <a:r>
              <a:rPr lang="en-US" sz="2400" dirty="0"/>
              <a:t>Listing on the National/State Register of Historic Places</a:t>
            </a:r>
          </a:p>
          <a:p>
            <a:r>
              <a:rPr lang="en-US" sz="2400" dirty="0"/>
              <a:t>Buildings, landscapes, archaeological sites, bridges and water treatment plants, or even Tribal Traditional Cultural Properties</a:t>
            </a:r>
          </a:p>
          <a:p>
            <a:r>
              <a:rPr lang="en-US" sz="2400" dirty="0"/>
              <a:t>Not necessarily old but important to local, state, or national history</a:t>
            </a:r>
          </a:p>
          <a:p>
            <a:r>
              <a:rPr lang="en-US" sz="2400" dirty="0"/>
              <a:t>Requires special consideration under Section 106, National Historic Preservation Act</a:t>
            </a:r>
          </a:p>
          <a:p>
            <a:r>
              <a:rPr lang="en-US" sz="2400" dirty="0"/>
              <a:t>Will be reviewed by FEMA if 50 years or older</a:t>
            </a:r>
          </a:p>
          <a:p>
            <a:r>
              <a:rPr lang="en-US" sz="2400" dirty="0"/>
              <a:t>Special construction practices may be placed on a PW if deemed Historical</a:t>
            </a:r>
          </a:p>
          <a:p>
            <a:endParaRPr lang="en-US" dirty="0"/>
          </a:p>
        </p:txBody>
      </p:sp>
      <p:sp>
        <p:nvSpPr>
          <p:cNvPr id="3" name="Content Placeholder 2">
            <a:extLst>
              <a:ext uri="{FF2B5EF4-FFF2-40B4-BE49-F238E27FC236}">
                <a16:creationId xmlns:a16="http://schemas.microsoft.com/office/drawing/2014/main" id="{820AF947-6CD2-0B2D-4CFD-40D6A832C4CC}"/>
              </a:ext>
            </a:extLst>
          </p:cNvPr>
          <p:cNvSpPr>
            <a:spLocks noGrp="1"/>
          </p:cNvSpPr>
          <p:nvPr>
            <p:ph sz="quarter" idx="13"/>
          </p:nvPr>
        </p:nvSpPr>
        <p:spPr/>
        <p:txBody>
          <a:bodyPr>
            <a:normAutofit/>
          </a:bodyPr>
          <a:lstStyle/>
          <a:p>
            <a:r>
              <a:rPr lang="en-US" sz="4400" b="1" dirty="0"/>
              <a:t>Historic Preservation</a:t>
            </a:r>
          </a:p>
        </p:txBody>
      </p:sp>
      <p:sp>
        <p:nvSpPr>
          <p:cNvPr id="4" name="Slide Number Placeholder 3">
            <a:extLst>
              <a:ext uri="{FF2B5EF4-FFF2-40B4-BE49-F238E27FC236}">
                <a16:creationId xmlns:a16="http://schemas.microsoft.com/office/drawing/2014/main" id="{FB36F6DA-E291-30FA-9C80-E06A478F7717}"/>
              </a:ext>
            </a:extLst>
          </p:cNvPr>
          <p:cNvSpPr>
            <a:spLocks noGrp="1"/>
          </p:cNvSpPr>
          <p:nvPr>
            <p:ph type="sldNum" sz="quarter" idx="14"/>
          </p:nvPr>
        </p:nvSpPr>
        <p:spPr/>
        <p:txBody>
          <a:bodyPr/>
          <a:lstStyle/>
          <a:p>
            <a:fld id="{31E02721-762F-4FCF-9AF3-03B87524B745}" type="slidenum">
              <a:rPr lang="en-US" smtClean="0"/>
              <a:t>37</a:t>
            </a:fld>
            <a:endParaRPr lang="en-US" dirty="0"/>
          </a:p>
        </p:txBody>
      </p:sp>
    </p:spTree>
    <p:extLst>
      <p:ext uri="{BB962C8B-B14F-4D97-AF65-F5344CB8AC3E}">
        <p14:creationId xmlns:p14="http://schemas.microsoft.com/office/powerpoint/2010/main" val="2028409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9FBDD-BC65-5986-DB70-5F25BCC01249}"/>
              </a:ext>
            </a:extLst>
          </p:cNvPr>
          <p:cNvSpPr>
            <a:spLocks noGrp="1"/>
          </p:cNvSpPr>
          <p:nvPr>
            <p:ph idx="1"/>
          </p:nvPr>
        </p:nvSpPr>
        <p:spPr>
          <a:xfrm>
            <a:off x="301841" y="1853851"/>
            <a:ext cx="8531441" cy="3861149"/>
          </a:xfrm>
        </p:spPr>
        <p:txBody>
          <a:bodyPr/>
          <a:lstStyle/>
          <a:p>
            <a:r>
              <a:rPr lang="en-US" sz="3400" dirty="0"/>
              <a:t>The USACE point of contact for Applicants is: </a:t>
            </a:r>
          </a:p>
          <a:p>
            <a:pPr marL="0" indent="0">
              <a:buNone/>
            </a:pPr>
            <a:r>
              <a:rPr lang="en-US" sz="3400" b="1" dirty="0"/>
              <a:t>  Cathy Juhas</a:t>
            </a:r>
            <a:r>
              <a:rPr lang="en-US" sz="3400" dirty="0"/>
              <a:t>, </a:t>
            </a:r>
            <a:r>
              <a:rPr lang="en-US" sz="3200" dirty="0"/>
              <a:t>Catherine.D.Juhas@usace.army.mil</a:t>
            </a:r>
            <a:br>
              <a:rPr lang="en-US" sz="3400" dirty="0"/>
            </a:br>
            <a:r>
              <a:rPr lang="en-US" sz="3400" dirty="0"/>
              <a:t>   </a:t>
            </a:r>
          </a:p>
          <a:p>
            <a:r>
              <a:rPr lang="en-US" sz="3400" dirty="0"/>
              <a:t>USACE South Dakota Regulatory Office </a:t>
            </a:r>
          </a:p>
          <a:p>
            <a:pPr marL="0" indent="0">
              <a:buNone/>
            </a:pPr>
            <a:r>
              <a:rPr lang="en-US" sz="3400" dirty="0"/>
              <a:t>   28563 Powerhouse Road </a:t>
            </a:r>
          </a:p>
          <a:p>
            <a:pPr marL="0" indent="0">
              <a:buNone/>
            </a:pPr>
            <a:r>
              <a:rPr lang="en-US" sz="3400" dirty="0"/>
              <a:t>   Pierre, South Dakota 57501</a:t>
            </a:r>
          </a:p>
          <a:p>
            <a:pPr marL="0" indent="0">
              <a:buNone/>
            </a:pPr>
            <a:r>
              <a:rPr lang="en-US" sz="3400" dirty="0"/>
              <a:t>   </a:t>
            </a:r>
            <a:r>
              <a:rPr lang="en-US" sz="3400" b="1" dirty="0"/>
              <a:t>605-224-8531</a:t>
            </a:r>
            <a:endParaRPr lang="en-US" sz="3400" dirty="0"/>
          </a:p>
          <a:p>
            <a:endParaRPr lang="en-US" dirty="0"/>
          </a:p>
        </p:txBody>
      </p:sp>
      <p:sp>
        <p:nvSpPr>
          <p:cNvPr id="3" name="Content Placeholder 2">
            <a:extLst>
              <a:ext uri="{FF2B5EF4-FFF2-40B4-BE49-F238E27FC236}">
                <a16:creationId xmlns:a16="http://schemas.microsoft.com/office/drawing/2014/main" id="{3A6D8E29-9EF7-BEBD-D76D-784B9D3B8BE2}"/>
              </a:ext>
            </a:extLst>
          </p:cNvPr>
          <p:cNvSpPr>
            <a:spLocks noGrp="1"/>
          </p:cNvSpPr>
          <p:nvPr>
            <p:ph sz="quarter" idx="13"/>
          </p:nvPr>
        </p:nvSpPr>
        <p:spPr/>
        <p:txBody>
          <a:bodyPr>
            <a:normAutofit/>
          </a:bodyPr>
          <a:lstStyle/>
          <a:p>
            <a:r>
              <a:rPr lang="en-US" sz="4400" b="1" dirty="0"/>
              <a:t>USACE – Clean Water Act</a:t>
            </a:r>
          </a:p>
        </p:txBody>
      </p:sp>
      <p:sp>
        <p:nvSpPr>
          <p:cNvPr id="4" name="Slide Number Placeholder 3">
            <a:extLst>
              <a:ext uri="{FF2B5EF4-FFF2-40B4-BE49-F238E27FC236}">
                <a16:creationId xmlns:a16="http://schemas.microsoft.com/office/drawing/2014/main" id="{F12E4F83-3E45-DA56-855F-F104CB672DB3}"/>
              </a:ext>
            </a:extLst>
          </p:cNvPr>
          <p:cNvSpPr>
            <a:spLocks noGrp="1"/>
          </p:cNvSpPr>
          <p:nvPr>
            <p:ph type="sldNum" sz="quarter" idx="14"/>
          </p:nvPr>
        </p:nvSpPr>
        <p:spPr/>
        <p:txBody>
          <a:bodyPr/>
          <a:lstStyle/>
          <a:p>
            <a:fld id="{31E02721-762F-4FCF-9AF3-03B87524B745}" type="slidenum">
              <a:rPr lang="en-US" smtClean="0"/>
              <a:t>38</a:t>
            </a:fld>
            <a:endParaRPr lang="en-US" dirty="0"/>
          </a:p>
        </p:txBody>
      </p:sp>
    </p:spTree>
    <p:extLst>
      <p:ext uri="{BB962C8B-B14F-4D97-AF65-F5344CB8AC3E}">
        <p14:creationId xmlns:p14="http://schemas.microsoft.com/office/powerpoint/2010/main" val="1316401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F7C1D-83EE-69E1-7625-A031E547F514}"/>
              </a:ext>
            </a:extLst>
          </p:cNvPr>
          <p:cNvSpPr>
            <a:spLocks noGrp="1"/>
          </p:cNvSpPr>
          <p:nvPr>
            <p:ph idx="1"/>
          </p:nvPr>
        </p:nvSpPr>
        <p:spPr/>
        <p:txBody>
          <a:bodyPr/>
          <a:lstStyle/>
          <a:p>
            <a:r>
              <a:rPr lang="en-US" sz="3400" dirty="0"/>
              <a:t>Each South Dakota county will have a flood plain manager that can grant permits for working in designated flood hazard areas.</a:t>
            </a:r>
          </a:p>
          <a:p>
            <a:r>
              <a:rPr lang="en-US" sz="3400" dirty="0"/>
              <a:t>FEMA EHP can assist with determining if your project is in a designated flood hazard area</a:t>
            </a:r>
          </a:p>
          <a:p>
            <a:r>
              <a:rPr lang="en-US" sz="3200" dirty="0">
                <a:hlinkClick r:id="rId3"/>
              </a:rPr>
              <a:t>https://www.fema.gov/flood-maps</a:t>
            </a:r>
            <a:r>
              <a:rPr lang="en-US" sz="3200" dirty="0"/>
              <a:t> </a:t>
            </a:r>
          </a:p>
          <a:p>
            <a:endParaRPr lang="en-US" dirty="0"/>
          </a:p>
        </p:txBody>
      </p:sp>
      <p:sp>
        <p:nvSpPr>
          <p:cNvPr id="3" name="Content Placeholder 2">
            <a:extLst>
              <a:ext uri="{FF2B5EF4-FFF2-40B4-BE49-F238E27FC236}">
                <a16:creationId xmlns:a16="http://schemas.microsoft.com/office/drawing/2014/main" id="{65446065-C587-A629-E7C0-77B86336C321}"/>
              </a:ext>
            </a:extLst>
          </p:cNvPr>
          <p:cNvSpPr>
            <a:spLocks noGrp="1"/>
          </p:cNvSpPr>
          <p:nvPr>
            <p:ph sz="quarter" idx="13"/>
          </p:nvPr>
        </p:nvSpPr>
        <p:spPr/>
        <p:txBody>
          <a:bodyPr>
            <a:normAutofit/>
          </a:bodyPr>
          <a:lstStyle/>
          <a:p>
            <a:r>
              <a:rPr lang="en-US" sz="4400" b="1" dirty="0"/>
              <a:t>Flood Plains</a:t>
            </a:r>
          </a:p>
        </p:txBody>
      </p:sp>
      <p:sp>
        <p:nvSpPr>
          <p:cNvPr id="4" name="Slide Number Placeholder 3">
            <a:extLst>
              <a:ext uri="{FF2B5EF4-FFF2-40B4-BE49-F238E27FC236}">
                <a16:creationId xmlns:a16="http://schemas.microsoft.com/office/drawing/2014/main" id="{7589692C-4128-D8CF-D692-CAFCF9700025}"/>
              </a:ext>
            </a:extLst>
          </p:cNvPr>
          <p:cNvSpPr>
            <a:spLocks noGrp="1"/>
          </p:cNvSpPr>
          <p:nvPr>
            <p:ph type="sldNum" sz="quarter" idx="14"/>
          </p:nvPr>
        </p:nvSpPr>
        <p:spPr/>
        <p:txBody>
          <a:bodyPr/>
          <a:lstStyle/>
          <a:p>
            <a:fld id="{31E02721-762F-4FCF-9AF3-03B87524B745}" type="slidenum">
              <a:rPr lang="en-US" smtClean="0"/>
              <a:t>39</a:t>
            </a:fld>
            <a:endParaRPr lang="en-US" dirty="0"/>
          </a:p>
        </p:txBody>
      </p:sp>
    </p:spTree>
    <p:extLst>
      <p:ext uri="{BB962C8B-B14F-4D97-AF65-F5344CB8AC3E}">
        <p14:creationId xmlns:p14="http://schemas.microsoft.com/office/powerpoint/2010/main" val="376541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BFB59-FF54-0DD7-48B0-940975677CCC}"/>
              </a:ext>
            </a:extLst>
          </p:cNvPr>
          <p:cNvSpPr>
            <a:spLocks noGrp="1"/>
          </p:cNvSpPr>
          <p:nvPr>
            <p:ph idx="1"/>
          </p:nvPr>
        </p:nvSpPr>
        <p:spPr/>
        <p:txBody>
          <a:bodyPr/>
          <a:lstStyle/>
          <a:p>
            <a:pPr marL="0" indent="0" algn="ctr">
              <a:buNone/>
            </a:pPr>
            <a:endParaRPr lang="en-US" sz="4400" dirty="0"/>
          </a:p>
          <a:p>
            <a:pPr marL="0" indent="0" algn="ctr">
              <a:buNone/>
            </a:pPr>
            <a:r>
              <a:rPr lang="en-US" sz="4400" dirty="0"/>
              <a:t>Request for Public Assistance</a:t>
            </a:r>
          </a:p>
          <a:p>
            <a:pPr marL="0" indent="0" algn="ctr">
              <a:buNone/>
            </a:pPr>
            <a:r>
              <a:rPr lang="en-US" sz="4400" dirty="0"/>
              <a:t>(30 days after declaration date)</a:t>
            </a:r>
          </a:p>
          <a:p>
            <a:pPr marL="0" indent="0" algn="ctr">
              <a:buNone/>
            </a:pPr>
            <a:r>
              <a:rPr lang="en-US" sz="4400" b="1" i="1" dirty="0"/>
              <a:t>All RPA’s Due August 5, 2023</a:t>
            </a:r>
          </a:p>
          <a:p>
            <a:endParaRPr lang="en-US" dirty="0"/>
          </a:p>
        </p:txBody>
      </p:sp>
      <p:sp>
        <p:nvSpPr>
          <p:cNvPr id="3" name="Content Placeholder 2">
            <a:extLst>
              <a:ext uri="{FF2B5EF4-FFF2-40B4-BE49-F238E27FC236}">
                <a16:creationId xmlns:a16="http://schemas.microsoft.com/office/drawing/2014/main" id="{E006DA34-1075-7574-C320-C65A963720AF}"/>
              </a:ext>
            </a:extLst>
          </p:cNvPr>
          <p:cNvSpPr>
            <a:spLocks noGrp="1"/>
          </p:cNvSpPr>
          <p:nvPr>
            <p:ph sz="quarter" idx="13"/>
          </p:nvPr>
        </p:nvSpPr>
        <p:spPr/>
        <p:txBody>
          <a:bodyPr>
            <a:normAutofit/>
          </a:bodyPr>
          <a:lstStyle/>
          <a:p>
            <a:r>
              <a:rPr lang="en-US" sz="4000" b="1" dirty="0"/>
              <a:t>Deadlines for Submission</a:t>
            </a:r>
            <a:endParaRPr lang="en-US" sz="4000" dirty="0"/>
          </a:p>
        </p:txBody>
      </p:sp>
      <p:sp>
        <p:nvSpPr>
          <p:cNvPr id="4" name="Slide Number Placeholder 3">
            <a:extLst>
              <a:ext uri="{FF2B5EF4-FFF2-40B4-BE49-F238E27FC236}">
                <a16:creationId xmlns:a16="http://schemas.microsoft.com/office/drawing/2014/main" id="{2A38ED6B-3EBB-7778-C6B4-278D47DBE3BA}"/>
              </a:ext>
            </a:extLst>
          </p:cNvPr>
          <p:cNvSpPr>
            <a:spLocks noGrp="1"/>
          </p:cNvSpPr>
          <p:nvPr>
            <p:ph type="sldNum" sz="quarter" idx="14"/>
          </p:nvPr>
        </p:nvSpPr>
        <p:spPr/>
        <p:txBody>
          <a:bodyPr/>
          <a:lstStyle/>
          <a:p>
            <a:fld id="{31E02721-762F-4FCF-9AF3-03B87524B745}" type="slidenum">
              <a:rPr lang="en-US" smtClean="0"/>
              <a:t>4</a:t>
            </a:fld>
            <a:endParaRPr lang="en-US" dirty="0"/>
          </a:p>
        </p:txBody>
      </p:sp>
    </p:spTree>
    <p:extLst>
      <p:ext uri="{BB962C8B-B14F-4D97-AF65-F5344CB8AC3E}">
        <p14:creationId xmlns:p14="http://schemas.microsoft.com/office/powerpoint/2010/main" val="322326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13A171-FAF6-D9C7-9F2D-EB1E45D7D94D}"/>
              </a:ext>
            </a:extLst>
          </p:cNvPr>
          <p:cNvSpPr>
            <a:spLocks noGrp="1"/>
          </p:cNvSpPr>
          <p:nvPr>
            <p:ph idx="1"/>
          </p:nvPr>
        </p:nvSpPr>
        <p:spPr/>
        <p:txBody>
          <a:bodyPr/>
          <a:lstStyle/>
          <a:p>
            <a:r>
              <a:rPr lang="en-US" dirty="0"/>
              <a:t>Proceeds (actual or anticipated) deducted from eligible project costs</a:t>
            </a:r>
          </a:p>
          <a:p>
            <a:endParaRPr lang="en-US" sz="2000" dirty="0"/>
          </a:p>
          <a:p>
            <a:r>
              <a:rPr lang="en-US" dirty="0"/>
              <a:t>If a PW is over $5,000 an insurance requirement is placed on items that can be reasonably insured for life</a:t>
            </a:r>
          </a:p>
          <a:p>
            <a:endParaRPr lang="en-US" sz="2000" dirty="0"/>
          </a:p>
          <a:p>
            <a:r>
              <a:rPr lang="en-US" dirty="0"/>
              <a:t>Funds will be paid upon proof of insurance</a:t>
            </a:r>
          </a:p>
          <a:p>
            <a:endParaRPr lang="en-US" dirty="0"/>
          </a:p>
        </p:txBody>
      </p:sp>
      <p:sp>
        <p:nvSpPr>
          <p:cNvPr id="3" name="Content Placeholder 2">
            <a:extLst>
              <a:ext uri="{FF2B5EF4-FFF2-40B4-BE49-F238E27FC236}">
                <a16:creationId xmlns:a16="http://schemas.microsoft.com/office/drawing/2014/main" id="{6264AA1F-ED3D-44D2-7DBF-234004D92D5F}"/>
              </a:ext>
            </a:extLst>
          </p:cNvPr>
          <p:cNvSpPr>
            <a:spLocks noGrp="1"/>
          </p:cNvSpPr>
          <p:nvPr>
            <p:ph sz="quarter" idx="13"/>
          </p:nvPr>
        </p:nvSpPr>
        <p:spPr/>
        <p:txBody>
          <a:bodyPr>
            <a:normAutofit/>
          </a:bodyPr>
          <a:lstStyle/>
          <a:p>
            <a:r>
              <a:rPr lang="en-US" sz="4400" b="1" dirty="0"/>
              <a:t>Insurance</a:t>
            </a:r>
          </a:p>
        </p:txBody>
      </p:sp>
      <p:sp>
        <p:nvSpPr>
          <p:cNvPr id="4" name="Slide Number Placeholder 3">
            <a:extLst>
              <a:ext uri="{FF2B5EF4-FFF2-40B4-BE49-F238E27FC236}">
                <a16:creationId xmlns:a16="http://schemas.microsoft.com/office/drawing/2014/main" id="{78D08C17-4E80-2A99-C57D-8BB4554DABF0}"/>
              </a:ext>
            </a:extLst>
          </p:cNvPr>
          <p:cNvSpPr>
            <a:spLocks noGrp="1"/>
          </p:cNvSpPr>
          <p:nvPr>
            <p:ph type="sldNum" sz="quarter" idx="14"/>
          </p:nvPr>
        </p:nvSpPr>
        <p:spPr/>
        <p:txBody>
          <a:bodyPr/>
          <a:lstStyle/>
          <a:p>
            <a:fld id="{31E02721-762F-4FCF-9AF3-03B87524B745}" type="slidenum">
              <a:rPr lang="en-US" smtClean="0"/>
              <a:t>40</a:t>
            </a:fld>
            <a:endParaRPr lang="en-US" dirty="0"/>
          </a:p>
        </p:txBody>
      </p:sp>
    </p:spTree>
    <p:extLst>
      <p:ext uri="{BB962C8B-B14F-4D97-AF65-F5344CB8AC3E}">
        <p14:creationId xmlns:p14="http://schemas.microsoft.com/office/powerpoint/2010/main" val="3900332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AA1A8-E039-BC2C-7BA6-C44F0504F56E}"/>
              </a:ext>
            </a:extLst>
          </p:cNvPr>
          <p:cNvSpPr>
            <a:spLocks noGrp="1"/>
          </p:cNvSpPr>
          <p:nvPr>
            <p:ph idx="1"/>
          </p:nvPr>
        </p:nvSpPr>
        <p:spPr/>
        <p:txBody>
          <a:bodyPr/>
          <a:lstStyle/>
          <a:p>
            <a:r>
              <a:rPr lang="en-US" sz="3200" dirty="0"/>
              <a:t>Cost effective measures that reduce the potential for damages to a facility from a future event</a:t>
            </a:r>
          </a:p>
          <a:p>
            <a:r>
              <a:rPr lang="en-US" sz="3200" dirty="0"/>
              <a:t>Optional</a:t>
            </a:r>
          </a:p>
          <a:p>
            <a:r>
              <a:rPr lang="en-US" sz="3200" dirty="0"/>
              <a:t>Only Permanent Work projects are eligible for mitigation</a:t>
            </a:r>
          </a:p>
          <a:p>
            <a:r>
              <a:rPr lang="en-US" sz="3200" dirty="0"/>
              <a:t>FEMA uses cause of damage to see if 406 Mitigation will apply</a:t>
            </a:r>
          </a:p>
          <a:p>
            <a:endParaRPr lang="en-US" dirty="0"/>
          </a:p>
        </p:txBody>
      </p:sp>
      <p:sp>
        <p:nvSpPr>
          <p:cNvPr id="3" name="Content Placeholder 2">
            <a:extLst>
              <a:ext uri="{FF2B5EF4-FFF2-40B4-BE49-F238E27FC236}">
                <a16:creationId xmlns:a16="http://schemas.microsoft.com/office/drawing/2014/main" id="{47277F7F-0AAB-3477-C91B-9F21F47360C4}"/>
              </a:ext>
            </a:extLst>
          </p:cNvPr>
          <p:cNvSpPr>
            <a:spLocks noGrp="1"/>
          </p:cNvSpPr>
          <p:nvPr>
            <p:ph sz="quarter" idx="13"/>
          </p:nvPr>
        </p:nvSpPr>
        <p:spPr/>
        <p:txBody>
          <a:bodyPr>
            <a:normAutofit/>
          </a:bodyPr>
          <a:lstStyle/>
          <a:p>
            <a:r>
              <a:rPr lang="en-US" sz="4400" b="1" dirty="0"/>
              <a:t>Hazard Mitigation</a:t>
            </a:r>
          </a:p>
        </p:txBody>
      </p:sp>
      <p:sp>
        <p:nvSpPr>
          <p:cNvPr id="4" name="Slide Number Placeholder 3">
            <a:extLst>
              <a:ext uri="{FF2B5EF4-FFF2-40B4-BE49-F238E27FC236}">
                <a16:creationId xmlns:a16="http://schemas.microsoft.com/office/drawing/2014/main" id="{90B49BFD-C8DF-0B70-890C-94ED1A15FCFC}"/>
              </a:ext>
            </a:extLst>
          </p:cNvPr>
          <p:cNvSpPr>
            <a:spLocks noGrp="1"/>
          </p:cNvSpPr>
          <p:nvPr>
            <p:ph type="sldNum" sz="quarter" idx="14"/>
          </p:nvPr>
        </p:nvSpPr>
        <p:spPr/>
        <p:txBody>
          <a:bodyPr/>
          <a:lstStyle/>
          <a:p>
            <a:fld id="{31E02721-762F-4FCF-9AF3-03B87524B745}" type="slidenum">
              <a:rPr lang="en-US" smtClean="0"/>
              <a:t>41</a:t>
            </a:fld>
            <a:endParaRPr lang="en-US" dirty="0"/>
          </a:p>
        </p:txBody>
      </p:sp>
    </p:spTree>
    <p:extLst>
      <p:ext uri="{BB962C8B-B14F-4D97-AF65-F5344CB8AC3E}">
        <p14:creationId xmlns:p14="http://schemas.microsoft.com/office/powerpoint/2010/main" val="4037832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9717D-F263-8BD0-D11A-95330F8EE766}"/>
              </a:ext>
            </a:extLst>
          </p:cNvPr>
          <p:cNvSpPr>
            <a:spLocks noGrp="1"/>
          </p:cNvSpPr>
          <p:nvPr>
            <p:ph idx="1"/>
          </p:nvPr>
        </p:nvSpPr>
        <p:spPr>
          <a:xfrm>
            <a:off x="457200" y="1600201"/>
            <a:ext cx="8229600" cy="4287032"/>
          </a:xfrm>
        </p:spPr>
        <p:txBody>
          <a:bodyPr/>
          <a:lstStyle/>
          <a:p>
            <a:pPr marL="285750" indent="-285750"/>
            <a:r>
              <a:rPr lang="en-US" sz="3200" dirty="0"/>
              <a:t>Web based system (works best in Google Chrome or Firefox)</a:t>
            </a:r>
          </a:p>
          <a:p>
            <a:pPr marL="285750" indent="-285750"/>
            <a:r>
              <a:rPr lang="en-US" sz="3200" dirty="0"/>
              <a:t>Utilized to develop applicant profiles during non-disaster periods</a:t>
            </a:r>
          </a:p>
          <a:p>
            <a:pPr marL="285750" indent="-285750"/>
            <a:r>
              <a:rPr lang="en-US" sz="3200" dirty="0"/>
              <a:t>Primary source for uploading damages, descriptions, dimensions, costs, and supporting documentation</a:t>
            </a:r>
          </a:p>
          <a:p>
            <a:pPr marL="285750" indent="-285750"/>
            <a:r>
              <a:rPr lang="en-US" sz="3200" dirty="0"/>
              <a:t>Manage your Project Worksheet (PW) from formulation to obligation</a:t>
            </a:r>
          </a:p>
          <a:p>
            <a:endParaRPr lang="en-US" dirty="0"/>
          </a:p>
        </p:txBody>
      </p:sp>
      <p:sp>
        <p:nvSpPr>
          <p:cNvPr id="3" name="Content Placeholder 2">
            <a:extLst>
              <a:ext uri="{FF2B5EF4-FFF2-40B4-BE49-F238E27FC236}">
                <a16:creationId xmlns:a16="http://schemas.microsoft.com/office/drawing/2014/main" id="{365943D6-1A81-F7CD-68DF-2B438E992E10}"/>
              </a:ext>
            </a:extLst>
          </p:cNvPr>
          <p:cNvSpPr>
            <a:spLocks noGrp="1"/>
          </p:cNvSpPr>
          <p:nvPr>
            <p:ph sz="quarter" idx="13"/>
          </p:nvPr>
        </p:nvSpPr>
        <p:spPr/>
        <p:txBody>
          <a:bodyPr>
            <a:normAutofit/>
          </a:bodyPr>
          <a:lstStyle/>
          <a:p>
            <a:r>
              <a:rPr lang="en-US" sz="4400" b="1" dirty="0"/>
              <a:t>Grants Portal</a:t>
            </a:r>
          </a:p>
        </p:txBody>
      </p:sp>
      <p:sp>
        <p:nvSpPr>
          <p:cNvPr id="4" name="Slide Number Placeholder 3">
            <a:extLst>
              <a:ext uri="{FF2B5EF4-FFF2-40B4-BE49-F238E27FC236}">
                <a16:creationId xmlns:a16="http://schemas.microsoft.com/office/drawing/2014/main" id="{F8E50195-F584-2C11-06C4-B1BE786DAE82}"/>
              </a:ext>
            </a:extLst>
          </p:cNvPr>
          <p:cNvSpPr>
            <a:spLocks noGrp="1"/>
          </p:cNvSpPr>
          <p:nvPr>
            <p:ph type="sldNum" sz="quarter" idx="14"/>
          </p:nvPr>
        </p:nvSpPr>
        <p:spPr/>
        <p:txBody>
          <a:bodyPr/>
          <a:lstStyle/>
          <a:p>
            <a:fld id="{31E02721-762F-4FCF-9AF3-03B87524B745}" type="slidenum">
              <a:rPr lang="en-US" smtClean="0"/>
              <a:t>42</a:t>
            </a:fld>
            <a:endParaRPr lang="en-US" dirty="0"/>
          </a:p>
        </p:txBody>
      </p:sp>
    </p:spTree>
    <p:extLst>
      <p:ext uri="{BB962C8B-B14F-4D97-AF65-F5344CB8AC3E}">
        <p14:creationId xmlns:p14="http://schemas.microsoft.com/office/powerpoint/2010/main" val="3652511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83433A-4FD1-22B8-70FB-D7F9C7E8DB1B}"/>
              </a:ext>
            </a:extLst>
          </p:cNvPr>
          <p:cNvSpPr>
            <a:spLocks noGrp="1"/>
          </p:cNvSpPr>
          <p:nvPr>
            <p:ph idx="1"/>
          </p:nvPr>
        </p:nvSpPr>
        <p:spPr>
          <a:xfrm>
            <a:off x="457200" y="1600201"/>
            <a:ext cx="8229600" cy="4462396"/>
          </a:xfrm>
        </p:spPr>
        <p:txBody>
          <a:bodyPr/>
          <a:lstStyle/>
          <a:p>
            <a:pPr marL="285750" indent="-285750" defTabSz="457200"/>
            <a:r>
              <a:rPr lang="en-US" dirty="0"/>
              <a:t>All applicant’s personnel will receive account access via email from </a:t>
            </a:r>
            <a:r>
              <a:rPr lang="en-US" dirty="0">
                <a:hlinkClick r:id="rId3"/>
              </a:rPr>
              <a:t>support@pagrants.fema.gov</a:t>
            </a:r>
            <a:r>
              <a:rPr lang="en-US" dirty="0"/>
              <a:t>  (watch your Junk Mail)</a:t>
            </a:r>
          </a:p>
          <a:p>
            <a:pPr marL="742950" lvl="1" indent="-285750" defTabSz="457200"/>
            <a:r>
              <a:rPr lang="en-US" dirty="0"/>
              <a:t>Personnel must have a valid e-mail address in order to access Grants Portal</a:t>
            </a:r>
          </a:p>
          <a:p>
            <a:pPr marL="285750" indent="-285750" defTabSz="457200"/>
            <a:r>
              <a:rPr lang="en-US" dirty="0"/>
              <a:t>Grants Portal web address: </a:t>
            </a:r>
            <a:r>
              <a:rPr lang="en-US" dirty="0">
                <a:hlinkClick r:id="rId4"/>
              </a:rPr>
              <a:t>https://grantee.fema.gov</a:t>
            </a:r>
            <a:r>
              <a:rPr lang="en-US" dirty="0"/>
              <a:t> </a:t>
            </a:r>
          </a:p>
          <a:p>
            <a:pPr marL="285750" indent="-285750" defTabSz="457200"/>
            <a:r>
              <a:rPr lang="en-US" dirty="0"/>
              <a:t>Complete your Organization profile (add main points of contact) and register Organization</a:t>
            </a:r>
          </a:p>
          <a:p>
            <a:pPr marL="285750" indent="-285750" defTabSz="457200"/>
            <a:r>
              <a:rPr lang="en-US" dirty="0"/>
              <a:t>Add and Manage Personnel, update and maintain information (insurance, IRS forms)</a:t>
            </a:r>
          </a:p>
          <a:p>
            <a:endParaRPr lang="en-US" dirty="0"/>
          </a:p>
        </p:txBody>
      </p:sp>
      <p:sp>
        <p:nvSpPr>
          <p:cNvPr id="3" name="Content Placeholder 2">
            <a:extLst>
              <a:ext uri="{FF2B5EF4-FFF2-40B4-BE49-F238E27FC236}">
                <a16:creationId xmlns:a16="http://schemas.microsoft.com/office/drawing/2014/main" id="{661F3804-14BC-76B5-0811-2C8ABD9C63FD}"/>
              </a:ext>
            </a:extLst>
          </p:cNvPr>
          <p:cNvSpPr>
            <a:spLocks noGrp="1"/>
          </p:cNvSpPr>
          <p:nvPr>
            <p:ph sz="quarter" idx="13"/>
          </p:nvPr>
        </p:nvSpPr>
        <p:spPr/>
        <p:txBody>
          <a:bodyPr>
            <a:normAutofit/>
          </a:bodyPr>
          <a:lstStyle/>
          <a:p>
            <a:r>
              <a:rPr lang="en-US" sz="4400" b="1" dirty="0"/>
              <a:t>Access Grants Portal</a:t>
            </a:r>
          </a:p>
        </p:txBody>
      </p:sp>
      <p:sp>
        <p:nvSpPr>
          <p:cNvPr id="4" name="Slide Number Placeholder 3">
            <a:extLst>
              <a:ext uri="{FF2B5EF4-FFF2-40B4-BE49-F238E27FC236}">
                <a16:creationId xmlns:a16="http://schemas.microsoft.com/office/drawing/2014/main" id="{84626A65-5F0F-1588-5A21-5979C87EECBA}"/>
              </a:ext>
            </a:extLst>
          </p:cNvPr>
          <p:cNvSpPr>
            <a:spLocks noGrp="1"/>
          </p:cNvSpPr>
          <p:nvPr>
            <p:ph type="sldNum" sz="quarter" idx="14"/>
          </p:nvPr>
        </p:nvSpPr>
        <p:spPr/>
        <p:txBody>
          <a:bodyPr/>
          <a:lstStyle/>
          <a:p>
            <a:fld id="{31E02721-762F-4FCF-9AF3-03B87524B745}" type="slidenum">
              <a:rPr lang="en-US" smtClean="0"/>
              <a:t>43</a:t>
            </a:fld>
            <a:endParaRPr lang="en-US" dirty="0"/>
          </a:p>
        </p:txBody>
      </p:sp>
    </p:spTree>
    <p:extLst>
      <p:ext uri="{BB962C8B-B14F-4D97-AF65-F5344CB8AC3E}">
        <p14:creationId xmlns:p14="http://schemas.microsoft.com/office/powerpoint/2010/main" val="2433900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7202C2-85E2-1948-3088-CA7D86DB2969}"/>
              </a:ext>
            </a:extLst>
          </p:cNvPr>
          <p:cNvSpPr>
            <a:spLocks noGrp="1"/>
          </p:cNvSpPr>
          <p:nvPr>
            <p:ph idx="1"/>
          </p:nvPr>
        </p:nvSpPr>
        <p:spPr>
          <a:xfrm>
            <a:off x="457200" y="1600200"/>
            <a:ext cx="8229600" cy="4543815"/>
          </a:xfrm>
        </p:spPr>
        <p:txBody>
          <a:bodyPr/>
          <a:lstStyle/>
          <a:p>
            <a:pPr marL="285750" indent="-285750" defTabSz="457200"/>
            <a:r>
              <a:rPr lang="en-US" dirty="0"/>
              <a:t>You can use Grants Portal to:</a:t>
            </a:r>
          </a:p>
          <a:p>
            <a:pPr marL="742950" lvl="1" indent="-285750" defTabSz="457200"/>
            <a:r>
              <a:rPr lang="en-US" dirty="0"/>
              <a:t>Update your organizations information</a:t>
            </a:r>
          </a:p>
          <a:p>
            <a:pPr marL="742950" lvl="1" indent="-285750" defTabSz="457200"/>
            <a:r>
              <a:rPr lang="en-US" dirty="0"/>
              <a:t>Upload documents</a:t>
            </a:r>
          </a:p>
          <a:p>
            <a:pPr marL="742950" lvl="1" indent="-285750" defTabSz="457200"/>
            <a:r>
              <a:rPr lang="en-US" dirty="0"/>
              <a:t>File your RPA for disasters </a:t>
            </a:r>
          </a:p>
          <a:p>
            <a:pPr marL="742950" lvl="1" indent="-285750" defTabSz="457200"/>
            <a:r>
              <a:rPr lang="en-US" dirty="0"/>
              <a:t>Complete the Damage Inventory</a:t>
            </a:r>
          </a:p>
          <a:p>
            <a:pPr marL="742950" lvl="1" indent="-285750" defTabSz="457200"/>
            <a:r>
              <a:rPr lang="en-US" dirty="0"/>
              <a:t>Complete EEI questions</a:t>
            </a:r>
          </a:p>
          <a:p>
            <a:pPr marL="742950" lvl="1" indent="-285750" defTabSz="457200"/>
            <a:r>
              <a:rPr lang="en-US" dirty="0"/>
              <a:t>Respond to RFI’s</a:t>
            </a:r>
          </a:p>
          <a:p>
            <a:pPr marL="742950" lvl="1" indent="-285750" defTabSz="457200"/>
            <a:r>
              <a:rPr lang="en-US" dirty="0"/>
              <a:t>Sign Project Damage Description and Dimension</a:t>
            </a:r>
          </a:p>
          <a:p>
            <a:pPr marL="742950" lvl="1" indent="-285750" defTabSz="457200"/>
            <a:r>
              <a:rPr lang="en-US" dirty="0"/>
              <a:t>Sign Projects Scope and Cost</a:t>
            </a:r>
          </a:p>
          <a:p>
            <a:pPr marL="285750" indent="-285750" defTabSz="457200"/>
            <a:r>
              <a:rPr lang="en-US" dirty="0"/>
              <a:t>Follow your project status throughout the 4 phases of FEMA’s  PA process</a:t>
            </a:r>
          </a:p>
          <a:p>
            <a:endParaRPr lang="en-US" dirty="0"/>
          </a:p>
        </p:txBody>
      </p:sp>
      <p:sp>
        <p:nvSpPr>
          <p:cNvPr id="3" name="Content Placeholder 2">
            <a:extLst>
              <a:ext uri="{FF2B5EF4-FFF2-40B4-BE49-F238E27FC236}">
                <a16:creationId xmlns:a16="http://schemas.microsoft.com/office/drawing/2014/main" id="{408D429B-966D-71EC-3603-875D9E459017}"/>
              </a:ext>
            </a:extLst>
          </p:cNvPr>
          <p:cNvSpPr>
            <a:spLocks noGrp="1"/>
          </p:cNvSpPr>
          <p:nvPr>
            <p:ph sz="quarter" idx="13"/>
          </p:nvPr>
        </p:nvSpPr>
        <p:spPr/>
        <p:txBody>
          <a:bodyPr>
            <a:normAutofit/>
          </a:bodyPr>
          <a:lstStyle/>
          <a:p>
            <a:r>
              <a:rPr lang="en-US" sz="4400" b="1" dirty="0"/>
              <a:t>Use Grants Portal</a:t>
            </a:r>
          </a:p>
        </p:txBody>
      </p:sp>
      <p:sp>
        <p:nvSpPr>
          <p:cNvPr id="4" name="Slide Number Placeholder 3">
            <a:extLst>
              <a:ext uri="{FF2B5EF4-FFF2-40B4-BE49-F238E27FC236}">
                <a16:creationId xmlns:a16="http://schemas.microsoft.com/office/drawing/2014/main" id="{27C93394-A5B4-AAEE-3773-47DE63F9A3E2}"/>
              </a:ext>
            </a:extLst>
          </p:cNvPr>
          <p:cNvSpPr>
            <a:spLocks noGrp="1"/>
          </p:cNvSpPr>
          <p:nvPr>
            <p:ph type="sldNum" sz="quarter" idx="14"/>
          </p:nvPr>
        </p:nvSpPr>
        <p:spPr/>
        <p:txBody>
          <a:bodyPr/>
          <a:lstStyle/>
          <a:p>
            <a:fld id="{31E02721-762F-4FCF-9AF3-03B87524B745}" type="slidenum">
              <a:rPr lang="en-US" smtClean="0"/>
              <a:t>44</a:t>
            </a:fld>
            <a:endParaRPr lang="en-US" dirty="0"/>
          </a:p>
        </p:txBody>
      </p:sp>
    </p:spTree>
    <p:extLst>
      <p:ext uri="{BB962C8B-B14F-4D97-AF65-F5344CB8AC3E}">
        <p14:creationId xmlns:p14="http://schemas.microsoft.com/office/powerpoint/2010/main" val="2550813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31D7D-FA36-68FB-275B-A9B12D286AD6}"/>
              </a:ext>
            </a:extLst>
          </p:cNvPr>
          <p:cNvSpPr>
            <a:spLocks noGrp="1"/>
          </p:cNvSpPr>
          <p:nvPr>
            <p:ph sz="quarter" idx="13"/>
          </p:nvPr>
        </p:nvSpPr>
        <p:spPr/>
        <p:txBody>
          <a:bodyPr>
            <a:normAutofit/>
          </a:bodyPr>
          <a:lstStyle/>
          <a:p>
            <a:r>
              <a:rPr lang="en-US" sz="4400" b="1" dirty="0"/>
              <a:t>Submitting Your RPA</a:t>
            </a:r>
          </a:p>
        </p:txBody>
      </p:sp>
      <p:pic>
        <p:nvPicPr>
          <p:cNvPr id="4" name="Content Placeholder 3">
            <a:extLst>
              <a:ext uri="{FF2B5EF4-FFF2-40B4-BE49-F238E27FC236}">
                <a16:creationId xmlns:a16="http://schemas.microsoft.com/office/drawing/2014/main" id="{C55EC8C2-6069-32E8-83B5-4A9FC6FCC494}"/>
              </a:ext>
            </a:extLst>
          </p:cNvPr>
          <p:cNvPicPr>
            <a:picLocks noGrp="1" noChangeAspect="1"/>
          </p:cNvPicPr>
          <p:nvPr>
            <p:ph idx="1"/>
          </p:nvPr>
        </p:nvPicPr>
        <p:blipFill>
          <a:blip r:embed="rId3"/>
          <a:stretch>
            <a:fillRect/>
          </a:stretch>
        </p:blipFill>
        <p:spPr>
          <a:xfrm>
            <a:off x="1541606" y="1600200"/>
            <a:ext cx="6060788" cy="4114800"/>
          </a:xfrm>
          <a:prstGeom prst="rect">
            <a:avLst/>
          </a:prstGeom>
        </p:spPr>
      </p:pic>
      <p:sp>
        <p:nvSpPr>
          <p:cNvPr id="2" name="Slide Number Placeholder 1">
            <a:extLst>
              <a:ext uri="{FF2B5EF4-FFF2-40B4-BE49-F238E27FC236}">
                <a16:creationId xmlns:a16="http://schemas.microsoft.com/office/drawing/2014/main" id="{EBBFD65D-F317-4C05-ECD8-382D96E4BD0B}"/>
              </a:ext>
            </a:extLst>
          </p:cNvPr>
          <p:cNvSpPr>
            <a:spLocks noGrp="1"/>
          </p:cNvSpPr>
          <p:nvPr>
            <p:ph type="sldNum" sz="quarter" idx="14"/>
          </p:nvPr>
        </p:nvSpPr>
        <p:spPr/>
        <p:txBody>
          <a:bodyPr/>
          <a:lstStyle/>
          <a:p>
            <a:fld id="{31E02721-762F-4FCF-9AF3-03B87524B745}" type="slidenum">
              <a:rPr lang="en-US" smtClean="0"/>
              <a:t>45</a:t>
            </a:fld>
            <a:endParaRPr lang="en-US" dirty="0"/>
          </a:p>
        </p:txBody>
      </p:sp>
    </p:spTree>
    <p:extLst>
      <p:ext uri="{BB962C8B-B14F-4D97-AF65-F5344CB8AC3E}">
        <p14:creationId xmlns:p14="http://schemas.microsoft.com/office/powerpoint/2010/main" val="1882295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BBAF1DF-CDBD-E7C8-029B-AD173E527AB9}"/>
              </a:ext>
            </a:extLst>
          </p:cNvPr>
          <p:cNvPicPr>
            <a:picLocks noGrp="1"/>
          </p:cNvPicPr>
          <p:nvPr>
            <p:ph idx="1"/>
          </p:nvPr>
        </p:nvPicPr>
        <p:blipFill>
          <a:blip r:embed="rId3"/>
          <a:stretch>
            <a:fillRect/>
          </a:stretch>
        </p:blipFill>
        <p:spPr>
          <a:xfrm>
            <a:off x="457200" y="916186"/>
            <a:ext cx="8229600" cy="3165513"/>
          </a:xfrm>
          <a:prstGeom prst="rect">
            <a:avLst/>
          </a:prstGeom>
        </p:spPr>
      </p:pic>
      <p:sp>
        <p:nvSpPr>
          <p:cNvPr id="6" name="Title 1">
            <a:extLst>
              <a:ext uri="{FF2B5EF4-FFF2-40B4-BE49-F238E27FC236}">
                <a16:creationId xmlns:a16="http://schemas.microsoft.com/office/drawing/2014/main" id="{840F9350-111D-E346-62FE-086E4AF4CA17}"/>
              </a:ext>
            </a:extLst>
          </p:cNvPr>
          <p:cNvSpPr txBox="1">
            <a:spLocks/>
          </p:cNvSpPr>
          <p:nvPr/>
        </p:nvSpPr>
        <p:spPr>
          <a:xfrm>
            <a:off x="563756" y="472474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mn-lt"/>
              </a:rPr>
              <a:t>Click the </a:t>
            </a:r>
            <a:r>
              <a:rPr lang="en-US" sz="1600" b="1" dirty="0">
                <a:solidFill>
                  <a:schemeClr val="accent1"/>
                </a:solidFill>
                <a:latin typeface="+mn-lt"/>
              </a:rPr>
              <a:t>blue </a:t>
            </a:r>
            <a:r>
              <a:rPr lang="en-US" sz="1600" dirty="0">
                <a:latin typeface="+mn-lt"/>
              </a:rPr>
              <a:t>Proceed box to advance to the next screen.</a:t>
            </a:r>
          </a:p>
        </p:txBody>
      </p:sp>
      <p:sp>
        <p:nvSpPr>
          <p:cNvPr id="2" name="Slide Number Placeholder 1">
            <a:extLst>
              <a:ext uri="{FF2B5EF4-FFF2-40B4-BE49-F238E27FC236}">
                <a16:creationId xmlns:a16="http://schemas.microsoft.com/office/drawing/2014/main" id="{EFAAFAEB-CE0C-AC8A-A0E0-9AA629572940}"/>
              </a:ext>
            </a:extLst>
          </p:cNvPr>
          <p:cNvSpPr>
            <a:spLocks noGrp="1"/>
          </p:cNvSpPr>
          <p:nvPr>
            <p:ph type="sldNum" sz="quarter" idx="14"/>
          </p:nvPr>
        </p:nvSpPr>
        <p:spPr/>
        <p:txBody>
          <a:bodyPr/>
          <a:lstStyle/>
          <a:p>
            <a:fld id="{31E02721-762F-4FCF-9AF3-03B87524B745}" type="slidenum">
              <a:rPr lang="en-US" smtClean="0"/>
              <a:t>46</a:t>
            </a:fld>
            <a:endParaRPr lang="en-US" dirty="0"/>
          </a:p>
        </p:txBody>
      </p:sp>
    </p:spTree>
    <p:extLst>
      <p:ext uri="{BB962C8B-B14F-4D97-AF65-F5344CB8AC3E}">
        <p14:creationId xmlns:p14="http://schemas.microsoft.com/office/powerpoint/2010/main" val="560875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0DA0983E-D38F-F35E-0687-8C5264BBDEC7}"/>
              </a:ext>
            </a:extLst>
          </p:cNvPr>
          <p:cNvPicPr>
            <a:picLocks noGrp="1"/>
          </p:cNvPicPr>
          <p:nvPr>
            <p:ph idx="1"/>
          </p:nvPr>
        </p:nvPicPr>
        <p:blipFill>
          <a:blip r:embed="rId3"/>
          <a:stretch>
            <a:fillRect/>
          </a:stretch>
        </p:blipFill>
        <p:spPr>
          <a:xfrm>
            <a:off x="457200" y="818477"/>
            <a:ext cx="8229600" cy="3623976"/>
          </a:xfrm>
          <a:prstGeom prst="rect">
            <a:avLst/>
          </a:prstGeom>
        </p:spPr>
      </p:pic>
      <p:sp>
        <p:nvSpPr>
          <p:cNvPr id="5" name="Title 1">
            <a:extLst>
              <a:ext uri="{FF2B5EF4-FFF2-40B4-BE49-F238E27FC236}">
                <a16:creationId xmlns:a16="http://schemas.microsoft.com/office/drawing/2014/main" id="{0F517124-91CD-3641-5BA8-B8A75EDED49D}"/>
              </a:ext>
            </a:extLst>
          </p:cNvPr>
          <p:cNvSpPr txBox="1">
            <a:spLocks/>
          </p:cNvSpPr>
          <p:nvPr/>
        </p:nvSpPr>
        <p:spPr>
          <a:xfrm>
            <a:off x="563756" y="472474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mn-lt"/>
              </a:rPr>
              <a:t>The Event, DR4718, should show up in the Event Dropdown.</a:t>
            </a:r>
            <a:br>
              <a:rPr lang="en-US" sz="1600" dirty="0">
                <a:latin typeface="+mn-lt"/>
              </a:rPr>
            </a:br>
            <a:br>
              <a:rPr lang="en-US" sz="1600" dirty="0">
                <a:latin typeface="+mn-lt"/>
              </a:rPr>
            </a:br>
            <a:r>
              <a:rPr lang="en-US" sz="1600" dirty="0">
                <a:latin typeface="+mn-lt"/>
              </a:rPr>
              <a:t>If your Grants Portal account has been updated with your UEI number, and you have participated in a disaster through Grants Portal before, your FEMA PA code, UEI, and DUNS # will automatically populate in the respective fields.</a:t>
            </a:r>
          </a:p>
        </p:txBody>
      </p:sp>
      <p:sp>
        <p:nvSpPr>
          <p:cNvPr id="2" name="Slide Number Placeholder 1">
            <a:extLst>
              <a:ext uri="{FF2B5EF4-FFF2-40B4-BE49-F238E27FC236}">
                <a16:creationId xmlns:a16="http://schemas.microsoft.com/office/drawing/2014/main" id="{BBD579BF-5E70-F0AD-6A24-45748DF0B177}"/>
              </a:ext>
            </a:extLst>
          </p:cNvPr>
          <p:cNvSpPr>
            <a:spLocks noGrp="1"/>
          </p:cNvSpPr>
          <p:nvPr>
            <p:ph type="sldNum" sz="quarter" idx="14"/>
          </p:nvPr>
        </p:nvSpPr>
        <p:spPr/>
        <p:txBody>
          <a:bodyPr/>
          <a:lstStyle/>
          <a:p>
            <a:fld id="{31E02721-762F-4FCF-9AF3-03B87524B745}" type="slidenum">
              <a:rPr lang="en-US" smtClean="0"/>
              <a:t>47</a:t>
            </a:fld>
            <a:endParaRPr lang="en-US" dirty="0"/>
          </a:p>
        </p:txBody>
      </p:sp>
    </p:spTree>
    <p:extLst>
      <p:ext uri="{BB962C8B-B14F-4D97-AF65-F5344CB8AC3E}">
        <p14:creationId xmlns:p14="http://schemas.microsoft.com/office/powerpoint/2010/main" val="53991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7BECAA-9254-E554-13B5-343565F93C21}"/>
              </a:ext>
            </a:extLst>
          </p:cNvPr>
          <p:cNvPicPr>
            <a:picLocks noGrp="1"/>
          </p:cNvPicPr>
          <p:nvPr>
            <p:ph idx="1"/>
          </p:nvPr>
        </p:nvPicPr>
        <p:blipFill>
          <a:blip r:embed="rId3"/>
          <a:stretch>
            <a:fillRect/>
          </a:stretch>
        </p:blipFill>
        <p:spPr>
          <a:xfrm>
            <a:off x="413359" y="656029"/>
            <a:ext cx="8229600" cy="3798559"/>
          </a:xfrm>
          <a:prstGeom prst="rect">
            <a:avLst/>
          </a:prstGeom>
        </p:spPr>
      </p:pic>
      <p:sp>
        <p:nvSpPr>
          <p:cNvPr id="5" name="Title 1">
            <a:extLst>
              <a:ext uri="{FF2B5EF4-FFF2-40B4-BE49-F238E27FC236}">
                <a16:creationId xmlns:a16="http://schemas.microsoft.com/office/drawing/2014/main" id="{9B322143-B54E-9E1B-4C04-441955E08F82}"/>
              </a:ext>
            </a:extLst>
          </p:cNvPr>
          <p:cNvSpPr txBox="1">
            <a:spLocks/>
          </p:cNvSpPr>
          <p:nvPr/>
        </p:nvSpPr>
        <p:spPr>
          <a:xfrm>
            <a:off x="628650" y="4851400"/>
            <a:ext cx="78867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You will be able to select your Primary and Mailing address from these dropdowns. Any address that you have added to your profile in Grants Portal, will show up in these drop downs.</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6D4F2B2A-DC07-4B14-E4B4-B617070E798C}"/>
              </a:ext>
            </a:extLst>
          </p:cNvPr>
          <p:cNvSpPr>
            <a:spLocks noGrp="1"/>
          </p:cNvSpPr>
          <p:nvPr>
            <p:ph type="sldNum" sz="quarter" idx="14"/>
          </p:nvPr>
        </p:nvSpPr>
        <p:spPr/>
        <p:txBody>
          <a:bodyPr/>
          <a:lstStyle/>
          <a:p>
            <a:fld id="{31E02721-762F-4FCF-9AF3-03B87524B745}" type="slidenum">
              <a:rPr lang="en-US" smtClean="0"/>
              <a:t>48</a:t>
            </a:fld>
            <a:endParaRPr lang="en-US" dirty="0"/>
          </a:p>
        </p:txBody>
      </p:sp>
    </p:spTree>
    <p:extLst>
      <p:ext uri="{BB962C8B-B14F-4D97-AF65-F5344CB8AC3E}">
        <p14:creationId xmlns:p14="http://schemas.microsoft.com/office/powerpoint/2010/main" val="1424636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B2E420-784D-C151-A1C8-7EA390473DE1}"/>
              </a:ext>
            </a:extLst>
          </p:cNvPr>
          <p:cNvPicPr>
            <a:picLocks noGrp="1"/>
          </p:cNvPicPr>
          <p:nvPr>
            <p:ph idx="1"/>
          </p:nvPr>
        </p:nvPicPr>
        <p:blipFill>
          <a:blip r:embed="rId3"/>
          <a:stretch>
            <a:fillRect/>
          </a:stretch>
        </p:blipFill>
        <p:spPr>
          <a:xfrm>
            <a:off x="457200" y="744080"/>
            <a:ext cx="8229600" cy="2319753"/>
          </a:xfrm>
          <a:prstGeom prst="rect">
            <a:avLst/>
          </a:prstGeom>
        </p:spPr>
      </p:pic>
      <p:sp>
        <p:nvSpPr>
          <p:cNvPr id="5" name="Title 1">
            <a:extLst>
              <a:ext uri="{FF2B5EF4-FFF2-40B4-BE49-F238E27FC236}">
                <a16:creationId xmlns:a16="http://schemas.microsoft.com/office/drawing/2014/main" id="{BBFF8562-DA62-796A-9126-B7325F2E72BE}"/>
              </a:ext>
            </a:extLst>
          </p:cNvPr>
          <p:cNvSpPr txBox="1">
            <a:spLocks/>
          </p:cNvSpPr>
          <p:nvPr/>
        </p:nvSpPr>
        <p:spPr>
          <a:xfrm>
            <a:off x="628650" y="485140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Select your level of familiarity with Grants Portal and the PA process. </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CAF83DF7-A820-DA82-A4C7-15CB0825A54F}"/>
              </a:ext>
            </a:extLst>
          </p:cNvPr>
          <p:cNvSpPr>
            <a:spLocks noGrp="1"/>
          </p:cNvSpPr>
          <p:nvPr>
            <p:ph type="sldNum" sz="quarter" idx="14"/>
          </p:nvPr>
        </p:nvSpPr>
        <p:spPr/>
        <p:txBody>
          <a:bodyPr/>
          <a:lstStyle/>
          <a:p>
            <a:fld id="{31E02721-762F-4FCF-9AF3-03B87524B745}" type="slidenum">
              <a:rPr lang="en-US" smtClean="0"/>
              <a:t>49</a:t>
            </a:fld>
            <a:endParaRPr lang="en-US" dirty="0"/>
          </a:p>
        </p:txBody>
      </p:sp>
    </p:spTree>
    <p:extLst>
      <p:ext uri="{BB962C8B-B14F-4D97-AF65-F5344CB8AC3E}">
        <p14:creationId xmlns:p14="http://schemas.microsoft.com/office/powerpoint/2010/main" val="217622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11DD1C-DF5B-6977-0F70-D7065E74E1E3}"/>
              </a:ext>
            </a:extLst>
          </p:cNvPr>
          <p:cNvSpPr>
            <a:spLocks noGrp="1"/>
          </p:cNvSpPr>
          <p:nvPr>
            <p:ph idx="1"/>
          </p:nvPr>
        </p:nvSpPr>
        <p:spPr/>
        <p:txBody>
          <a:bodyPr/>
          <a:lstStyle/>
          <a:p>
            <a:pPr marL="0" indent="0" algn="ctr">
              <a:buNone/>
            </a:pPr>
            <a:r>
              <a:rPr lang="en-US" sz="3200" dirty="0"/>
              <a:t>Eligible Applicants:</a:t>
            </a:r>
          </a:p>
          <a:p>
            <a:r>
              <a:rPr lang="en-US" sz="3200" dirty="0"/>
              <a:t>State Agencies</a:t>
            </a:r>
          </a:p>
          <a:p>
            <a:r>
              <a:rPr lang="en-US" sz="3200" dirty="0"/>
              <a:t>County Governments</a:t>
            </a:r>
          </a:p>
          <a:p>
            <a:r>
              <a:rPr lang="en-US" sz="3200" dirty="0"/>
              <a:t>City Government</a:t>
            </a:r>
          </a:p>
          <a:p>
            <a:r>
              <a:rPr lang="en-US" sz="3200" dirty="0"/>
              <a:t>Native American Tribes or Tribal Organizations</a:t>
            </a:r>
          </a:p>
          <a:p>
            <a:r>
              <a:rPr lang="en-US" sz="3200" dirty="0"/>
              <a:t>Townships and Road Districts</a:t>
            </a:r>
          </a:p>
          <a:p>
            <a:r>
              <a:rPr lang="en-US" sz="3200" dirty="0"/>
              <a:t>Certain Non-profit Organizations</a:t>
            </a:r>
          </a:p>
          <a:p>
            <a:endParaRPr lang="en-US" dirty="0"/>
          </a:p>
        </p:txBody>
      </p:sp>
      <p:sp>
        <p:nvSpPr>
          <p:cNvPr id="3" name="Content Placeholder 2">
            <a:extLst>
              <a:ext uri="{FF2B5EF4-FFF2-40B4-BE49-F238E27FC236}">
                <a16:creationId xmlns:a16="http://schemas.microsoft.com/office/drawing/2014/main" id="{9C4385D1-DF76-006D-AA28-9AE1ED520AB5}"/>
              </a:ext>
            </a:extLst>
          </p:cNvPr>
          <p:cNvSpPr>
            <a:spLocks noGrp="1"/>
          </p:cNvSpPr>
          <p:nvPr>
            <p:ph sz="quarter" idx="13"/>
          </p:nvPr>
        </p:nvSpPr>
        <p:spPr/>
        <p:txBody>
          <a:bodyPr>
            <a:normAutofit/>
          </a:bodyPr>
          <a:lstStyle/>
          <a:p>
            <a:r>
              <a:rPr lang="en-US" sz="4400" b="1" dirty="0"/>
              <a:t>Eligibility - Applicant</a:t>
            </a:r>
            <a:endParaRPr lang="en-US" sz="4400" dirty="0"/>
          </a:p>
        </p:txBody>
      </p:sp>
      <p:sp>
        <p:nvSpPr>
          <p:cNvPr id="4" name="Slide Number Placeholder 3">
            <a:extLst>
              <a:ext uri="{FF2B5EF4-FFF2-40B4-BE49-F238E27FC236}">
                <a16:creationId xmlns:a16="http://schemas.microsoft.com/office/drawing/2014/main" id="{FF7CC6F0-4791-BC4A-B416-A5A3DC053381}"/>
              </a:ext>
            </a:extLst>
          </p:cNvPr>
          <p:cNvSpPr>
            <a:spLocks noGrp="1"/>
          </p:cNvSpPr>
          <p:nvPr>
            <p:ph type="sldNum" sz="quarter" idx="14"/>
          </p:nvPr>
        </p:nvSpPr>
        <p:spPr/>
        <p:txBody>
          <a:bodyPr/>
          <a:lstStyle/>
          <a:p>
            <a:fld id="{31E02721-762F-4FCF-9AF3-03B87524B745}" type="slidenum">
              <a:rPr lang="en-US" smtClean="0"/>
              <a:t>5</a:t>
            </a:fld>
            <a:endParaRPr lang="en-US" dirty="0"/>
          </a:p>
        </p:txBody>
      </p:sp>
    </p:spTree>
    <p:extLst>
      <p:ext uri="{BB962C8B-B14F-4D97-AF65-F5344CB8AC3E}">
        <p14:creationId xmlns:p14="http://schemas.microsoft.com/office/powerpoint/2010/main" val="2254498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AF931E-7CA1-DB55-E5D3-7743116E0FC3}"/>
              </a:ext>
            </a:extLst>
          </p:cNvPr>
          <p:cNvPicPr>
            <a:picLocks noGrp="1"/>
          </p:cNvPicPr>
          <p:nvPr>
            <p:ph idx="1"/>
          </p:nvPr>
        </p:nvPicPr>
        <p:blipFill>
          <a:blip r:embed="rId3"/>
          <a:stretch>
            <a:fillRect/>
          </a:stretch>
        </p:blipFill>
        <p:spPr>
          <a:xfrm>
            <a:off x="865999" y="648221"/>
            <a:ext cx="7412001" cy="4114800"/>
          </a:xfrm>
          <a:prstGeom prst="rect">
            <a:avLst/>
          </a:prstGeom>
        </p:spPr>
      </p:pic>
      <p:sp>
        <p:nvSpPr>
          <p:cNvPr id="5" name="Title 1">
            <a:extLst>
              <a:ext uri="{FF2B5EF4-FFF2-40B4-BE49-F238E27FC236}">
                <a16:creationId xmlns:a16="http://schemas.microsoft.com/office/drawing/2014/main" id="{C8531805-1C3E-D55B-DE96-6D864A8B2503}"/>
              </a:ext>
            </a:extLst>
          </p:cNvPr>
          <p:cNvSpPr txBox="1">
            <a:spLocks/>
          </p:cNvSpPr>
          <p:nvPr/>
        </p:nvSpPr>
        <p:spPr>
          <a:xfrm>
            <a:off x="628650" y="485140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Fill out the questions to the best of your ability. Your answers help provide FEMA with information about the disaster and the types and number of projects they can expect to formulate.</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0C518BF9-E99F-9504-CBA1-5DA34179EE45}"/>
              </a:ext>
            </a:extLst>
          </p:cNvPr>
          <p:cNvSpPr>
            <a:spLocks noGrp="1"/>
          </p:cNvSpPr>
          <p:nvPr>
            <p:ph type="sldNum" sz="quarter" idx="14"/>
          </p:nvPr>
        </p:nvSpPr>
        <p:spPr/>
        <p:txBody>
          <a:bodyPr/>
          <a:lstStyle/>
          <a:p>
            <a:fld id="{31E02721-762F-4FCF-9AF3-03B87524B745}" type="slidenum">
              <a:rPr lang="en-US" smtClean="0"/>
              <a:t>50</a:t>
            </a:fld>
            <a:endParaRPr lang="en-US" dirty="0"/>
          </a:p>
        </p:txBody>
      </p:sp>
    </p:spTree>
    <p:extLst>
      <p:ext uri="{BB962C8B-B14F-4D97-AF65-F5344CB8AC3E}">
        <p14:creationId xmlns:p14="http://schemas.microsoft.com/office/powerpoint/2010/main" val="702082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5C6BB4-4677-85C0-3883-1632A46E9BDC}"/>
              </a:ext>
            </a:extLst>
          </p:cNvPr>
          <p:cNvPicPr>
            <a:picLocks noGrp="1"/>
          </p:cNvPicPr>
          <p:nvPr>
            <p:ph idx="1"/>
          </p:nvPr>
        </p:nvPicPr>
        <p:blipFill>
          <a:blip r:embed="rId3"/>
          <a:stretch>
            <a:fillRect/>
          </a:stretch>
        </p:blipFill>
        <p:spPr>
          <a:xfrm>
            <a:off x="884712" y="735904"/>
            <a:ext cx="7374576" cy="4114800"/>
          </a:xfrm>
          <a:prstGeom prst="rect">
            <a:avLst/>
          </a:prstGeom>
        </p:spPr>
      </p:pic>
      <p:sp>
        <p:nvSpPr>
          <p:cNvPr id="5" name="Rectangle 4">
            <a:extLst>
              <a:ext uri="{FF2B5EF4-FFF2-40B4-BE49-F238E27FC236}">
                <a16:creationId xmlns:a16="http://schemas.microsoft.com/office/drawing/2014/main" id="{8E85C4F5-3711-D03A-5050-E14D9A4E2993}"/>
              </a:ext>
            </a:extLst>
          </p:cNvPr>
          <p:cNvSpPr/>
          <p:nvPr/>
        </p:nvSpPr>
        <p:spPr>
          <a:xfrm>
            <a:off x="2698496" y="2015869"/>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9A27375-EE63-A5A7-7378-115B527AB89D}"/>
              </a:ext>
            </a:extLst>
          </p:cNvPr>
          <p:cNvSpPr/>
          <p:nvPr/>
        </p:nvSpPr>
        <p:spPr>
          <a:xfrm>
            <a:off x="2698496" y="219123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A6CB1EA-854F-87B5-0797-2B71A26E3FE4}"/>
              </a:ext>
            </a:extLst>
          </p:cNvPr>
          <p:cNvSpPr/>
          <p:nvPr/>
        </p:nvSpPr>
        <p:spPr>
          <a:xfrm>
            <a:off x="2698496" y="2366450"/>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D14E17-493E-D1F2-A9D2-58DFBF188A7D}"/>
              </a:ext>
            </a:extLst>
          </p:cNvPr>
          <p:cNvSpPr/>
          <p:nvPr/>
        </p:nvSpPr>
        <p:spPr>
          <a:xfrm>
            <a:off x="2698496" y="2516277"/>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4874035-9A2A-575C-9B22-4EE5BC1911E2}"/>
              </a:ext>
            </a:extLst>
          </p:cNvPr>
          <p:cNvSpPr/>
          <p:nvPr/>
        </p:nvSpPr>
        <p:spPr>
          <a:xfrm>
            <a:off x="2761126" y="2793304"/>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DD8B1D-6358-BAAB-9821-0A14AFFDCA79}"/>
              </a:ext>
            </a:extLst>
          </p:cNvPr>
          <p:cNvSpPr/>
          <p:nvPr/>
        </p:nvSpPr>
        <p:spPr>
          <a:xfrm>
            <a:off x="2698496" y="298145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0B39AA-98E4-B737-BB0B-EEAAE13EEC9F}"/>
              </a:ext>
            </a:extLst>
          </p:cNvPr>
          <p:cNvSpPr/>
          <p:nvPr/>
        </p:nvSpPr>
        <p:spPr>
          <a:xfrm>
            <a:off x="2698496" y="3143738"/>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374F45-57ED-C507-C486-34F1BAA26BDC}"/>
              </a:ext>
            </a:extLst>
          </p:cNvPr>
          <p:cNvSpPr/>
          <p:nvPr/>
        </p:nvSpPr>
        <p:spPr>
          <a:xfrm>
            <a:off x="2698496" y="3293712"/>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0252FF1-C319-6DE9-F62C-3174A68D3F37}"/>
              </a:ext>
            </a:extLst>
          </p:cNvPr>
          <p:cNvSpPr txBox="1">
            <a:spLocks/>
          </p:cNvSpPr>
          <p:nvPr/>
        </p:nvSpPr>
        <p:spPr>
          <a:xfrm>
            <a:off x="723838" y="5046719"/>
            <a:ext cx="7886700" cy="12159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Choose the Primary and Alternate contacts from the drop down list. Any personnel entered into your Grants Portal account will show up in the drop down menus.</a:t>
            </a:r>
            <a:br>
              <a:rPr lang="en-US" sz="1400" dirty="0">
                <a:latin typeface="+mn-lt"/>
              </a:rPr>
            </a:br>
            <a:r>
              <a:rPr lang="en-US" sz="1400" dirty="0">
                <a:latin typeface="+mn-lt"/>
              </a:rPr>
              <a:t>Initial in the box next to each certification.</a:t>
            </a:r>
            <a:br>
              <a:rPr lang="en-US" sz="1400" dirty="0">
                <a:latin typeface="+mn-lt"/>
              </a:rPr>
            </a:br>
            <a:r>
              <a:rPr lang="en-US" sz="1400" dirty="0">
                <a:latin typeface="+mn-lt"/>
              </a:rPr>
              <a:t>Click the </a:t>
            </a:r>
            <a:r>
              <a:rPr lang="en-US" sz="1400" b="1" dirty="0">
                <a:solidFill>
                  <a:schemeClr val="accent2"/>
                </a:solidFill>
                <a:latin typeface="+mn-lt"/>
              </a:rPr>
              <a:t>orange</a:t>
            </a:r>
            <a:r>
              <a:rPr lang="en-US" sz="1400" b="1" dirty="0">
                <a:solidFill>
                  <a:schemeClr val="accent1"/>
                </a:solidFill>
                <a:latin typeface="+mn-lt"/>
              </a:rPr>
              <a:t> </a:t>
            </a:r>
            <a:r>
              <a:rPr lang="en-US" sz="1400" dirty="0">
                <a:latin typeface="+mn-lt"/>
              </a:rPr>
              <a:t>Click to Sign box to advance to the signature screen.</a:t>
            </a:r>
          </a:p>
        </p:txBody>
      </p:sp>
      <p:sp>
        <p:nvSpPr>
          <p:cNvPr id="2" name="Slide Number Placeholder 1">
            <a:extLst>
              <a:ext uri="{FF2B5EF4-FFF2-40B4-BE49-F238E27FC236}">
                <a16:creationId xmlns:a16="http://schemas.microsoft.com/office/drawing/2014/main" id="{58B29567-1BB0-7E62-700F-FD1912E809D3}"/>
              </a:ext>
            </a:extLst>
          </p:cNvPr>
          <p:cNvSpPr>
            <a:spLocks noGrp="1"/>
          </p:cNvSpPr>
          <p:nvPr>
            <p:ph type="sldNum" sz="quarter" idx="14"/>
          </p:nvPr>
        </p:nvSpPr>
        <p:spPr/>
        <p:txBody>
          <a:bodyPr/>
          <a:lstStyle/>
          <a:p>
            <a:fld id="{31E02721-762F-4FCF-9AF3-03B87524B745}" type="slidenum">
              <a:rPr lang="en-US" smtClean="0"/>
              <a:t>51</a:t>
            </a:fld>
            <a:endParaRPr lang="en-US" dirty="0"/>
          </a:p>
        </p:txBody>
      </p:sp>
    </p:spTree>
    <p:extLst>
      <p:ext uri="{BB962C8B-B14F-4D97-AF65-F5344CB8AC3E}">
        <p14:creationId xmlns:p14="http://schemas.microsoft.com/office/powerpoint/2010/main" val="2208226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6E987F-C0A9-E09E-4D30-A8788060903E}"/>
              </a:ext>
            </a:extLst>
          </p:cNvPr>
          <p:cNvPicPr>
            <a:picLocks noGrp="1"/>
          </p:cNvPicPr>
          <p:nvPr>
            <p:ph idx="1"/>
          </p:nvPr>
        </p:nvPicPr>
        <p:blipFill>
          <a:blip r:embed="rId3"/>
          <a:stretch>
            <a:fillRect/>
          </a:stretch>
        </p:blipFill>
        <p:spPr>
          <a:xfrm>
            <a:off x="457200" y="865127"/>
            <a:ext cx="8229600" cy="3455522"/>
          </a:xfrm>
          <a:prstGeom prst="rect">
            <a:avLst/>
          </a:prstGeom>
        </p:spPr>
      </p:pic>
      <p:sp>
        <p:nvSpPr>
          <p:cNvPr id="5" name="Title 1">
            <a:extLst>
              <a:ext uri="{FF2B5EF4-FFF2-40B4-BE49-F238E27FC236}">
                <a16:creationId xmlns:a16="http://schemas.microsoft.com/office/drawing/2014/main" id="{75EBB37E-ADD4-A979-9C9F-E3BFFBB0F55A}"/>
              </a:ext>
            </a:extLst>
          </p:cNvPr>
          <p:cNvSpPr txBox="1">
            <a:spLocks/>
          </p:cNvSpPr>
          <p:nvPr/>
        </p:nvSpPr>
        <p:spPr>
          <a:xfrm>
            <a:off x="412955" y="4408712"/>
            <a:ext cx="8102395" cy="14021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Type your name in the Print Name field. It will automatically show up as a signature in the font style below the box. (You may change the font style)</a:t>
            </a:r>
            <a:br>
              <a:rPr lang="en-US" sz="1400" dirty="0">
                <a:latin typeface="+mn-lt"/>
              </a:rPr>
            </a:br>
            <a:r>
              <a:rPr lang="en-US" sz="1400" dirty="0">
                <a:latin typeface="+mn-lt"/>
              </a:rPr>
              <a:t>Enter the password for your Grants Portal account.</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Sign box to advance to the next screen.</a:t>
            </a:r>
            <a:br>
              <a:rPr lang="en-US" sz="1400" dirty="0"/>
            </a:br>
            <a:endParaRPr lang="en-US" sz="1400" dirty="0"/>
          </a:p>
        </p:txBody>
      </p:sp>
      <p:sp>
        <p:nvSpPr>
          <p:cNvPr id="2" name="Slide Number Placeholder 1">
            <a:extLst>
              <a:ext uri="{FF2B5EF4-FFF2-40B4-BE49-F238E27FC236}">
                <a16:creationId xmlns:a16="http://schemas.microsoft.com/office/drawing/2014/main" id="{9C85395C-FA39-1EEF-D268-EA2536D01F33}"/>
              </a:ext>
            </a:extLst>
          </p:cNvPr>
          <p:cNvSpPr>
            <a:spLocks noGrp="1"/>
          </p:cNvSpPr>
          <p:nvPr>
            <p:ph type="sldNum" sz="quarter" idx="14"/>
          </p:nvPr>
        </p:nvSpPr>
        <p:spPr/>
        <p:txBody>
          <a:bodyPr/>
          <a:lstStyle/>
          <a:p>
            <a:fld id="{31E02721-762F-4FCF-9AF3-03B87524B745}" type="slidenum">
              <a:rPr lang="en-US" smtClean="0"/>
              <a:t>52</a:t>
            </a:fld>
            <a:endParaRPr lang="en-US" dirty="0"/>
          </a:p>
        </p:txBody>
      </p:sp>
    </p:spTree>
    <p:extLst>
      <p:ext uri="{BB962C8B-B14F-4D97-AF65-F5344CB8AC3E}">
        <p14:creationId xmlns:p14="http://schemas.microsoft.com/office/powerpoint/2010/main" val="1191503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212F9B-C129-BAC8-780E-632BCB4E562B}"/>
              </a:ext>
            </a:extLst>
          </p:cNvPr>
          <p:cNvPicPr>
            <a:picLocks noGrp="1" noChangeAspect="1"/>
          </p:cNvPicPr>
          <p:nvPr>
            <p:ph idx="1"/>
          </p:nvPr>
        </p:nvPicPr>
        <p:blipFill>
          <a:blip r:embed="rId3"/>
          <a:stretch>
            <a:fillRect/>
          </a:stretch>
        </p:blipFill>
        <p:spPr>
          <a:xfrm>
            <a:off x="1732274" y="742168"/>
            <a:ext cx="5679451" cy="4114800"/>
          </a:xfrm>
        </p:spPr>
      </p:pic>
      <p:sp>
        <p:nvSpPr>
          <p:cNvPr id="6" name="Title 1">
            <a:extLst>
              <a:ext uri="{FF2B5EF4-FFF2-40B4-BE49-F238E27FC236}">
                <a16:creationId xmlns:a16="http://schemas.microsoft.com/office/drawing/2014/main" id="{071B0A28-B8C3-287D-358F-809FEA008714}"/>
              </a:ext>
            </a:extLst>
          </p:cNvPr>
          <p:cNvSpPr txBox="1">
            <a:spLocks/>
          </p:cNvSpPr>
          <p:nvPr/>
        </p:nvSpPr>
        <p:spPr>
          <a:xfrm>
            <a:off x="2176123" y="5035585"/>
            <a:ext cx="4791751" cy="922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Verify </a:t>
            </a:r>
            <a:r>
              <a:rPr lang="en-US" sz="1400" b="1" dirty="0">
                <a:latin typeface="+mn-lt"/>
              </a:rPr>
              <a:t>ALL</a:t>
            </a:r>
            <a:r>
              <a:rPr lang="en-US" sz="1400" dirty="0">
                <a:latin typeface="+mn-lt"/>
              </a:rPr>
              <a:t> of the information on the RPA form.</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Submit box to advance to the next screen.</a:t>
            </a:r>
            <a:br>
              <a:rPr lang="en-US" sz="1400" dirty="0"/>
            </a:br>
            <a:endParaRPr lang="en-US" sz="1400" dirty="0"/>
          </a:p>
        </p:txBody>
      </p:sp>
      <p:sp>
        <p:nvSpPr>
          <p:cNvPr id="2" name="Slide Number Placeholder 1">
            <a:extLst>
              <a:ext uri="{FF2B5EF4-FFF2-40B4-BE49-F238E27FC236}">
                <a16:creationId xmlns:a16="http://schemas.microsoft.com/office/drawing/2014/main" id="{5DB4F2C6-48ED-6B01-FF2D-B2FD33C6DE9D}"/>
              </a:ext>
            </a:extLst>
          </p:cNvPr>
          <p:cNvSpPr>
            <a:spLocks noGrp="1"/>
          </p:cNvSpPr>
          <p:nvPr>
            <p:ph type="sldNum" sz="quarter" idx="14"/>
          </p:nvPr>
        </p:nvSpPr>
        <p:spPr/>
        <p:txBody>
          <a:bodyPr/>
          <a:lstStyle/>
          <a:p>
            <a:fld id="{31E02721-762F-4FCF-9AF3-03B87524B745}" type="slidenum">
              <a:rPr lang="en-US" smtClean="0"/>
              <a:t>53</a:t>
            </a:fld>
            <a:endParaRPr lang="en-US" dirty="0"/>
          </a:p>
        </p:txBody>
      </p:sp>
    </p:spTree>
    <p:extLst>
      <p:ext uri="{BB962C8B-B14F-4D97-AF65-F5344CB8AC3E}">
        <p14:creationId xmlns:p14="http://schemas.microsoft.com/office/powerpoint/2010/main" val="154893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A9B041-D4C0-B823-98F9-A8A9865382B5}"/>
              </a:ext>
            </a:extLst>
          </p:cNvPr>
          <p:cNvPicPr>
            <a:picLocks noGrp="1" noChangeAspect="1"/>
          </p:cNvPicPr>
          <p:nvPr>
            <p:ph idx="1"/>
          </p:nvPr>
        </p:nvPicPr>
        <p:blipFill>
          <a:blip r:embed="rId3"/>
          <a:stretch>
            <a:fillRect/>
          </a:stretch>
        </p:blipFill>
        <p:spPr>
          <a:xfrm>
            <a:off x="541558" y="1055318"/>
            <a:ext cx="8060883" cy="4114800"/>
          </a:xfrm>
          <a:prstGeom prst="rect">
            <a:avLst/>
          </a:prstGeom>
        </p:spPr>
      </p:pic>
      <p:sp>
        <p:nvSpPr>
          <p:cNvPr id="2" name="Slide Number Placeholder 1">
            <a:extLst>
              <a:ext uri="{FF2B5EF4-FFF2-40B4-BE49-F238E27FC236}">
                <a16:creationId xmlns:a16="http://schemas.microsoft.com/office/drawing/2014/main" id="{E3D24F97-F0A0-9F19-FD36-FB675B09F39C}"/>
              </a:ext>
            </a:extLst>
          </p:cNvPr>
          <p:cNvSpPr>
            <a:spLocks noGrp="1"/>
          </p:cNvSpPr>
          <p:nvPr>
            <p:ph type="sldNum" sz="quarter" idx="14"/>
          </p:nvPr>
        </p:nvSpPr>
        <p:spPr/>
        <p:txBody>
          <a:bodyPr/>
          <a:lstStyle/>
          <a:p>
            <a:fld id="{31E02721-762F-4FCF-9AF3-03B87524B745}" type="slidenum">
              <a:rPr lang="en-US" smtClean="0"/>
              <a:t>54</a:t>
            </a:fld>
            <a:endParaRPr lang="en-US" dirty="0"/>
          </a:p>
        </p:txBody>
      </p:sp>
    </p:spTree>
    <p:extLst>
      <p:ext uri="{BB962C8B-B14F-4D97-AF65-F5344CB8AC3E}">
        <p14:creationId xmlns:p14="http://schemas.microsoft.com/office/powerpoint/2010/main" val="4005849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D1D22-2F3E-D757-85B6-5A721FBDC8F6}"/>
              </a:ext>
            </a:extLst>
          </p:cNvPr>
          <p:cNvSpPr>
            <a:spLocks noGrp="1"/>
          </p:cNvSpPr>
          <p:nvPr>
            <p:ph idx="1"/>
          </p:nvPr>
        </p:nvSpPr>
        <p:spPr/>
        <p:txBody>
          <a:bodyPr/>
          <a:lstStyle/>
          <a:p>
            <a:r>
              <a:rPr lang="en-US" dirty="0">
                <a:sym typeface="Wingdings" panose="05000000000000000000" pitchFamily="2" charset="2"/>
              </a:rPr>
              <a:t>Your FEMA PDMG will reach out to your designated Primary and Alternate points of contact and set up an exploratory call, or EC. </a:t>
            </a:r>
          </a:p>
          <a:p>
            <a:r>
              <a:rPr lang="en-US" dirty="0">
                <a:sym typeface="Wingdings" panose="05000000000000000000" pitchFamily="2" charset="2"/>
              </a:rPr>
              <a:t>During the EC, the PDMG will introduce themselves and gather cursory information about your organization and the damages sustained to your facilities during the disaster.</a:t>
            </a:r>
          </a:p>
          <a:p>
            <a:r>
              <a:rPr lang="en-US" dirty="0">
                <a:sym typeface="Wingdings" panose="05000000000000000000" pitchFamily="2" charset="2"/>
              </a:rPr>
              <a:t>Prior to concluding the EC, the PDMG will work with the applicant to establish a date and time for the Recovery Scoping Meeting, or RSM.</a:t>
            </a:r>
          </a:p>
          <a:p>
            <a:endParaRPr lang="en-US" dirty="0"/>
          </a:p>
        </p:txBody>
      </p:sp>
      <p:sp>
        <p:nvSpPr>
          <p:cNvPr id="3" name="Content Placeholder 2">
            <a:extLst>
              <a:ext uri="{FF2B5EF4-FFF2-40B4-BE49-F238E27FC236}">
                <a16:creationId xmlns:a16="http://schemas.microsoft.com/office/drawing/2014/main" id="{9D81EE19-DE9B-33A0-2F4D-7761C1835A4D}"/>
              </a:ext>
            </a:extLst>
          </p:cNvPr>
          <p:cNvSpPr>
            <a:spLocks noGrp="1"/>
          </p:cNvSpPr>
          <p:nvPr>
            <p:ph sz="quarter" idx="13"/>
          </p:nvPr>
        </p:nvSpPr>
        <p:spPr/>
        <p:txBody>
          <a:bodyPr>
            <a:normAutofit/>
          </a:bodyPr>
          <a:lstStyle/>
          <a:p>
            <a:r>
              <a:rPr lang="en-US" sz="4400" b="1" dirty="0"/>
              <a:t>After RPA Submission</a:t>
            </a:r>
          </a:p>
        </p:txBody>
      </p:sp>
      <p:sp>
        <p:nvSpPr>
          <p:cNvPr id="4" name="Slide Number Placeholder 3">
            <a:extLst>
              <a:ext uri="{FF2B5EF4-FFF2-40B4-BE49-F238E27FC236}">
                <a16:creationId xmlns:a16="http://schemas.microsoft.com/office/drawing/2014/main" id="{C726BFF2-0B5D-70A1-6BC7-B93112C8644F}"/>
              </a:ext>
            </a:extLst>
          </p:cNvPr>
          <p:cNvSpPr>
            <a:spLocks noGrp="1"/>
          </p:cNvSpPr>
          <p:nvPr>
            <p:ph type="sldNum" sz="quarter" idx="14"/>
          </p:nvPr>
        </p:nvSpPr>
        <p:spPr/>
        <p:txBody>
          <a:bodyPr/>
          <a:lstStyle/>
          <a:p>
            <a:fld id="{31E02721-762F-4FCF-9AF3-03B87524B745}" type="slidenum">
              <a:rPr lang="en-US" smtClean="0"/>
              <a:t>55</a:t>
            </a:fld>
            <a:endParaRPr lang="en-US" dirty="0"/>
          </a:p>
        </p:txBody>
      </p:sp>
    </p:spTree>
    <p:extLst>
      <p:ext uri="{BB962C8B-B14F-4D97-AF65-F5344CB8AC3E}">
        <p14:creationId xmlns:p14="http://schemas.microsoft.com/office/powerpoint/2010/main" val="3623088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5D2164-9E2A-7F8B-157E-9C9593716E7F}"/>
              </a:ext>
            </a:extLst>
          </p:cNvPr>
          <p:cNvPicPr>
            <a:picLocks noGrp="1" noChangeAspect="1"/>
          </p:cNvPicPr>
          <p:nvPr>
            <p:ph idx="1"/>
          </p:nvPr>
        </p:nvPicPr>
        <p:blipFill>
          <a:blip r:embed="rId3"/>
          <a:stretch>
            <a:fillRect/>
          </a:stretch>
        </p:blipFill>
        <p:spPr>
          <a:xfrm>
            <a:off x="457200" y="2982082"/>
            <a:ext cx="8229600" cy="1351036"/>
          </a:xfrm>
        </p:spPr>
      </p:pic>
      <p:sp>
        <p:nvSpPr>
          <p:cNvPr id="3" name="Content Placeholder 2">
            <a:extLst>
              <a:ext uri="{FF2B5EF4-FFF2-40B4-BE49-F238E27FC236}">
                <a16:creationId xmlns:a16="http://schemas.microsoft.com/office/drawing/2014/main" id="{F8D13727-C533-8C67-EEF6-F4B4E1685C87}"/>
              </a:ext>
            </a:extLst>
          </p:cNvPr>
          <p:cNvSpPr>
            <a:spLocks noGrp="1"/>
          </p:cNvSpPr>
          <p:nvPr>
            <p:ph sz="quarter" idx="13"/>
          </p:nvPr>
        </p:nvSpPr>
        <p:spPr/>
        <p:txBody>
          <a:bodyPr>
            <a:normAutofit/>
          </a:bodyPr>
          <a:lstStyle/>
          <a:p>
            <a:r>
              <a:rPr lang="en-US" sz="4400" b="1" dirty="0"/>
              <a:t>The Public Assistance Process</a:t>
            </a:r>
            <a:endParaRPr lang="en-US" sz="4400" dirty="0"/>
          </a:p>
        </p:txBody>
      </p:sp>
      <p:sp>
        <p:nvSpPr>
          <p:cNvPr id="8" name="TextBox 7">
            <a:extLst>
              <a:ext uri="{FF2B5EF4-FFF2-40B4-BE49-F238E27FC236}">
                <a16:creationId xmlns:a16="http://schemas.microsoft.com/office/drawing/2014/main" id="{1907CB82-6FE5-38A7-4C0D-FF4553BE2558}"/>
              </a:ext>
            </a:extLst>
          </p:cNvPr>
          <p:cNvSpPr txBox="1"/>
          <p:nvPr/>
        </p:nvSpPr>
        <p:spPr>
          <a:xfrm>
            <a:off x="2286000" y="4655565"/>
            <a:ext cx="4572000" cy="646331"/>
          </a:xfrm>
          <a:prstGeom prst="rect">
            <a:avLst/>
          </a:prstGeom>
          <a:noFill/>
        </p:spPr>
        <p:txBody>
          <a:bodyPr wrap="square">
            <a:spAutoFit/>
          </a:bodyPr>
          <a:lstStyle/>
          <a:p>
            <a:pPr algn="ctr"/>
            <a:r>
              <a:rPr lang="en-US" sz="1800" dirty="0"/>
              <a:t>You will have a Program Delivery Manager assigned to you throughout the whole process</a:t>
            </a:r>
          </a:p>
        </p:txBody>
      </p:sp>
      <p:sp>
        <p:nvSpPr>
          <p:cNvPr id="2" name="Slide Number Placeholder 1">
            <a:extLst>
              <a:ext uri="{FF2B5EF4-FFF2-40B4-BE49-F238E27FC236}">
                <a16:creationId xmlns:a16="http://schemas.microsoft.com/office/drawing/2014/main" id="{1A554F32-AA99-6119-BA0D-4B37E86BEBC5}"/>
              </a:ext>
            </a:extLst>
          </p:cNvPr>
          <p:cNvSpPr>
            <a:spLocks noGrp="1"/>
          </p:cNvSpPr>
          <p:nvPr>
            <p:ph type="sldNum" sz="quarter" idx="14"/>
          </p:nvPr>
        </p:nvSpPr>
        <p:spPr/>
        <p:txBody>
          <a:bodyPr/>
          <a:lstStyle/>
          <a:p>
            <a:fld id="{31E02721-762F-4FCF-9AF3-03B87524B745}" type="slidenum">
              <a:rPr lang="en-US" smtClean="0"/>
              <a:t>56</a:t>
            </a:fld>
            <a:endParaRPr lang="en-US" dirty="0"/>
          </a:p>
        </p:txBody>
      </p:sp>
    </p:spTree>
    <p:extLst>
      <p:ext uri="{BB962C8B-B14F-4D97-AF65-F5344CB8AC3E}">
        <p14:creationId xmlns:p14="http://schemas.microsoft.com/office/powerpoint/2010/main" val="2771857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A6E0-4C3E-3EA6-959C-2FF6D2281F9A}"/>
              </a:ext>
            </a:extLst>
          </p:cNvPr>
          <p:cNvSpPr>
            <a:spLocks noGrp="1"/>
          </p:cNvSpPr>
          <p:nvPr>
            <p:ph idx="1"/>
          </p:nvPr>
        </p:nvSpPr>
        <p:spPr>
          <a:xfrm>
            <a:off x="457200" y="1741117"/>
            <a:ext cx="8229600" cy="3973883"/>
          </a:xfrm>
        </p:spPr>
        <p:txBody>
          <a:bodyPr/>
          <a:lstStyle/>
          <a:p>
            <a:r>
              <a:rPr lang="en-US" sz="3200" dirty="0">
                <a:sym typeface="Wingdings" panose="05000000000000000000" pitchFamily="2" charset="2"/>
              </a:rPr>
              <a:t>During the Recovery Scoping Meeting, your assigned PDMG will begin the process of helping you fill out your damage inventory.</a:t>
            </a:r>
          </a:p>
          <a:p>
            <a:r>
              <a:rPr lang="en-US" sz="3200" dirty="0">
                <a:sym typeface="Wingdings" panose="05000000000000000000" pitchFamily="2" charset="2"/>
              </a:rPr>
              <a:t>Applicants have 60 days after their RSM to complete their damage inventory. </a:t>
            </a:r>
          </a:p>
          <a:p>
            <a:r>
              <a:rPr lang="en-US" sz="3200" dirty="0">
                <a:sym typeface="Wingdings" panose="05000000000000000000" pitchFamily="2" charset="2"/>
              </a:rPr>
              <a:t>After 60 days, no new items can be added to the damage inventory.</a:t>
            </a:r>
          </a:p>
          <a:p>
            <a:endParaRPr lang="en-US" dirty="0"/>
          </a:p>
        </p:txBody>
      </p:sp>
      <p:sp>
        <p:nvSpPr>
          <p:cNvPr id="3" name="Content Placeholder 2">
            <a:extLst>
              <a:ext uri="{FF2B5EF4-FFF2-40B4-BE49-F238E27FC236}">
                <a16:creationId xmlns:a16="http://schemas.microsoft.com/office/drawing/2014/main" id="{CEF6B6FA-2C08-A192-5601-A6C7F9F6C084}"/>
              </a:ext>
            </a:extLst>
          </p:cNvPr>
          <p:cNvSpPr>
            <a:spLocks noGrp="1"/>
          </p:cNvSpPr>
          <p:nvPr>
            <p:ph sz="quarter" idx="13"/>
          </p:nvPr>
        </p:nvSpPr>
        <p:spPr/>
        <p:txBody>
          <a:bodyPr>
            <a:normAutofit/>
          </a:bodyPr>
          <a:lstStyle/>
          <a:p>
            <a:r>
              <a:rPr lang="en-US" sz="4400" b="1" dirty="0"/>
              <a:t>Recovery Scoping Meeting</a:t>
            </a:r>
            <a:endParaRPr lang="en-US" sz="4400" dirty="0"/>
          </a:p>
        </p:txBody>
      </p:sp>
      <p:sp>
        <p:nvSpPr>
          <p:cNvPr id="4" name="Slide Number Placeholder 3">
            <a:extLst>
              <a:ext uri="{FF2B5EF4-FFF2-40B4-BE49-F238E27FC236}">
                <a16:creationId xmlns:a16="http://schemas.microsoft.com/office/drawing/2014/main" id="{7090C7A7-9342-F0AA-6B91-E15CF35A40B3}"/>
              </a:ext>
            </a:extLst>
          </p:cNvPr>
          <p:cNvSpPr>
            <a:spLocks noGrp="1"/>
          </p:cNvSpPr>
          <p:nvPr>
            <p:ph type="sldNum" sz="quarter" idx="14"/>
          </p:nvPr>
        </p:nvSpPr>
        <p:spPr/>
        <p:txBody>
          <a:bodyPr/>
          <a:lstStyle/>
          <a:p>
            <a:fld id="{31E02721-762F-4FCF-9AF3-03B87524B745}" type="slidenum">
              <a:rPr lang="en-US" smtClean="0"/>
              <a:t>57</a:t>
            </a:fld>
            <a:endParaRPr lang="en-US" dirty="0"/>
          </a:p>
        </p:txBody>
      </p:sp>
    </p:spTree>
    <p:extLst>
      <p:ext uri="{BB962C8B-B14F-4D97-AF65-F5344CB8AC3E}">
        <p14:creationId xmlns:p14="http://schemas.microsoft.com/office/powerpoint/2010/main" val="147871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F24189-1A29-2091-9AA5-18CD0D3EEB9D}"/>
              </a:ext>
            </a:extLst>
          </p:cNvPr>
          <p:cNvSpPr>
            <a:spLocks noGrp="1"/>
          </p:cNvSpPr>
          <p:nvPr>
            <p:ph idx="1"/>
          </p:nvPr>
        </p:nvSpPr>
        <p:spPr/>
        <p:txBody>
          <a:bodyPr/>
          <a:lstStyle/>
          <a:p>
            <a:r>
              <a:rPr lang="en-US" u="sng" dirty="0">
                <a:sym typeface="Wingdings" panose="05000000000000000000" pitchFamily="2" charset="2"/>
              </a:rPr>
              <a:t>PDMG will assist with completion</a:t>
            </a:r>
          </a:p>
          <a:p>
            <a:r>
              <a:rPr lang="en-US" dirty="0">
                <a:sym typeface="Wingdings" panose="05000000000000000000" pitchFamily="2" charset="2"/>
              </a:rPr>
              <a:t>Applicant identification of damage sites</a:t>
            </a:r>
          </a:p>
          <a:p>
            <a:r>
              <a:rPr lang="en-US" dirty="0">
                <a:sym typeface="Wingdings" panose="05000000000000000000" pitchFamily="2" charset="2"/>
              </a:rPr>
              <a:t>Establishes Applicant recovery priorities</a:t>
            </a:r>
          </a:p>
          <a:p>
            <a:r>
              <a:rPr lang="en-US" dirty="0">
                <a:sym typeface="Wingdings" panose="05000000000000000000" pitchFamily="2" charset="2"/>
              </a:rPr>
              <a:t>Identifies potential 406 Hazard Mitigation</a:t>
            </a:r>
          </a:p>
          <a:p>
            <a:r>
              <a:rPr lang="en-US" dirty="0">
                <a:sym typeface="Wingdings" panose="05000000000000000000" pitchFamily="2" charset="2"/>
              </a:rPr>
              <a:t>Establishes potential Environmental and Historic Preservation assistance needs</a:t>
            </a:r>
          </a:p>
          <a:p>
            <a:r>
              <a:rPr lang="en-US" dirty="0">
                <a:sym typeface="Wingdings" panose="05000000000000000000" pitchFamily="2" charset="2"/>
              </a:rPr>
              <a:t>Spreadsheet available through the Grants Portal</a:t>
            </a:r>
          </a:p>
          <a:p>
            <a:pPr lvl="1"/>
            <a:r>
              <a:rPr lang="en-US" dirty="0">
                <a:sym typeface="Wingdings" panose="05000000000000000000" pitchFamily="2" charset="2"/>
              </a:rPr>
              <a:t> </a:t>
            </a:r>
            <a:r>
              <a:rPr lang="en-US" u="sng" dirty="0">
                <a:sym typeface="Wingdings" panose="05000000000000000000" pitchFamily="2" charset="2"/>
              </a:rPr>
              <a:t>PDMG will assist with importing back into the portal</a:t>
            </a:r>
          </a:p>
          <a:p>
            <a:endParaRPr lang="en-US" dirty="0"/>
          </a:p>
        </p:txBody>
      </p:sp>
      <p:sp>
        <p:nvSpPr>
          <p:cNvPr id="3" name="Content Placeholder 2">
            <a:extLst>
              <a:ext uri="{FF2B5EF4-FFF2-40B4-BE49-F238E27FC236}">
                <a16:creationId xmlns:a16="http://schemas.microsoft.com/office/drawing/2014/main" id="{8C38F047-3E73-0962-36F3-21CFBB472476}"/>
              </a:ext>
            </a:extLst>
          </p:cNvPr>
          <p:cNvSpPr>
            <a:spLocks noGrp="1"/>
          </p:cNvSpPr>
          <p:nvPr>
            <p:ph sz="quarter" idx="13"/>
          </p:nvPr>
        </p:nvSpPr>
        <p:spPr/>
        <p:txBody>
          <a:bodyPr>
            <a:normAutofit/>
          </a:bodyPr>
          <a:lstStyle/>
          <a:p>
            <a:r>
              <a:rPr lang="en-US" sz="4400" b="1" dirty="0"/>
              <a:t>Damage Inventory</a:t>
            </a:r>
          </a:p>
        </p:txBody>
      </p:sp>
      <p:sp>
        <p:nvSpPr>
          <p:cNvPr id="4" name="Slide Number Placeholder 3">
            <a:extLst>
              <a:ext uri="{FF2B5EF4-FFF2-40B4-BE49-F238E27FC236}">
                <a16:creationId xmlns:a16="http://schemas.microsoft.com/office/drawing/2014/main" id="{A0EF5266-83D8-A828-C787-5714F2A54F53}"/>
              </a:ext>
            </a:extLst>
          </p:cNvPr>
          <p:cNvSpPr>
            <a:spLocks noGrp="1"/>
          </p:cNvSpPr>
          <p:nvPr>
            <p:ph type="sldNum" sz="quarter" idx="14"/>
          </p:nvPr>
        </p:nvSpPr>
        <p:spPr/>
        <p:txBody>
          <a:bodyPr/>
          <a:lstStyle/>
          <a:p>
            <a:fld id="{31E02721-762F-4FCF-9AF3-03B87524B745}" type="slidenum">
              <a:rPr lang="en-US" smtClean="0"/>
              <a:t>58</a:t>
            </a:fld>
            <a:endParaRPr lang="en-US" dirty="0"/>
          </a:p>
        </p:txBody>
      </p:sp>
    </p:spTree>
    <p:extLst>
      <p:ext uri="{BB962C8B-B14F-4D97-AF65-F5344CB8AC3E}">
        <p14:creationId xmlns:p14="http://schemas.microsoft.com/office/powerpoint/2010/main" val="490895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78DD8-E53F-02A9-D3F6-6AC53C99A1BB}"/>
              </a:ext>
            </a:extLst>
          </p:cNvPr>
          <p:cNvSpPr>
            <a:spLocks noGrp="1"/>
          </p:cNvSpPr>
          <p:nvPr>
            <p:ph sz="quarter" idx="13"/>
          </p:nvPr>
        </p:nvSpPr>
        <p:spPr/>
        <p:txBody>
          <a:bodyPr>
            <a:normAutofit/>
          </a:bodyPr>
          <a:lstStyle/>
          <a:p>
            <a:r>
              <a:rPr lang="en-US" sz="4400" b="1" dirty="0"/>
              <a:t>Damage Inventory, cont.</a:t>
            </a:r>
          </a:p>
        </p:txBody>
      </p:sp>
      <p:pic>
        <p:nvPicPr>
          <p:cNvPr id="4" name="Content Placeholder 3">
            <a:extLst>
              <a:ext uri="{FF2B5EF4-FFF2-40B4-BE49-F238E27FC236}">
                <a16:creationId xmlns:a16="http://schemas.microsoft.com/office/drawing/2014/main" id="{E8FB2556-0EAB-01A0-B2E0-0659EEFADDA5}"/>
              </a:ext>
            </a:extLst>
          </p:cNvPr>
          <p:cNvPicPr>
            <a:picLocks noGrp="1" noChangeAspect="1"/>
          </p:cNvPicPr>
          <p:nvPr>
            <p:ph idx="1"/>
          </p:nvPr>
        </p:nvPicPr>
        <p:blipFill>
          <a:blip r:embed="rId3"/>
          <a:stretch>
            <a:fillRect/>
          </a:stretch>
        </p:blipFill>
        <p:spPr>
          <a:xfrm>
            <a:off x="1723292" y="1600200"/>
            <a:ext cx="5697415" cy="4114800"/>
          </a:xfrm>
          <a:prstGeom prst="rect">
            <a:avLst/>
          </a:prstGeom>
        </p:spPr>
      </p:pic>
      <p:sp>
        <p:nvSpPr>
          <p:cNvPr id="2" name="Slide Number Placeholder 1">
            <a:extLst>
              <a:ext uri="{FF2B5EF4-FFF2-40B4-BE49-F238E27FC236}">
                <a16:creationId xmlns:a16="http://schemas.microsoft.com/office/drawing/2014/main" id="{E56C5031-CD92-AEC4-E63A-BAF34D006472}"/>
              </a:ext>
            </a:extLst>
          </p:cNvPr>
          <p:cNvSpPr>
            <a:spLocks noGrp="1"/>
          </p:cNvSpPr>
          <p:nvPr>
            <p:ph type="sldNum" sz="quarter" idx="14"/>
          </p:nvPr>
        </p:nvSpPr>
        <p:spPr/>
        <p:txBody>
          <a:bodyPr/>
          <a:lstStyle/>
          <a:p>
            <a:fld id="{31E02721-762F-4FCF-9AF3-03B87524B745}" type="slidenum">
              <a:rPr lang="en-US" smtClean="0"/>
              <a:t>59</a:t>
            </a:fld>
            <a:endParaRPr lang="en-US" dirty="0"/>
          </a:p>
        </p:txBody>
      </p:sp>
    </p:spTree>
    <p:extLst>
      <p:ext uri="{BB962C8B-B14F-4D97-AF65-F5344CB8AC3E}">
        <p14:creationId xmlns:p14="http://schemas.microsoft.com/office/powerpoint/2010/main" val="331424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5AF64-A5DA-C3F5-1D56-3498D8324E71}"/>
              </a:ext>
            </a:extLst>
          </p:cNvPr>
          <p:cNvSpPr>
            <a:spLocks noGrp="1"/>
          </p:cNvSpPr>
          <p:nvPr>
            <p:ph idx="1"/>
          </p:nvPr>
        </p:nvSpPr>
        <p:spPr/>
        <p:txBody>
          <a:bodyPr/>
          <a:lstStyle/>
          <a:p>
            <a:pPr marL="0" indent="0" algn="ctr">
              <a:buNone/>
            </a:pPr>
            <a:r>
              <a:rPr lang="en-US" sz="4000" dirty="0"/>
              <a:t>Critical Private Non-Profits:</a:t>
            </a:r>
          </a:p>
          <a:p>
            <a:pPr marL="0" indent="0">
              <a:buNone/>
            </a:pPr>
            <a:endParaRPr lang="en-US" sz="2400" dirty="0"/>
          </a:p>
          <a:p>
            <a:r>
              <a:rPr lang="en-US" sz="3200" dirty="0"/>
              <a:t>Fire/Emergency- Rescue</a:t>
            </a:r>
          </a:p>
          <a:p>
            <a:r>
              <a:rPr lang="en-US" sz="3200" dirty="0"/>
              <a:t>Emergency Medical Care</a:t>
            </a:r>
          </a:p>
          <a:p>
            <a:r>
              <a:rPr lang="en-US" sz="3200" dirty="0"/>
              <a:t>Utility – Power companies, Water Systems, Sewer, WWTP, Communications</a:t>
            </a:r>
          </a:p>
          <a:p>
            <a:r>
              <a:rPr lang="en-US" sz="3200" dirty="0"/>
              <a:t>Educational Institutions</a:t>
            </a:r>
          </a:p>
          <a:p>
            <a:endParaRPr lang="en-US" dirty="0"/>
          </a:p>
        </p:txBody>
      </p:sp>
      <p:sp>
        <p:nvSpPr>
          <p:cNvPr id="3" name="Content Placeholder 2">
            <a:extLst>
              <a:ext uri="{FF2B5EF4-FFF2-40B4-BE49-F238E27FC236}">
                <a16:creationId xmlns:a16="http://schemas.microsoft.com/office/drawing/2014/main" id="{1A604F3B-3C25-CC57-465B-EEA7480B9DAD}"/>
              </a:ext>
            </a:extLst>
          </p:cNvPr>
          <p:cNvSpPr>
            <a:spLocks noGrp="1"/>
          </p:cNvSpPr>
          <p:nvPr>
            <p:ph sz="quarter" idx="13"/>
          </p:nvPr>
        </p:nvSpPr>
        <p:spPr/>
        <p:txBody>
          <a:bodyPr>
            <a:normAutofit/>
          </a:bodyPr>
          <a:lstStyle/>
          <a:p>
            <a:r>
              <a:rPr lang="en-US" sz="4400" b="1" dirty="0"/>
              <a:t>Eligibility - Applicant</a:t>
            </a:r>
            <a:endParaRPr lang="en-US" sz="4400" dirty="0"/>
          </a:p>
        </p:txBody>
      </p:sp>
      <p:sp>
        <p:nvSpPr>
          <p:cNvPr id="4" name="Slide Number Placeholder 3">
            <a:extLst>
              <a:ext uri="{FF2B5EF4-FFF2-40B4-BE49-F238E27FC236}">
                <a16:creationId xmlns:a16="http://schemas.microsoft.com/office/drawing/2014/main" id="{162DF604-0525-6268-A074-3A808D13EEA8}"/>
              </a:ext>
            </a:extLst>
          </p:cNvPr>
          <p:cNvSpPr>
            <a:spLocks noGrp="1"/>
          </p:cNvSpPr>
          <p:nvPr>
            <p:ph type="sldNum" sz="quarter" idx="14"/>
          </p:nvPr>
        </p:nvSpPr>
        <p:spPr/>
        <p:txBody>
          <a:bodyPr/>
          <a:lstStyle/>
          <a:p>
            <a:fld id="{31E02721-762F-4FCF-9AF3-03B87524B745}" type="slidenum">
              <a:rPr lang="en-US" smtClean="0"/>
              <a:t>6</a:t>
            </a:fld>
            <a:endParaRPr lang="en-US" dirty="0"/>
          </a:p>
        </p:txBody>
      </p:sp>
    </p:spTree>
    <p:extLst>
      <p:ext uri="{BB962C8B-B14F-4D97-AF65-F5344CB8AC3E}">
        <p14:creationId xmlns:p14="http://schemas.microsoft.com/office/powerpoint/2010/main" val="3878982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5DC7FF-1D1A-44A0-C3B2-21D07D26268D}"/>
              </a:ext>
            </a:extLst>
          </p:cNvPr>
          <p:cNvSpPr>
            <a:spLocks noGrp="1"/>
          </p:cNvSpPr>
          <p:nvPr>
            <p:ph idx="1"/>
          </p:nvPr>
        </p:nvSpPr>
        <p:spPr>
          <a:xfrm>
            <a:off x="457200" y="1493896"/>
            <a:ext cx="8229600" cy="4534269"/>
          </a:xfrm>
        </p:spPr>
        <p:txBody>
          <a:bodyPr/>
          <a:lstStyle/>
          <a:p>
            <a:r>
              <a:rPr lang="en-US" sz="2200" dirty="0"/>
              <a:t>Ensure the name of the damage line item is clear and distinctive. This is important because the name of the damage auto-populates as the first words of the DDD generated by Grants Portal.</a:t>
            </a:r>
          </a:p>
          <a:p>
            <a:r>
              <a:rPr lang="en-US" sz="2200" dirty="0"/>
              <a:t>Be very descriptive about the damage in the spreadsheet. Use a descriptive name like Rockport Road Culvert and not just culvert.</a:t>
            </a:r>
          </a:p>
          <a:p>
            <a:r>
              <a:rPr lang="en-US" sz="2200" dirty="0"/>
              <a:t>Use the information filled out during the PDA as a reference document.</a:t>
            </a:r>
          </a:p>
          <a:p>
            <a:r>
              <a:rPr lang="en-US" sz="2200" dirty="0"/>
              <a:t>Use one line item per structure/road/bridge/culvert to avoid too many line items.</a:t>
            </a:r>
          </a:p>
          <a:p>
            <a:r>
              <a:rPr lang="en-US" sz="2200" dirty="0"/>
              <a:t>For Coops, please split by transmission, distribution and county</a:t>
            </a:r>
          </a:p>
          <a:p>
            <a:r>
              <a:rPr lang="en-US" sz="2200" dirty="0"/>
              <a:t>If work is completed, break out as a single line item for the completed work.</a:t>
            </a:r>
          </a:p>
          <a:p>
            <a:endParaRPr lang="en-US" sz="2400" dirty="0"/>
          </a:p>
          <a:p>
            <a:endParaRPr lang="en-US" dirty="0"/>
          </a:p>
        </p:txBody>
      </p:sp>
      <p:sp>
        <p:nvSpPr>
          <p:cNvPr id="3" name="Content Placeholder 2">
            <a:extLst>
              <a:ext uri="{FF2B5EF4-FFF2-40B4-BE49-F238E27FC236}">
                <a16:creationId xmlns:a16="http://schemas.microsoft.com/office/drawing/2014/main" id="{94719D8B-0A55-F4A3-1EF7-9F21AFBDD9F5}"/>
              </a:ext>
            </a:extLst>
          </p:cNvPr>
          <p:cNvSpPr>
            <a:spLocks noGrp="1"/>
          </p:cNvSpPr>
          <p:nvPr>
            <p:ph sz="quarter" idx="13"/>
          </p:nvPr>
        </p:nvSpPr>
        <p:spPr/>
        <p:txBody>
          <a:bodyPr>
            <a:normAutofit/>
          </a:bodyPr>
          <a:lstStyle/>
          <a:p>
            <a:r>
              <a:rPr lang="en-US" sz="4400" b="1" dirty="0"/>
              <a:t>Damage Inventory, cont.</a:t>
            </a:r>
            <a:endParaRPr lang="en-US" sz="4400" dirty="0"/>
          </a:p>
        </p:txBody>
      </p:sp>
      <p:sp>
        <p:nvSpPr>
          <p:cNvPr id="4" name="Slide Number Placeholder 3">
            <a:extLst>
              <a:ext uri="{FF2B5EF4-FFF2-40B4-BE49-F238E27FC236}">
                <a16:creationId xmlns:a16="http://schemas.microsoft.com/office/drawing/2014/main" id="{FF6C0367-AF00-E19E-FA1B-37E51BD99525}"/>
              </a:ext>
            </a:extLst>
          </p:cNvPr>
          <p:cNvSpPr>
            <a:spLocks noGrp="1"/>
          </p:cNvSpPr>
          <p:nvPr>
            <p:ph type="sldNum" sz="quarter" idx="14"/>
          </p:nvPr>
        </p:nvSpPr>
        <p:spPr/>
        <p:txBody>
          <a:bodyPr/>
          <a:lstStyle/>
          <a:p>
            <a:fld id="{31E02721-762F-4FCF-9AF3-03B87524B745}" type="slidenum">
              <a:rPr lang="en-US" smtClean="0"/>
              <a:t>60</a:t>
            </a:fld>
            <a:endParaRPr lang="en-US" dirty="0"/>
          </a:p>
        </p:txBody>
      </p:sp>
    </p:spTree>
    <p:extLst>
      <p:ext uri="{BB962C8B-B14F-4D97-AF65-F5344CB8AC3E}">
        <p14:creationId xmlns:p14="http://schemas.microsoft.com/office/powerpoint/2010/main" val="3110078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5C9E5B-1D38-084C-B912-877EEA8CC5B5}"/>
              </a:ext>
            </a:extLst>
          </p:cNvPr>
          <p:cNvSpPr>
            <a:spLocks noGrp="1"/>
          </p:cNvSpPr>
          <p:nvPr>
            <p:ph idx="1"/>
          </p:nvPr>
        </p:nvSpPr>
        <p:spPr>
          <a:xfrm>
            <a:off x="457200" y="1600200"/>
            <a:ext cx="8229600" cy="4489881"/>
          </a:xfrm>
        </p:spPr>
        <p:txBody>
          <a:bodyPr/>
          <a:lstStyle/>
          <a:p>
            <a:pPr marL="0" indent="0">
              <a:buNone/>
            </a:pPr>
            <a:r>
              <a:rPr lang="en-US" sz="2600" dirty="0">
                <a:sym typeface="Wingdings" panose="05000000000000000000" pitchFamily="2" charset="2"/>
              </a:rPr>
              <a:t>Without a complete Damage Inventory:</a:t>
            </a:r>
          </a:p>
          <a:p>
            <a:pPr lvl="1"/>
            <a:r>
              <a:rPr lang="en-US" sz="2600" dirty="0">
                <a:sym typeface="Wingdings" panose="05000000000000000000" pitchFamily="2" charset="2"/>
              </a:rPr>
              <a:t> Applicant damages are not documented</a:t>
            </a:r>
          </a:p>
          <a:p>
            <a:pPr lvl="1"/>
            <a:r>
              <a:rPr lang="en-US" sz="2600" dirty="0">
                <a:sym typeface="Wingdings" panose="05000000000000000000" pitchFamily="2" charset="2"/>
              </a:rPr>
              <a:t> Site Inspection Work Orders cannot be processed</a:t>
            </a:r>
          </a:p>
          <a:p>
            <a:pPr lvl="1"/>
            <a:r>
              <a:rPr lang="en-US" sz="2600" dirty="0">
                <a:sym typeface="Wingdings" panose="05000000000000000000" pitchFamily="2" charset="2"/>
              </a:rPr>
              <a:t> Request for the Essential Elements of Information (EEI) cannot proceed</a:t>
            </a:r>
          </a:p>
          <a:p>
            <a:pPr lvl="1"/>
            <a:r>
              <a:rPr lang="en-US" sz="2600" dirty="0">
                <a:sym typeface="Wingdings" panose="05000000000000000000" pitchFamily="2" charset="2"/>
              </a:rPr>
              <a:t>Applicants have </a:t>
            </a:r>
            <a:r>
              <a:rPr lang="en-US" sz="2600" b="1" u="sng" dirty="0">
                <a:sym typeface="Wingdings" panose="05000000000000000000" pitchFamily="2" charset="2"/>
              </a:rPr>
              <a:t>60 days</a:t>
            </a:r>
            <a:r>
              <a:rPr lang="en-US" sz="2600" dirty="0">
                <a:sym typeface="Wingdings" panose="05000000000000000000" pitchFamily="2" charset="2"/>
              </a:rPr>
              <a:t> from the recovery scoping meeting to complete their damage inventory.</a:t>
            </a:r>
          </a:p>
          <a:p>
            <a:pPr marL="57150" indent="0" algn="ctr">
              <a:buNone/>
            </a:pPr>
            <a:endParaRPr lang="en-US" sz="2600" dirty="0">
              <a:solidFill>
                <a:srgbClr val="C00000"/>
              </a:solidFill>
              <a:sym typeface="Wingdings" panose="05000000000000000000" pitchFamily="2" charset="2"/>
            </a:endParaRPr>
          </a:p>
          <a:p>
            <a:pPr marL="57150" indent="0" algn="ctr">
              <a:buNone/>
            </a:pPr>
            <a:r>
              <a:rPr lang="en-US" sz="2600" dirty="0">
                <a:solidFill>
                  <a:srgbClr val="C00000"/>
                </a:solidFill>
                <a:sym typeface="Wingdings" panose="05000000000000000000" pitchFamily="2" charset="2"/>
              </a:rPr>
              <a:t>Complete development of the Damage Inventory prior to the Recovery Scoping Meeting streamlines Public Assistance delivery.</a:t>
            </a:r>
          </a:p>
          <a:p>
            <a:endParaRPr lang="en-US" dirty="0"/>
          </a:p>
        </p:txBody>
      </p:sp>
      <p:sp>
        <p:nvSpPr>
          <p:cNvPr id="3" name="Content Placeholder 2">
            <a:extLst>
              <a:ext uri="{FF2B5EF4-FFF2-40B4-BE49-F238E27FC236}">
                <a16:creationId xmlns:a16="http://schemas.microsoft.com/office/drawing/2014/main" id="{A731BBE0-2019-AB00-C02C-1E0165813C39}"/>
              </a:ext>
            </a:extLst>
          </p:cNvPr>
          <p:cNvSpPr>
            <a:spLocks noGrp="1"/>
          </p:cNvSpPr>
          <p:nvPr>
            <p:ph sz="quarter" idx="13"/>
          </p:nvPr>
        </p:nvSpPr>
        <p:spPr/>
        <p:txBody>
          <a:bodyPr>
            <a:normAutofit/>
          </a:bodyPr>
          <a:lstStyle/>
          <a:p>
            <a:r>
              <a:rPr lang="en-US" sz="4400" b="1" dirty="0"/>
              <a:t>Damage Inventory, cont.</a:t>
            </a:r>
            <a:endParaRPr lang="en-US" sz="4400" dirty="0"/>
          </a:p>
        </p:txBody>
      </p:sp>
      <p:sp>
        <p:nvSpPr>
          <p:cNvPr id="4" name="Slide Number Placeholder 3">
            <a:extLst>
              <a:ext uri="{FF2B5EF4-FFF2-40B4-BE49-F238E27FC236}">
                <a16:creationId xmlns:a16="http://schemas.microsoft.com/office/drawing/2014/main" id="{D64B0141-C4E0-CA9E-4279-7B338602CE79}"/>
              </a:ext>
            </a:extLst>
          </p:cNvPr>
          <p:cNvSpPr>
            <a:spLocks noGrp="1"/>
          </p:cNvSpPr>
          <p:nvPr>
            <p:ph type="sldNum" sz="quarter" idx="14"/>
          </p:nvPr>
        </p:nvSpPr>
        <p:spPr/>
        <p:txBody>
          <a:bodyPr/>
          <a:lstStyle/>
          <a:p>
            <a:fld id="{31E02721-762F-4FCF-9AF3-03B87524B745}" type="slidenum">
              <a:rPr lang="en-US" smtClean="0"/>
              <a:t>61</a:t>
            </a:fld>
            <a:endParaRPr lang="en-US" dirty="0"/>
          </a:p>
        </p:txBody>
      </p:sp>
    </p:spTree>
    <p:extLst>
      <p:ext uri="{BB962C8B-B14F-4D97-AF65-F5344CB8AC3E}">
        <p14:creationId xmlns:p14="http://schemas.microsoft.com/office/powerpoint/2010/main" val="113750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55FBBF-15E3-6971-F05E-5B50E223B809}"/>
              </a:ext>
            </a:extLst>
          </p:cNvPr>
          <p:cNvSpPr>
            <a:spLocks noGrp="1"/>
          </p:cNvSpPr>
          <p:nvPr>
            <p:ph idx="1"/>
          </p:nvPr>
        </p:nvSpPr>
        <p:spPr/>
        <p:txBody>
          <a:bodyPr/>
          <a:lstStyle/>
          <a:p>
            <a:r>
              <a:rPr lang="en-US" sz="2400" dirty="0"/>
              <a:t>Damage Inventory, procurement policies, maps, and photos</a:t>
            </a:r>
          </a:p>
          <a:p>
            <a:r>
              <a:rPr lang="en-US" sz="2400" dirty="0"/>
              <a:t>List of paid staff, regular and OT hours – time cards, fringe benefits info, and pay policy</a:t>
            </a:r>
          </a:p>
          <a:p>
            <a:r>
              <a:rPr lang="en-US" sz="2400" dirty="0"/>
              <a:t>List of equipment used, hours of operation – dates and times, miles driven, and pertinent records</a:t>
            </a:r>
          </a:p>
          <a:p>
            <a:r>
              <a:rPr lang="en-US" sz="2400" dirty="0"/>
              <a:t>List of materials and supplies used</a:t>
            </a:r>
          </a:p>
          <a:p>
            <a:r>
              <a:rPr lang="en-US" sz="2400" dirty="0"/>
              <a:t>Copies of any contracts used for this event</a:t>
            </a:r>
          </a:p>
          <a:p>
            <a:r>
              <a:rPr lang="en-US" sz="2400" dirty="0"/>
              <a:t>Applicable codes and standards</a:t>
            </a:r>
          </a:p>
          <a:p>
            <a:r>
              <a:rPr lang="en-US" sz="2400" dirty="0"/>
              <a:t>Hazard Mitigation Proposals</a:t>
            </a:r>
          </a:p>
          <a:p>
            <a:r>
              <a:rPr lang="en-US" sz="2400" dirty="0"/>
              <a:t>Insurance policies</a:t>
            </a:r>
          </a:p>
          <a:p>
            <a:endParaRPr lang="en-US" dirty="0"/>
          </a:p>
        </p:txBody>
      </p:sp>
      <p:sp>
        <p:nvSpPr>
          <p:cNvPr id="3" name="Content Placeholder 2">
            <a:extLst>
              <a:ext uri="{FF2B5EF4-FFF2-40B4-BE49-F238E27FC236}">
                <a16:creationId xmlns:a16="http://schemas.microsoft.com/office/drawing/2014/main" id="{CDC19DCD-B7B4-BFF6-B435-2FC99A3D9D17}"/>
              </a:ext>
            </a:extLst>
          </p:cNvPr>
          <p:cNvSpPr>
            <a:spLocks noGrp="1"/>
          </p:cNvSpPr>
          <p:nvPr>
            <p:ph sz="quarter" idx="13"/>
          </p:nvPr>
        </p:nvSpPr>
        <p:spPr/>
        <p:txBody>
          <a:bodyPr>
            <a:normAutofit/>
          </a:bodyPr>
          <a:lstStyle/>
          <a:p>
            <a:r>
              <a:rPr lang="en-US" sz="4400" b="1" dirty="0"/>
              <a:t>Necessary Information</a:t>
            </a:r>
          </a:p>
        </p:txBody>
      </p:sp>
      <p:sp>
        <p:nvSpPr>
          <p:cNvPr id="4" name="Slide Number Placeholder 3">
            <a:extLst>
              <a:ext uri="{FF2B5EF4-FFF2-40B4-BE49-F238E27FC236}">
                <a16:creationId xmlns:a16="http://schemas.microsoft.com/office/drawing/2014/main" id="{B343B0F9-C529-A9B8-AB11-1481E82A85A5}"/>
              </a:ext>
            </a:extLst>
          </p:cNvPr>
          <p:cNvSpPr>
            <a:spLocks noGrp="1"/>
          </p:cNvSpPr>
          <p:nvPr>
            <p:ph type="sldNum" sz="quarter" idx="14"/>
          </p:nvPr>
        </p:nvSpPr>
        <p:spPr/>
        <p:txBody>
          <a:bodyPr/>
          <a:lstStyle/>
          <a:p>
            <a:fld id="{31E02721-762F-4FCF-9AF3-03B87524B745}" type="slidenum">
              <a:rPr lang="en-US" smtClean="0"/>
              <a:t>62</a:t>
            </a:fld>
            <a:endParaRPr lang="en-US" dirty="0"/>
          </a:p>
        </p:txBody>
      </p:sp>
    </p:spTree>
    <p:extLst>
      <p:ext uri="{BB962C8B-B14F-4D97-AF65-F5344CB8AC3E}">
        <p14:creationId xmlns:p14="http://schemas.microsoft.com/office/powerpoint/2010/main" val="1936821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42010-4EEC-A709-EA85-A64D4004CDAF}"/>
              </a:ext>
            </a:extLst>
          </p:cNvPr>
          <p:cNvSpPr>
            <a:spLocks noGrp="1"/>
          </p:cNvSpPr>
          <p:nvPr>
            <p:ph idx="1"/>
          </p:nvPr>
        </p:nvSpPr>
        <p:spPr>
          <a:xfrm>
            <a:off x="457200" y="1600201"/>
            <a:ext cx="8229600" cy="4276816"/>
          </a:xfrm>
        </p:spPr>
        <p:txBody>
          <a:bodyPr/>
          <a:lstStyle/>
          <a:p>
            <a:r>
              <a:rPr lang="en-US" dirty="0"/>
              <a:t>Make sure you have good documentation, or your project may be rejected. Start documenting ASAP.</a:t>
            </a:r>
          </a:p>
          <a:p>
            <a:r>
              <a:rPr lang="en-US" dirty="0"/>
              <a:t>Include pictures of damage and any historical photos prior to damage.</a:t>
            </a:r>
          </a:p>
          <a:p>
            <a:r>
              <a:rPr lang="en-US" dirty="0"/>
              <a:t>Verify measurements and make sure location information is correct.</a:t>
            </a:r>
          </a:p>
          <a:p>
            <a:r>
              <a:rPr lang="en-US" dirty="0"/>
              <a:t>Include all permits and correspondence.</a:t>
            </a:r>
          </a:p>
          <a:p>
            <a:r>
              <a:rPr lang="en-US" dirty="0"/>
              <a:t>Include Historical Costs.</a:t>
            </a:r>
          </a:p>
          <a:p>
            <a:r>
              <a:rPr lang="en-US" dirty="0"/>
              <a:t>If structures are included, please include building plans or drawings.</a:t>
            </a:r>
          </a:p>
          <a:p>
            <a:endParaRPr lang="en-US" dirty="0"/>
          </a:p>
        </p:txBody>
      </p:sp>
      <p:sp>
        <p:nvSpPr>
          <p:cNvPr id="3" name="Content Placeholder 2">
            <a:extLst>
              <a:ext uri="{FF2B5EF4-FFF2-40B4-BE49-F238E27FC236}">
                <a16:creationId xmlns:a16="http://schemas.microsoft.com/office/drawing/2014/main" id="{CAC70B57-8A7A-0AC9-DBDD-4A707BC39DC0}"/>
              </a:ext>
            </a:extLst>
          </p:cNvPr>
          <p:cNvSpPr>
            <a:spLocks noGrp="1"/>
          </p:cNvSpPr>
          <p:nvPr>
            <p:ph sz="quarter" idx="13"/>
          </p:nvPr>
        </p:nvSpPr>
        <p:spPr/>
        <p:txBody>
          <a:bodyPr>
            <a:normAutofit/>
          </a:bodyPr>
          <a:lstStyle/>
          <a:p>
            <a:r>
              <a:rPr lang="en-US" sz="4400" b="1" dirty="0"/>
              <a:t>Documentation</a:t>
            </a:r>
          </a:p>
        </p:txBody>
      </p:sp>
      <p:sp>
        <p:nvSpPr>
          <p:cNvPr id="4" name="Slide Number Placeholder 3">
            <a:extLst>
              <a:ext uri="{FF2B5EF4-FFF2-40B4-BE49-F238E27FC236}">
                <a16:creationId xmlns:a16="http://schemas.microsoft.com/office/drawing/2014/main" id="{AD1D51C0-F57B-B1EE-8A20-713C670215FF}"/>
              </a:ext>
            </a:extLst>
          </p:cNvPr>
          <p:cNvSpPr>
            <a:spLocks noGrp="1"/>
          </p:cNvSpPr>
          <p:nvPr>
            <p:ph type="sldNum" sz="quarter" idx="14"/>
          </p:nvPr>
        </p:nvSpPr>
        <p:spPr/>
        <p:txBody>
          <a:bodyPr/>
          <a:lstStyle/>
          <a:p>
            <a:fld id="{31E02721-762F-4FCF-9AF3-03B87524B745}" type="slidenum">
              <a:rPr lang="en-US" smtClean="0"/>
              <a:t>63</a:t>
            </a:fld>
            <a:endParaRPr lang="en-US" dirty="0"/>
          </a:p>
        </p:txBody>
      </p:sp>
    </p:spTree>
    <p:extLst>
      <p:ext uri="{BB962C8B-B14F-4D97-AF65-F5344CB8AC3E}">
        <p14:creationId xmlns:p14="http://schemas.microsoft.com/office/powerpoint/2010/main" val="2476805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F0DAB-0461-F6BF-F1BE-7C78D0E2B2BE}"/>
              </a:ext>
            </a:extLst>
          </p:cNvPr>
          <p:cNvSpPr>
            <a:spLocks noGrp="1"/>
          </p:cNvSpPr>
          <p:nvPr>
            <p:ph idx="1"/>
          </p:nvPr>
        </p:nvSpPr>
        <p:spPr>
          <a:xfrm>
            <a:off x="457200" y="1600200"/>
            <a:ext cx="8229600" cy="4481003"/>
          </a:xfrm>
        </p:spPr>
        <p:txBody>
          <a:bodyPr/>
          <a:lstStyle/>
          <a:p>
            <a:r>
              <a:rPr lang="en-US" dirty="0"/>
              <a:t>PA Grant funding is reimbursed based on actual expenses or agreed upon estimates.</a:t>
            </a:r>
          </a:p>
          <a:p>
            <a:pPr marL="0" indent="0">
              <a:buNone/>
            </a:pPr>
            <a:endParaRPr lang="en-US" dirty="0"/>
          </a:p>
          <a:p>
            <a:r>
              <a:rPr lang="en-US" dirty="0"/>
              <a:t>Federal Share – 75%</a:t>
            </a:r>
          </a:p>
          <a:p>
            <a:r>
              <a:rPr lang="en-US" dirty="0"/>
              <a:t>State Share – 10%</a:t>
            </a:r>
          </a:p>
          <a:p>
            <a:r>
              <a:rPr lang="en-US" dirty="0"/>
              <a:t>Applicant Share – 15%</a:t>
            </a:r>
          </a:p>
          <a:p>
            <a:pPr marL="0" indent="0">
              <a:buNone/>
            </a:pPr>
            <a:endParaRPr lang="en-US" dirty="0"/>
          </a:p>
          <a:p>
            <a:r>
              <a:rPr lang="en-US" sz="2800" dirty="0">
                <a:solidFill>
                  <a:srgbClr val="C00000"/>
                </a:solidFill>
              </a:rPr>
              <a:t>All funding is dispersed by the state. Please do not contact FEMA with funding questions. Contact the SD Office of Emergency Management: 605-773-3231</a:t>
            </a:r>
          </a:p>
          <a:p>
            <a:endParaRPr lang="en-US" dirty="0"/>
          </a:p>
        </p:txBody>
      </p:sp>
      <p:sp>
        <p:nvSpPr>
          <p:cNvPr id="3" name="Content Placeholder 2">
            <a:extLst>
              <a:ext uri="{FF2B5EF4-FFF2-40B4-BE49-F238E27FC236}">
                <a16:creationId xmlns:a16="http://schemas.microsoft.com/office/drawing/2014/main" id="{E9BD6A95-98B6-0D4F-88BD-791198D2EEF3}"/>
              </a:ext>
            </a:extLst>
          </p:cNvPr>
          <p:cNvSpPr>
            <a:spLocks noGrp="1"/>
          </p:cNvSpPr>
          <p:nvPr>
            <p:ph sz="quarter" idx="13"/>
          </p:nvPr>
        </p:nvSpPr>
        <p:spPr/>
        <p:txBody>
          <a:bodyPr>
            <a:normAutofit/>
          </a:bodyPr>
          <a:lstStyle/>
          <a:p>
            <a:r>
              <a:rPr lang="en-US" sz="4400" b="1" dirty="0"/>
              <a:t>Funding</a:t>
            </a:r>
          </a:p>
        </p:txBody>
      </p:sp>
      <p:sp>
        <p:nvSpPr>
          <p:cNvPr id="4" name="Slide Number Placeholder 3">
            <a:extLst>
              <a:ext uri="{FF2B5EF4-FFF2-40B4-BE49-F238E27FC236}">
                <a16:creationId xmlns:a16="http://schemas.microsoft.com/office/drawing/2014/main" id="{709433AD-BD9D-CC28-CE03-0A42131AC5D4}"/>
              </a:ext>
            </a:extLst>
          </p:cNvPr>
          <p:cNvSpPr>
            <a:spLocks noGrp="1"/>
          </p:cNvSpPr>
          <p:nvPr>
            <p:ph type="sldNum" sz="quarter" idx="14"/>
          </p:nvPr>
        </p:nvSpPr>
        <p:spPr/>
        <p:txBody>
          <a:bodyPr/>
          <a:lstStyle/>
          <a:p>
            <a:fld id="{31E02721-762F-4FCF-9AF3-03B87524B745}" type="slidenum">
              <a:rPr lang="en-US" smtClean="0"/>
              <a:t>64</a:t>
            </a:fld>
            <a:endParaRPr lang="en-US" dirty="0"/>
          </a:p>
        </p:txBody>
      </p:sp>
    </p:spTree>
    <p:extLst>
      <p:ext uri="{BB962C8B-B14F-4D97-AF65-F5344CB8AC3E}">
        <p14:creationId xmlns:p14="http://schemas.microsoft.com/office/powerpoint/2010/main" val="3100787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250E2-6698-C2E9-C67C-8E48D27DA1C4}"/>
              </a:ext>
            </a:extLst>
          </p:cNvPr>
          <p:cNvSpPr>
            <a:spLocks noGrp="1"/>
          </p:cNvSpPr>
          <p:nvPr>
            <p:ph idx="1"/>
          </p:nvPr>
        </p:nvSpPr>
        <p:spPr>
          <a:xfrm>
            <a:off x="457200" y="1600200"/>
            <a:ext cx="8229600" cy="4489881"/>
          </a:xfrm>
        </p:spPr>
        <p:txBody>
          <a:bodyPr/>
          <a:lstStyle/>
          <a:p>
            <a:r>
              <a:rPr lang="en-US" sz="2600" dirty="0"/>
              <a:t>Project Worksheet is written, approved, and obligated by FEMA.</a:t>
            </a:r>
          </a:p>
          <a:p>
            <a:r>
              <a:rPr lang="en-US" sz="2600" dirty="0"/>
              <a:t>The Federal and State share of funding for each project is calculated.</a:t>
            </a:r>
          </a:p>
          <a:p>
            <a:r>
              <a:rPr lang="en-US" sz="2600" dirty="0"/>
              <a:t>A Risk Assessment, W9 and signed State Sub-Recipient Agreement are filled out by the applicant and sent to the State.</a:t>
            </a:r>
          </a:p>
          <a:p>
            <a:r>
              <a:rPr lang="en-US" sz="2600" dirty="0"/>
              <a:t>Payment information is sent to applicant via mail.</a:t>
            </a:r>
          </a:p>
          <a:p>
            <a:r>
              <a:rPr lang="en-US" sz="2600" dirty="0"/>
              <a:t>SDOEM requests payment information to SD Auditor’s Office.</a:t>
            </a:r>
          </a:p>
          <a:p>
            <a:r>
              <a:rPr lang="en-US" sz="2600" dirty="0"/>
              <a:t>SD Auditor’s Office sends check to applicant.</a:t>
            </a:r>
          </a:p>
          <a:p>
            <a:endParaRPr lang="en-US" dirty="0"/>
          </a:p>
        </p:txBody>
      </p:sp>
      <p:sp>
        <p:nvSpPr>
          <p:cNvPr id="3" name="Content Placeholder 2">
            <a:extLst>
              <a:ext uri="{FF2B5EF4-FFF2-40B4-BE49-F238E27FC236}">
                <a16:creationId xmlns:a16="http://schemas.microsoft.com/office/drawing/2014/main" id="{E36D187F-B3E1-1D45-347F-0E3E1A9DBAE9}"/>
              </a:ext>
            </a:extLst>
          </p:cNvPr>
          <p:cNvSpPr>
            <a:spLocks noGrp="1"/>
          </p:cNvSpPr>
          <p:nvPr>
            <p:ph sz="quarter" idx="13"/>
          </p:nvPr>
        </p:nvSpPr>
        <p:spPr/>
        <p:txBody>
          <a:bodyPr>
            <a:normAutofit/>
          </a:bodyPr>
          <a:lstStyle/>
          <a:p>
            <a:r>
              <a:rPr lang="en-US" sz="4400" b="1" dirty="0"/>
              <a:t>Grant Process</a:t>
            </a:r>
          </a:p>
        </p:txBody>
      </p:sp>
      <p:sp>
        <p:nvSpPr>
          <p:cNvPr id="4" name="Slide Number Placeholder 3">
            <a:extLst>
              <a:ext uri="{FF2B5EF4-FFF2-40B4-BE49-F238E27FC236}">
                <a16:creationId xmlns:a16="http://schemas.microsoft.com/office/drawing/2014/main" id="{FAAC7EE8-041C-022D-C148-B77CB7272A7B}"/>
              </a:ext>
            </a:extLst>
          </p:cNvPr>
          <p:cNvSpPr>
            <a:spLocks noGrp="1"/>
          </p:cNvSpPr>
          <p:nvPr>
            <p:ph type="sldNum" sz="quarter" idx="14"/>
          </p:nvPr>
        </p:nvSpPr>
        <p:spPr/>
        <p:txBody>
          <a:bodyPr/>
          <a:lstStyle/>
          <a:p>
            <a:fld id="{31E02721-762F-4FCF-9AF3-03B87524B745}" type="slidenum">
              <a:rPr lang="en-US" smtClean="0"/>
              <a:t>65</a:t>
            </a:fld>
            <a:endParaRPr lang="en-US" dirty="0"/>
          </a:p>
        </p:txBody>
      </p:sp>
    </p:spTree>
    <p:extLst>
      <p:ext uri="{BB962C8B-B14F-4D97-AF65-F5344CB8AC3E}">
        <p14:creationId xmlns:p14="http://schemas.microsoft.com/office/powerpoint/2010/main" val="142016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F4C14-88D3-B31A-3CC7-E9186FDC954E}"/>
              </a:ext>
            </a:extLst>
          </p:cNvPr>
          <p:cNvSpPr>
            <a:spLocks noGrp="1"/>
          </p:cNvSpPr>
          <p:nvPr>
            <p:ph idx="1"/>
          </p:nvPr>
        </p:nvSpPr>
        <p:spPr>
          <a:xfrm>
            <a:off x="457200" y="1875306"/>
            <a:ext cx="8229600" cy="4114800"/>
          </a:xfrm>
        </p:spPr>
        <p:txBody>
          <a:bodyPr/>
          <a:lstStyle/>
          <a:p>
            <a:r>
              <a:rPr lang="en-US" dirty="0"/>
              <a:t>Sent to applicant’s primary point of contact when FEMA approves or denies a project.</a:t>
            </a:r>
          </a:p>
          <a:p>
            <a:r>
              <a:rPr lang="en-US" dirty="0"/>
              <a:t>Includes payment information, deadlines, and auditing requirements.</a:t>
            </a:r>
          </a:p>
          <a:p>
            <a:r>
              <a:rPr lang="en-US" dirty="0"/>
              <a:t>Includes a copy of the obligated Project Worksheet; please review carefully.</a:t>
            </a:r>
          </a:p>
          <a:p>
            <a:r>
              <a:rPr lang="en-US" dirty="0"/>
              <a:t>Starts time clock for appeal of any FEMA decision (</a:t>
            </a:r>
            <a:r>
              <a:rPr lang="en-US" b="1" dirty="0"/>
              <a:t>60 days</a:t>
            </a:r>
            <a:r>
              <a:rPr lang="en-US" dirty="0"/>
              <a:t> from date of notification).</a:t>
            </a:r>
          </a:p>
          <a:p>
            <a:endParaRPr lang="en-US" dirty="0"/>
          </a:p>
        </p:txBody>
      </p:sp>
      <p:sp>
        <p:nvSpPr>
          <p:cNvPr id="3" name="Content Placeholder 2">
            <a:extLst>
              <a:ext uri="{FF2B5EF4-FFF2-40B4-BE49-F238E27FC236}">
                <a16:creationId xmlns:a16="http://schemas.microsoft.com/office/drawing/2014/main" id="{9394457F-CBB4-2984-A4BE-98F83EBB7A65}"/>
              </a:ext>
            </a:extLst>
          </p:cNvPr>
          <p:cNvSpPr>
            <a:spLocks noGrp="1"/>
          </p:cNvSpPr>
          <p:nvPr>
            <p:ph sz="quarter" idx="13"/>
          </p:nvPr>
        </p:nvSpPr>
        <p:spPr/>
        <p:txBody>
          <a:bodyPr>
            <a:normAutofit/>
          </a:bodyPr>
          <a:lstStyle/>
          <a:p>
            <a:r>
              <a:rPr lang="en-US" sz="4400" b="1" dirty="0"/>
              <a:t>Payment Notification</a:t>
            </a:r>
          </a:p>
        </p:txBody>
      </p:sp>
      <p:sp>
        <p:nvSpPr>
          <p:cNvPr id="4" name="Slide Number Placeholder 3">
            <a:extLst>
              <a:ext uri="{FF2B5EF4-FFF2-40B4-BE49-F238E27FC236}">
                <a16:creationId xmlns:a16="http://schemas.microsoft.com/office/drawing/2014/main" id="{A48BB6B0-770D-58DE-056E-607A25702318}"/>
              </a:ext>
            </a:extLst>
          </p:cNvPr>
          <p:cNvSpPr>
            <a:spLocks noGrp="1"/>
          </p:cNvSpPr>
          <p:nvPr>
            <p:ph type="sldNum" sz="quarter" idx="14"/>
          </p:nvPr>
        </p:nvSpPr>
        <p:spPr/>
        <p:txBody>
          <a:bodyPr/>
          <a:lstStyle/>
          <a:p>
            <a:fld id="{31E02721-762F-4FCF-9AF3-03B87524B745}" type="slidenum">
              <a:rPr lang="en-US" smtClean="0"/>
              <a:t>66</a:t>
            </a:fld>
            <a:endParaRPr lang="en-US" dirty="0"/>
          </a:p>
        </p:txBody>
      </p:sp>
    </p:spTree>
    <p:extLst>
      <p:ext uri="{BB962C8B-B14F-4D97-AF65-F5344CB8AC3E}">
        <p14:creationId xmlns:p14="http://schemas.microsoft.com/office/powerpoint/2010/main" val="1129134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79267-2E1F-3EBC-BEF8-832709BCFDB8}"/>
              </a:ext>
            </a:extLst>
          </p:cNvPr>
          <p:cNvSpPr>
            <a:spLocks noGrp="1"/>
          </p:cNvSpPr>
          <p:nvPr>
            <p:ph idx="1"/>
          </p:nvPr>
        </p:nvSpPr>
        <p:spPr/>
        <p:txBody>
          <a:bodyPr/>
          <a:lstStyle/>
          <a:p>
            <a:endParaRPr lang="en-US" sz="3200" dirty="0"/>
          </a:p>
          <a:p>
            <a:r>
              <a:rPr lang="en-US" sz="3200" dirty="0"/>
              <a:t>Any determination related to FEMA assistance may be appealed. </a:t>
            </a:r>
          </a:p>
          <a:p>
            <a:r>
              <a:rPr lang="en-US" sz="3200" dirty="0"/>
              <a:t>Appeals must be filed with the State within </a:t>
            </a:r>
            <a:r>
              <a:rPr lang="en-US" sz="3200" b="1" dirty="0"/>
              <a:t>60 days</a:t>
            </a:r>
            <a:r>
              <a:rPr lang="en-US" sz="3200" dirty="0"/>
              <a:t> of the notice of the action being appealed.</a:t>
            </a:r>
          </a:p>
          <a:p>
            <a:endParaRPr lang="en-US" dirty="0"/>
          </a:p>
        </p:txBody>
      </p:sp>
      <p:sp>
        <p:nvSpPr>
          <p:cNvPr id="3" name="Content Placeholder 2">
            <a:extLst>
              <a:ext uri="{FF2B5EF4-FFF2-40B4-BE49-F238E27FC236}">
                <a16:creationId xmlns:a16="http://schemas.microsoft.com/office/drawing/2014/main" id="{70220231-F0BA-6931-4B49-7072343A029B}"/>
              </a:ext>
            </a:extLst>
          </p:cNvPr>
          <p:cNvSpPr>
            <a:spLocks noGrp="1"/>
          </p:cNvSpPr>
          <p:nvPr>
            <p:ph sz="quarter" idx="13"/>
          </p:nvPr>
        </p:nvSpPr>
        <p:spPr/>
        <p:txBody>
          <a:bodyPr>
            <a:normAutofit/>
          </a:bodyPr>
          <a:lstStyle/>
          <a:p>
            <a:r>
              <a:rPr lang="en-US" sz="4400" b="1" dirty="0"/>
              <a:t>Appeals</a:t>
            </a:r>
          </a:p>
        </p:txBody>
      </p:sp>
      <p:sp>
        <p:nvSpPr>
          <p:cNvPr id="4" name="Slide Number Placeholder 3">
            <a:extLst>
              <a:ext uri="{FF2B5EF4-FFF2-40B4-BE49-F238E27FC236}">
                <a16:creationId xmlns:a16="http://schemas.microsoft.com/office/drawing/2014/main" id="{3A32E5AC-3CA5-3FE2-0ABD-23E4554CE3F7}"/>
              </a:ext>
            </a:extLst>
          </p:cNvPr>
          <p:cNvSpPr>
            <a:spLocks noGrp="1"/>
          </p:cNvSpPr>
          <p:nvPr>
            <p:ph type="sldNum" sz="quarter" idx="14"/>
          </p:nvPr>
        </p:nvSpPr>
        <p:spPr/>
        <p:txBody>
          <a:bodyPr/>
          <a:lstStyle/>
          <a:p>
            <a:fld id="{31E02721-762F-4FCF-9AF3-03B87524B745}" type="slidenum">
              <a:rPr lang="en-US" smtClean="0"/>
              <a:t>67</a:t>
            </a:fld>
            <a:endParaRPr lang="en-US" dirty="0"/>
          </a:p>
        </p:txBody>
      </p:sp>
    </p:spTree>
    <p:extLst>
      <p:ext uri="{BB962C8B-B14F-4D97-AF65-F5344CB8AC3E}">
        <p14:creationId xmlns:p14="http://schemas.microsoft.com/office/powerpoint/2010/main" val="1963720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70C01-D049-129B-972F-059A02F7C90D}"/>
              </a:ext>
            </a:extLst>
          </p:cNvPr>
          <p:cNvSpPr>
            <a:spLocks noGrp="1"/>
          </p:cNvSpPr>
          <p:nvPr>
            <p:ph idx="1"/>
          </p:nvPr>
        </p:nvSpPr>
        <p:spPr/>
        <p:txBody>
          <a:bodyPr/>
          <a:lstStyle/>
          <a:p>
            <a:r>
              <a:rPr lang="en-US" dirty="0"/>
              <a:t>An audit is required if an applicant has received over $750,000 of Federal funds within a calendar year</a:t>
            </a:r>
          </a:p>
          <a:p>
            <a:r>
              <a:rPr lang="en-US" dirty="0"/>
              <a:t>Common audit findings:</a:t>
            </a:r>
          </a:p>
          <a:p>
            <a:pPr lvl="1"/>
            <a:r>
              <a:rPr lang="en-US" dirty="0"/>
              <a:t>Not having a debarment and suspension policy</a:t>
            </a:r>
          </a:p>
          <a:p>
            <a:pPr lvl="1"/>
            <a:r>
              <a:rPr lang="en-US" dirty="0"/>
              <a:t>Lack of internal controls</a:t>
            </a:r>
          </a:p>
          <a:p>
            <a:pPr lvl="1"/>
            <a:r>
              <a:rPr lang="en-US" dirty="0"/>
              <a:t>Poor contracting practices</a:t>
            </a:r>
          </a:p>
          <a:p>
            <a:pPr lvl="1"/>
            <a:r>
              <a:rPr lang="en-US" dirty="0"/>
              <a:t>Unsupported costs</a:t>
            </a:r>
          </a:p>
          <a:p>
            <a:pPr lvl="1"/>
            <a:r>
              <a:rPr lang="en-US" dirty="0"/>
              <a:t>Duplication of benefits</a:t>
            </a:r>
          </a:p>
          <a:p>
            <a:r>
              <a:rPr lang="en-US" dirty="0"/>
              <a:t>See “OIG Audit Tips for Managing Disaster-Related Costs” included in applicant information.</a:t>
            </a:r>
          </a:p>
          <a:p>
            <a:endParaRPr lang="en-US" dirty="0"/>
          </a:p>
        </p:txBody>
      </p:sp>
      <p:sp>
        <p:nvSpPr>
          <p:cNvPr id="3" name="Content Placeholder 2">
            <a:extLst>
              <a:ext uri="{FF2B5EF4-FFF2-40B4-BE49-F238E27FC236}">
                <a16:creationId xmlns:a16="http://schemas.microsoft.com/office/drawing/2014/main" id="{B6F7D182-A29C-1C22-C341-FC3B6116EA5D}"/>
              </a:ext>
            </a:extLst>
          </p:cNvPr>
          <p:cNvSpPr>
            <a:spLocks noGrp="1"/>
          </p:cNvSpPr>
          <p:nvPr>
            <p:ph sz="quarter" idx="13"/>
          </p:nvPr>
        </p:nvSpPr>
        <p:spPr/>
        <p:txBody>
          <a:bodyPr>
            <a:normAutofit/>
          </a:bodyPr>
          <a:lstStyle/>
          <a:p>
            <a:r>
              <a:rPr lang="en-US" sz="4400" b="1" dirty="0"/>
              <a:t>Audits</a:t>
            </a:r>
          </a:p>
        </p:txBody>
      </p:sp>
      <p:sp>
        <p:nvSpPr>
          <p:cNvPr id="4" name="Slide Number Placeholder 3">
            <a:extLst>
              <a:ext uri="{FF2B5EF4-FFF2-40B4-BE49-F238E27FC236}">
                <a16:creationId xmlns:a16="http://schemas.microsoft.com/office/drawing/2014/main" id="{D2B12F1E-20B5-9CBF-7DDA-EA5E787BBF1C}"/>
              </a:ext>
            </a:extLst>
          </p:cNvPr>
          <p:cNvSpPr>
            <a:spLocks noGrp="1"/>
          </p:cNvSpPr>
          <p:nvPr>
            <p:ph type="sldNum" sz="quarter" idx="14"/>
          </p:nvPr>
        </p:nvSpPr>
        <p:spPr/>
        <p:txBody>
          <a:bodyPr/>
          <a:lstStyle/>
          <a:p>
            <a:fld id="{31E02721-762F-4FCF-9AF3-03B87524B745}" type="slidenum">
              <a:rPr lang="en-US" smtClean="0"/>
              <a:t>68</a:t>
            </a:fld>
            <a:endParaRPr lang="en-US" dirty="0"/>
          </a:p>
        </p:txBody>
      </p:sp>
    </p:spTree>
    <p:extLst>
      <p:ext uri="{BB962C8B-B14F-4D97-AF65-F5344CB8AC3E}">
        <p14:creationId xmlns:p14="http://schemas.microsoft.com/office/powerpoint/2010/main" val="3505334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06006-5C24-0E81-2BC1-2661158D1E66}"/>
              </a:ext>
            </a:extLst>
          </p:cNvPr>
          <p:cNvSpPr>
            <a:spLocks noGrp="1"/>
          </p:cNvSpPr>
          <p:nvPr>
            <p:ph idx="1"/>
          </p:nvPr>
        </p:nvSpPr>
        <p:spPr/>
        <p:txBody>
          <a:bodyPr/>
          <a:lstStyle/>
          <a:p>
            <a:r>
              <a:rPr lang="en-US" dirty="0"/>
              <a:t>Ask questions: If something is not clear, speak up.</a:t>
            </a:r>
          </a:p>
          <a:p>
            <a:r>
              <a:rPr lang="en-US" dirty="0"/>
              <a:t>Notify the State before a change in scope of work – needs FEMA pre-approval.</a:t>
            </a:r>
          </a:p>
          <a:p>
            <a:r>
              <a:rPr lang="en-US" dirty="0"/>
              <a:t>Obtain required permits per your REC report – USACE, USFWS, SHPO, DANR, THPO.</a:t>
            </a:r>
          </a:p>
          <a:p>
            <a:r>
              <a:rPr lang="en-US" dirty="0"/>
              <a:t>Follow contract procurement procedures.</a:t>
            </a:r>
          </a:p>
          <a:p>
            <a:r>
              <a:rPr lang="en-US" dirty="0"/>
              <a:t>Perform work as described in the approved PW.</a:t>
            </a:r>
          </a:p>
          <a:p>
            <a:r>
              <a:rPr lang="en-US" dirty="0"/>
              <a:t>Keep complete, clear, and accurate records.</a:t>
            </a:r>
          </a:p>
          <a:p>
            <a:r>
              <a:rPr lang="en-US" b="1" dirty="0"/>
              <a:t>Remain aware of the PA program deadlines.</a:t>
            </a:r>
          </a:p>
          <a:p>
            <a:endParaRPr lang="en-US" dirty="0"/>
          </a:p>
        </p:txBody>
      </p:sp>
      <p:sp>
        <p:nvSpPr>
          <p:cNvPr id="3" name="Content Placeholder 2">
            <a:extLst>
              <a:ext uri="{FF2B5EF4-FFF2-40B4-BE49-F238E27FC236}">
                <a16:creationId xmlns:a16="http://schemas.microsoft.com/office/drawing/2014/main" id="{663DF75B-168D-CEB8-0033-3CC663ED03D7}"/>
              </a:ext>
            </a:extLst>
          </p:cNvPr>
          <p:cNvSpPr>
            <a:spLocks noGrp="1"/>
          </p:cNvSpPr>
          <p:nvPr>
            <p:ph sz="quarter" idx="13"/>
          </p:nvPr>
        </p:nvSpPr>
        <p:spPr/>
        <p:txBody>
          <a:bodyPr>
            <a:normAutofit/>
          </a:bodyPr>
          <a:lstStyle/>
          <a:p>
            <a:r>
              <a:rPr lang="en-US" sz="4400" b="1" dirty="0"/>
              <a:t>Loss of Funding</a:t>
            </a:r>
          </a:p>
        </p:txBody>
      </p:sp>
      <p:sp>
        <p:nvSpPr>
          <p:cNvPr id="4" name="Slide Number Placeholder 3">
            <a:extLst>
              <a:ext uri="{FF2B5EF4-FFF2-40B4-BE49-F238E27FC236}">
                <a16:creationId xmlns:a16="http://schemas.microsoft.com/office/drawing/2014/main" id="{5D2815D7-E85E-D9E7-9881-0B27DC927480}"/>
              </a:ext>
            </a:extLst>
          </p:cNvPr>
          <p:cNvSpPr>
            <a:spLocks noGrp="1"/>
          </p:cNvSpPr>
          <p:nvPr>
            <p:ph type="sldNum" sz="quarter" idx="14"/>
          </p:nvPr>
        </p:nvSpPr>
        <p:spPr/>
        <p:txBody>
          <a:bodyPr/>
          <a:lstStyle/>
          <a:p>
            <a:fld id="{31E02721-762F-4FCF-9AF3-03B87524B745}" type="slidenum">
              <a:rPr lang="en-US" smtClean="0"/>
              <a:t>69</a:t>
            </a:fld>
            <a:endParaRPr lang="en-US" dirty="0"/>
          </a:p>
        </p:txBody>
      </p:sp>
    </p:spTree>
    <p:extLst>
      <p:ext uri="{BB962C8B-B14F-4D97-AF65-F5344CB8AC3E}">
        <p14:creationId xmlns:p14="http://schemas.microsoft.com/office/powerpoint/2010/main" val="400462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FF116C-AF99-8506-5388-2C2BCD2B4B6A}"/>
              </a:ext>
            </a:extLst>
          </p:cNvPr>
          <p:cNvSpPr>
            <a:spLocks noGrp="1"/>
          </p:cNvSpPr>
          <p:nvPr>
            <p:ph idx="1"/>
          </p:nvPr>
        </p:nvSpPr>
        <p:spPr>
          <a:xfrm>
            <a:off x="457200" y="1493896"/>
            <a:ext cx="8229600" cy="4425953"/>
          </a:xfrm>
        </p:spPr>
        <p:txBody>
          <a:bodyPr/>
          <a:lstStyle/>
          <a:p>
            <a:pPr marL="0" indent="0" algn="ctr">
              <a:buNone/>
            </a:pPr>
            <a:r>
              <a:rPr lang="en-US" sz="4000" dirty="0"/>
              <a:t>Non-Critical Private Non-Profits:</a:t>
            </a:r>
          </a:p>
          <a:p>
            <a:r>
              <a:rPr lang="en-US" dirty="0"/>
              <a:t>Senior Citizen Centers</a:t>
            </a:r>
          </a:p>
          <a:p>
            <a:r>
              <a:rPr lang="en-US" dirty="0"/>
              <a:t>Daycare Centers</a:t>
            </a:r>
          </a:p>
          <a:p>
            <a:r>
              <a:rPr lang="en-US" dirty="0"/>
              <a:t>Homeless Shelters</a:t>
            </a:r>
          </a:p>
          <a:p>
            <a:r>
              <a:rPr lang="en-US" dirty="0"/>
              <a:t>Shelter Workshops</a:t>
            </a:r>
          </a:p>
          <a:p>
            <a:r>
              <a:rPr lang="en-US" dirty="0"/>
              <a:t>Libraries</a:t>
            </a:r>
          </a:p>
          <a:p>
            <a:r>
              <a:rPr lang="en-US" dirty="0"/>
              <a:t>Rehabilitation Facilities</a:t>
            </a:r>
          </a:p>
          <a:p>
            <a:r>
              <a:rPr lang="en-US" dirty="0"/>
              <a:t>Community Centers</a:t>
            </a:r>
          </a:p>
          <a:p>
            <a:r>
              <a:rPr lang="en-US" dirty="0"/>
              <a:t>Houses of Worship</a:t>
            </a:r>
          </a:p>
          <a:p>
            <a:endParaRPr lang="en-US" dirty="0"/>
          </a:p>
        </p:txBody>
      </p:sp>
      <p:sp>
        <p:nvSpPr>
          <p:cNvPr id="3" name="Content Placeholder 2">
            <a:extLst>
              <a:ext uri="{FF2B5EF4-FFF2-40B4-BE49-F238E27FC236}">
                <a16:creationId xmlns:a16="http://schemas.microsoft.com/office/drawing/2014/main" id="{1B8AE71A-1B7F-2683-F8CC-206B615DB160}"/>
              </a:ext>
            </a:extLst>
          </p:cNvPr>
          <p:cNvSpPr>
            <a:spLocks noGrp="1"/>
          </p:cNvSpPr>
          <p:nvPr>
            <p:ph sz="quarter" idx="13"/>
          </p:nvPr>
        </p:nvSpPr>
        <p:spPr/>
        <p:txBody>
          <a:bodyPr/>
          <a:lstStyle/>
          <a:p>
            <a:r>
              <a:rPr lang="en-US" sz="4400" b="1" dirty="0"/>
              <a:t>Eligibility - Applicant</a:t>
            </a:r>
            <a:endParaRPr lang="en-US" sz="4400" dirty="0"/>
          </a:p>
          <a:p>
            <a:endParaRPr lang="en-US" dirty="0"/>
          </a:p>
        </p:txBody>
      </p:sp>
      <p:sp>
        <p:nvSpPr>
          <p:cNvPr id="4" name="Slide Number Placeholder 3">
            <a:extLst>
              <a:ext uri="{FF2B5EF4-FFF2-40B4-BE49-F238E27FC236}">
                <a16:creationId xmlns:a16="http://schemas.microsoft.com/office/drawing/2014/main" id="{72691B71-89B8-A620-2B02-FCE5C8E00865}"/>
              </a:ext>
            </a:extLst>
          </p:cNvPr>
          <p:cNvSpPr>
            <a:spLocks noGrp="1"/>
          </p:cNvSpPr>
          <p:nvPr>
            <p:ph type="sldNum" sz="quarter" idx="14"/>
          </p:nvPr>
        </p:nvSpPr>
        <p:spPr/>
        <p:txBody>
          <a:bodyPr/>
          <a:lstStyle/>
          <a:p>
            <a:fld id="{31E02721-762F-4FCF-9AF3-03B87524B745}" type="slidenum">
              <a:rPr lang="en-US" smtClean="0"/>
              <a:t>7</a:t>
            </a:fld>
            <a:endParaRPr lang="en-US" dirty="0"/>
          </a:p>
        </p:txBody>
      </p:sp>
    </p:spTree>
    <p:extLst>
      <p:ext uri="{BB962C8B-B14F-4D97-AF65-F5344CB8AC3E}">
        <p14:creationId xmlns:p14="http://schemas.microsoft.com/office/powerpoint/2010/main" val="2870455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AFEC5-FB46-147C-DEBE-66FE35C826F5}"/>
              </a:ext>
            </a:extLst>
          </p:cNvPr>
          <p:cNvSpPr>
            <a:spLocks noGrp="1"/>
          </p:cNvSpPr>
          <p:nvPr>
            <p:ph idx="1"/>
          </p:nvPr>
        </p:nvSpPr>
        <p:spPr/>
        <p:txBody>
          <a:bodyPr/>
          <a:lstStyle/>
          <a:p>
            <a:r>
              <a:rPr lang="en-US" sz="3200" dirty="0"/>
              <a:t>Applicants are required to retain project documentation for 3 years following the closeout of the DISASTER. </a:t>
            </a:r>
          </a:p>
          <a:p>
            <a:pPr lvl="1"/>
            <a:r>
              <a:rPr lang="en-US" sz="2800" dirty="0"/>
              <a:t>A disaster cannot be closed out until the last project has been closed out.</a:t>
            </a:r>
          </a:p>
          <a:p>
            <a:r>
              <a:rPr lang="en-US" sz="3200" dirty="0"/>
              <a:t>SDOEM recommends retaining documentation longer.</a:t>
            </a:r>
          </a:p>
          <a:p>
            <a:r>
              <a:rPr lang="en-US" sz="3200" dirty="0"/>
              <a:t>Do not rely on FEMA or SDOEM for copies of documentation.</a:t>
            </a:r>
          </a:p>
          <a:p>
            <a:endParaRPr lang="en-US" dirty="0"/>
          </a:p>
        </p:txBody>
      </p:sp>
      <p:sp>
        <p:nvSpPr>
          <p:cNvPr id="3" name="Content Placeholder 2">
            <a:extLst>
              <a:ext uri="{FF2B5EF4-FFF2-40B4-BE49-F238E27FC236}">
                <a16:creationId xmlns:a16="http://schemas.microsoft.com/office/drawing/2014/main" id="{01C8D5C3-4064-8BE0-E34E-76F4969A1D0E}"/>
              </a:ext>
            </a:extLst>
          </p:cNvPr>
          <p:cNvSpPr>
            <a:spLocks noGrp="1"/>
          </p:cNvSpPr>
          <p:nvPr>
            <p:ph sz="quarter" idx="13"/>
          </p:nvPr>
        </p:nvSpPr>
        <p:spPr/>
        <p:txBody>
          <a:bodyPr>
            <a:normAutofit/>
          </a:bodyPr>
          <a:lstStyle/>
          <a:p>
            <a:r>
              <a:rPr lang="en-US" sz="4400" b="1" dirty="0"/>
              <a:t>Records Retention</a:t>
            </a:r>
          </a:p>
        </p:txBody>
      </p:sp>
      <p:sp>
        <p:nvSpPr>
          <p:cNvPr id="4" name="Slide Number Placeholder 3">
            <a:extLst>
              <a:ext uri="{FF2B5EF4-FFF2-40B4-BE49-F238E27FC236}">
                <a16:creationId xmlns:a16="http://schemas.microsoft.com/office/drawing/2014/main" id="{A16D6808-FF17-E548-A7F0-14BE78C03996}"/>
              </a:ext>
            </a:extLst>
          </p:cNvPr>
          <p:cNvSpPr>
            <a:spLocks noGrp="1"/>
          </p:cNvSpPr>
          <p:nvPr>
            <p:ph type="sldNum" sz="quarter" idx="14"/>
          </p:nvPr>
        </p:nvSpPr>
        <p:spPr/>
        <p:txBody>
          <a:bodyPr/>
          <a:lstStyle/>
          <a:p>
            <a:fld id="{31E02721-762F-4FCF-9AF3-03B87524B745}" type="slidenum">
              <a:rPr lang="en-US" smtClean="0"/>
              <a:t>70</a:t>
            </a:fld>
            <a:endParaRPr lang="en-US" dirty="0"/>
          </a:p>
        </p:txBody>
      </p:sp>
    </p:spTree>
    <p:extLst>
      <p:ext uri="{BB962C8B-B14F-4D97-AF65-F5344CB8AC3E}">
        <p14:creationId xmlns:p14="http://schemas.microsoft.com/office/powerpoint/2010/main" val="961886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AE111B-C406-AECB-E98F-8645A37855ED}"/>
              </a:ext>
            </a:extLst>
          </p:cNvPr>
          <p:cNvSpPr>
            <a:spLocks noGrp="1"/>
          </p:cNvSpPr>
          <p:nvPr>
            <p:ph idx="1"/>
          </p:nvPr>
        </p:nvSpPr>
        <p:spPr>
          <a:xfrm>
            <a:off x="457200" y="1600201"/>
            <a:ext cx="8229600" cy="4552024"/>
          </a:xfrm>
        </p:spPr>
        <p:txBody>
          <a:bodyPr/>
          <a:lstStyle/>
          <a:p>
            <a:r>
              <a:rPr lang="en-US" dirty="0"/>
              <a:t>Submit completed RPA Package. You are not considered an applicant until your RPA is submitted.</a:t>
            </a:r>
          </a:p>
          <a:p>
            <a:r>
              <a:rPr lang="en-US" dirty="0"/>
              <a:t> Your PDMG will work with you to schedule the Exploratory Call and your Recovery Scoping Meeting</a:t>
            </a:r>
            <a:endParaRPr lang="en-US" sz="2400" dirty="0"/>
          </a:p>
          <a:p>
            <a:r>
              <a:rPr lang="en-US" sz="2800" dirty="0"/>
              <a:t>Projects are identified in preparation for estimating</a:t>
            </a:r>
          </a:p>
          <a:p>
            <a:r>
              <a:rPr lang="en-US" dirty="0"/>
              <a:t>Damage MUST BE identified within </a:t>
            </a:r>
            <a:r>
              <a:rPr lang="en-US" b="1" dirty="0"/>
              <a:t>60 days of Recovery Scoping Meeting, Applicants DO NOT have to wait the full 60 days. </a:t>
            </a:r>
          </a:p>
          <a:p>
            <a:endParaRPr lang="en-US" dirty="0"/>
          </a:p>
        </p:txBody>
      </p:sp>
      <p:sp>
        <p:nvSpPr>
          <p:cNvPr id="3" name="Content Placeholder 2">
            <a:extLst>
              <a:ext uri="{FF2B5EF4-FFF2-40B4-BE49-F238E27FC236}">
                <a16:creationId xmlns:a16="http://schemas.microsoft.com/office/drawing/2014/main" id="{B089E751-13CC-2E0C-F6D6-8462E351C0D7}"/>
              </a:ext>
            </a:extLst>
          </p:cNvPr>
          <p:cNvSpPr>
            <a:spLocks noGrp="1"/>
          </p:cNvSpPr>
          <p:nvPr>
            <p:ph sz="quarter" idx="13"/>
          </p:nvPr>
        </p:nvSpPr>
        <p:spPr/>
        <p:txBody>
          <a:bodyPr>
            <a:normAutofit/>
          </a:bodyPr>
          <a:lstStyle/>
          <a:p>
            <a:r>
              <a:rPr lang="en-US" sz="4400" b="1" dirty="0"/>
              <a:t>Next Steps</a:t>
            </a:r>
          </a:p>
        </p:txBody>
      </p:sp>
      <p:sp>
        <p:nvSpPr>
          <p:cNvPr id="4" name="Slide Number Placeholder 3">
            <a:extLst>
              <a:ext uri="{FF2B5EF4-FFF2-40B4-BE49-F238E27FC236}">
                <a16:creationId xmlns:a16="http://schemas.microsoft.com/office/drawing/2014/main" id="{A3026118-3031-3E6E-FBCB-B191A5A8EC54}"/>
              </a:ext>
            </a:extLst>
          </p:cNvPr>
          <p:cNvSpPr>
            <a:spLocks noGrp="1"/>
          </p:cNvSpPr>
          <p:nvPr>
            <p:ph type="sldNum" sz="quarter" idx="14"/>
          </p:nvPr>
        </p:nvSpPr>
        <p:spPr/>
        <p:txBody>
          <a:bodyPr/>
          <a:lstStyle/>
          <a:p>
            <a:fld id="{31E02721-762F-4FCF-9AF3-03B87524B745}" type="slidenum">
              <a:rPr lang="en-US" smtClean="0"/>
              <a:t>71</a:t>
            </a:fld>
            <a:endParaRPr lang="en-US" dirty="0"/>
          </a:p>
        </p:txBody>
      </p:sp>
    </p:spTree>
    <p:extLst>
      <p:ext uri="{BB962C8B-B14F-4D97-AF65-F5344CB8AC3E}">
        <p14:creationId xmlns:p14="http://schemas.microsoft.com/office/powerpoint/2010/main" val="2270716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AFD607-65EA-573E-40AA-CEE65801983A}"/>
              </a:ext>
            </a:extLst>
          </p:cNvPr>
          <p:cNvSpPr>
            <a:spLocks noGrp="1"/>
          </p:cNvSpPr>
          <p:nvPr>
            <p:ph idx="1"/>
          </p:nvPr>
        </p:nvSpPr>
        <p:spPr/>
        <p:txBody>
          <a:bodyPr/>
          <a:lstStyle/>
          <a:p>
            <a:r>
              <a:rPr lang="en-US" dirty="0"/>
              <a:t>RPA submission: Saturday, August 5, 2023</a:t>
            </a:r>
          </a:p>
          <a:p>
            <a:r>
              <a:rPr lang="en-US" dirty="0"/>
              <a:t>FEMA PDMG will schedule an Exploratory Call and Recovery Scoping Meeting. </a:t>
            </a:r>
          </a:p>
          <a:p>
            <a:r>
              <a:rPr lang="en-US" dirty="0"/>
              <a:t>Submit Damage Inventory: 60 days after Recovery Scoping Meeting</a:t>
            </a:r>
          </a:p>
          <a:p>
            <a:r>
              <a:rPr lang="en-US" dirty="0"/>
              <a:t>Complete Work on Projects, or request Time Extensions:</a:t>
            </a:r>
          </a:p>
          <a:p>
            <a:pPr lvl="1"/>
            <a:r>
              <a:rPr lang="en-US" dirty="0"/>
              <a:t>Emergency Work (A &amp; B): January 6, 2024</a:t>
            </a:r>
          </a:p>
          <a:p>
            <a:pPr lvl="1"/>
            <a:r>
              <a:rPr lang="en-US" dirty="0"/>
              <a:t>Permanent Work (C – G): January 6, 2025</a:t>
            </a:r>
          </a:p>
        </p:txBody>
      </p:sp>
      <p:sp>
        <p:nvSpPr>
          <p:cNvPr id="3" name="Content Placeholder 2">
            <a:extLst>
              <a:ext uri="{FF2B5EF4-FFF2-40B4-BE49-F238E27FC236}">
                <a16:creationId xmlns:a16="http://schemas.microsoft.com/office/drawing/2014/main" id="{D79E83B3-9653-EADD-98B4-886B6A256056}"/>
              </a:ext>
            </a:extLst>
          </p:cNvPr>
          <p:cNvSpPr>
            <a:spLocks noGrp="1"/>
          </p:cNvSpPr>
          <p:nvPr>
            <p:ph sz="quarter" idx="13"/>
          </p:nvPr>
        </p:nvSpPr>
        <p:spPr/>
        <p:txBody>
          <a:bodyPr>
            <a:normAutofit/>
          </a:bodyPr>
          <a:lstStyle/>
          <a:p>
            <a:r>
              <a:rPr lang="en-US" sz="4400" b="1" dirty="0"/>
              <a:t>Deadlines</a:t>
            </a:r>
          </a:p>
        </p:txBody>
      </p:sp>
      <p:sp>
        <p:nvSpPr>
          <p:cNvPr id="4" name="Slide Number Placeholder 3">
            <a:extLst>
              <a:ext uri="{FF2B5EF4-FFF2-40B4-BE49-F238E27FC236}">
                <a16:creationId xmlns:a16="http://schemas.microsoft.com/office/drawing/2014/main" id="{E806C66E-784B-A993-22FB-8A075CE476A0}"/>
              </a:ext>
            </a:extLst>
          </p:cNvPr>
          <p:cNvSpPr>
            <a:spLocks noGrp="1"/>
          </p:cNvSpPr>
          <p:nvPr>
            <p:ph type="sldNum" sz="quarter" idx="14"/>
          </p:nvPr>
        </p:nvSpPr>
        <p:spPr/>
        <p:txBody>
          <a:bodyPr/>
          <a:lstStyle/>
          <a:p>
            <a:fld id="{31E02721-762F-4FCF-9AF3-03B87524B745}" type="slidenum">
              <a:rPr lang="en-US" smtClean="0"/>
              <a:t>72</a:t>
            </a:fld>
            <a:endParaRPr lang="en-US" dirty="0"/>
          </a:p>
        </p:txBody>
      </p:sp>
    </p:spTree>
    <p:extLst>
      <p:ext uri="{BB962C8B-B14F-4D97-AF65-F5344CB8AC3E}">
        <p14:creationId xmlns:p14="http://schemas.microsoft.com/office/powerpoint/2010/main" val="1269313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564B81-BD01-CBF6-4591-19845DBF8416}"/>
              </a:ext>
            </a:extLst>
          </p:cNvPr>
          <p:cNvSpPr>
            <a:spLocks noGrp="1"/>
          </p:cNvSpPr>
          <p:nvPr>
            <p:ph sz="quarter" idx="13"/>
          </p:nvPr>
        </p:nvSpPr>
        <p:spPr/>
        <p:txBody>
          <a:bodyPr>
            <a:normAutofit/>
          </a:bodyPr>
          <a:lstStyle/>
          <a:p>
            <a:r>
              <a:rPr lang="en-US" sz="4400" b="1" dirty="0"/>
              <a:t>Entire Grant Process</a:t>
            </a:r>
          </a:p>
        </p:txBody>
      </p:sp>
      <p:sp>
        <p:nvSpPr>
          <p:cNvPr id="4" name="Callout: Right Arrow 3">
            <a:extLst>
              <a:ext uri="{FF2B5EF4-FFF2-40B4-BE49-F238E27FC236}">
                <a16:creationId xmlns:a16="http://schemas.microsoft.com/office/drawing/2014/main" id="{508F48A9-F7D3-DEA4-FF31-5A23C031A27E}"/>
              </a:ext>
            </a:extLst>
          </p:cNvPr>
          <p:cNvSpPr/>
          <p:nvPr/>
        </p:nvSpPr>
        <p:spPr>
          <a:xfrm>
            <a:off x="570368" y="1617956"/>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0E68AC6-4DEA-4ADA-69A1-C195D1F2E833}"/>
              </a:ext>
            </a:extLst>
          </p:cNvPr>
          <p:cNvSpPr txBox="1"/>
          <p:nvPr/>
        </p:nvSpPr>
        <p:spPr>
          <a:xfrm>
            <a:off x="570368" y="1767379"/>
            <a:ext cx="1143022" cy="615553"/>
          </a:xfrm>
          <a:prstGeom prst="rect">
            <a:avLst/>
          </a:prstGeom>
          <a:noFill/>
        </p:spPr>
        <p:txBody>
          <a:bodyPr wrap="square" rtlCol="0">
            <a:spAutoFit/>
          </a:bodyPr>
          <a:lstStyle/>
          <a:p>
            <a:r>
              <a:rPr lang="en-US" dirty="0"/>
              <a:t>RPA </a:t>
            </a:r>
            <a:r>
              <a:rPr lang="en-US" sz="1600" dirty="0"/>
              <a:t>Submission</a:t>
            </a:r>
            <a:endParaRPr lang="en-US" dirty="0"/>
          </a:p>
        </p:txBody>
      </p:sp>
      <p:sp>
        <p:nvSpPr>
          <p:cNvPr id="6" name="Callout: Right Arrow 5">
            <a:extLst>
              <a:ext uri="{FF2B5EF4-FFF2-40B4-BE49-F238E27FC236}">
                <a16:creationId xmlns:a16="http://schemas.microsoft.com/office/drawing/2014/main" id="{034D3214-A9A0-C7FC-8BD9-F8030287F72C}"/>
              </a:ext>
            </a:extLst>
          </p:cNvPr>
          <p:cNvSpPr/>
          <p:nvPr/>
        </p:nvSpPr>
        <p:spPr>
          <a:xfrm>
            <a:off x="2301514" y="1617956"/>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llout: Right Arrow 6">
            <a:extLst>
              <a:ext uri="{FF2B5EF4-FFF2-40B4-BE49-F238E27FC236}">
                <a16:creationId xmlns:a16="http://schemas.microsoft.com/office/drawing/2014/main" id="{B8F45AD2-FD77-EB35-4988-22FA5F4EF329}"/>
              </a:ext>
            </a:extLst>
          </p:cNvPr>
          <p:cNvSpPr/>
          <p:nvPr/>
        </p:nvSpPr>
        <p:spPr>
          <a:xfrm>
            <a:off x="4032660" y="1617956"/>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llout: Right Arrow 7">
            <a:extLst>
              <a:ext uri="{FF2B5EF4-FFF2-40B4-BE49-F238E27FC236}">
                <a16:creationId xmlns:a16="http://schemas.microsoft.com/office/drawing/2014/main" id="{BD940133-E6A8-DE3F-5FC9-1D4CF73DFB80}"/>
              </a:ext>
            </a:extLst>
          </p:cNvPr>
          <p:cNvSpPr/>
          <p:nvPr/>
        </p:nvSpPr>
        <p:spPr>
          <a:xfrm>
            <a:off x="5763806" y="1617955"/>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llout: Right Arrow 8">
            <a:extLst>
              <a:ext uri="{FF2B5EF4-FFF2-40B4-BE49-F238E27FC236}">
                <a16:creationId xmlns:a16="http://schemas.microsoft.com/office/drawing/2014/main" id="{8297AB1F-E72D-15D6-5336-8C39DA940F8B}"/>
              </a:ext>
            </a:extLst>
          </p:cNvPr>
          <p:cNvSpPr/>
          <p:nvPr/>
        </p:nvSpPr>
        <p:spPr>
          <a:xfrm rot="5400000">
            <a:off x="7474614" y="1695253"/>
            <a:ext cx="1521026" cy="1356107"/>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8A1E730-01F4-9E52-7400-A1DA5DB406C7}"/>
              </a:ext>
            </a:extLst>
          </p:cNvPr>
          <p:cNvSpPr txBox="1"/>
          <p:nvPr/>
        </p:nvSpPr>
        <p:spPr>
          <a:xfrm>
            <a:off x="2265394" y="1751989"/>
            <a:ext cx="1248488" cy="646331"/>
          </a:xfrm>
          <a:prstGeom prst="rect">
            <a:avLst/>
          </a:prstGeom>
          <a:noFill/>
        </p:spPr>
        <p:txBody>
          <a:bodyPr wrap="square" rtlCol="0">
            <a:spAutoFit/>
          </a:bodyPr>
          <a:lstStyle/>
          <a:p>
            <a:r>
              <a:rPr lang="en-US" sz="1700" dirty="0"/>
              <a:t>Exploratory</a:t>
            </a:r>
            <a:r>
              <a:rPr lang="en-US" dirty="0"/>
              <a:t> Call</a:t>
            </a:r>
          </a:p>
        </p:txBody>
      </p:sp>
      <p:sp>
        <p:nvSpPr>
          <p:cNvPr id="11" name="TextBox 10">
            <a:extLst>
              <a:ext uri="{FF2B5EF4-FFF2-40B4-BE49-F238E27FC236}">
                <a16:creationId xmlns:a16="http://schemas.microsoft.com/office/drawing/2014/main" id="{9C0B7F25-75AF-ABB1-7676-3F34E71CFE06}"/>
              </a:ext>
            </a:extLst>
          </p:cNvPr>
          <p:cNvSpPr txBox="1"/>
          <p:nvPr/>
        </p:nvSpPr>
        <p:spPr>
          <a:xfrm>
            <a:off x="4003808" y="1624760"/>
            <a:ext cx="1143022" cy="923330"/>
          </a:xfrm>
          <a:prstGeom prst="rect">
            <a:avLst/>
          </a:prstGeom>
          <a:noFill/>
        </p:spPr>
        <p:txBody>
          <a:bodyPr wrap="square" rtlCol="0">
            <a:spAutoFit/>
          </a:bodyPr>
          <a:lstStyle/>
          <a:p>
            <a:r>
              <a:rPr lang="en-US" dirty="0"/>
              <a:t>Recovery Scoping Meeting</a:t>
            </a:r>
          </a:p>
        </p:txBody>
      </p:sp>
      <p:sp>
        <p:nvSpPr>
          <p:cNvPr id="12" name="TextBox 11">
            <a:extLst>
              <a:ext uri="{FF2B5EF4-FFF2-40B4-BE49-F238E27FC236}">
                <a16:creationId xmlns:a16="http://schemas.microsoft.com/office/drawing/2014/main" id="{368F4EB5-D5A1-1A4A-D5A9-071A87E2B352}"/>
              </a:ext>
            </a:extLst>
          </p:cNvPr>
          <p:cNvSpPr txBox="1"/>
          <p:nvPr/>
        </p:nvSpPr>
        <p:spPr>
          <a:xfrm>
            <a:off x="5782627" y="1612794"/>
            <a:ext cx="1143022" cy="923330"/>
          </a:xfrm>
          <a:prstGeom prst="rect">
            <a:avLst/>
          </a:prstGeom>
          <a:noFill/>
        </p:spPr>
        <p:txBody>
          <a:bodyPr wrap="square" rtlCol="0">
            <a:spAutoFit/>
          </a:bodyPr>
          <a:lstStyle/>
          <a:p>
            <a:r>
              <a:rPr lang="en-US" dirty="0"/>
              <a:t>Submit Damage Inventory</a:t>
            </a:r>
          </a:p>
        </p:txBody>
      </p:sp>
      <p:sp>
        <p:nvSpPr>
          <p:cNvPr id="13" name="TextBox 12">
            <a:extLst>
              <a:ext uri="{FF2B5EF4-FFF2-40B4-BE49-F238E27FC236}">
                <a16:creationId xmlns:a16="http://schemas.microsoft.com/office/drawing/2014/main" id="{67C0DA71-E1E6-0BF8-90BB-4B46B6E6385A}"/>
              </a:ext>
            </a:extLst>
          </p:cNvPr>
          <p:cNvSpPr txBox="1"/>
          <p:nvPr/>
        </p:nvSpPr>
        <p:spPr>
          <a:xfrm>
            <a:off x="7513773" y="1760719"/>
            <a:ext cx="1356108" cy="646331"/>
          </a:xfrm>
          <a:prstGeom prst="rect">
            <a:avLst/>
          </a:prstGeom>
          <a:noFill/>
        </p:spPr>
        <p:txBody>
          <a:bodyPr wrap="square" rtlCol="0">
            <a:spAutoFit/>
          </a:bodyPr>
          <a:lstStyle/>
          <a:p>
            <a:r>
              <a:rPr lang="en-US" dirty="0"/>
              <a:t>Formulate Projects</a:t>
            </a:r>
          </a:p>
        </p:txBody>
      </p:sp>
      <p:sp>
        <p:nvSpPr>
          <p:cNvPr id="14" name="Callout: Left Arrow 13">
            <a:extLst>
              <a:ext uri="{FF2B5EF4-FFF2-40B4-BE49-F238E27FC236}">
                <a16:creationId xmlns:a16="http://schemas.microsoft.com/office/drawing/2014/main" id="{1527B282-C39E-33A8-31B2-6F0EC7FDA1D6}"/>
              </a:ext>
            </a:extLst>
          </p:cNvPr>
          <p:cNvSpPr/>
          <p:nvPr/>
        </p:nvSpPr>
        <p:spPr>
          <a:xfrm>
            <a:off x="7139213" y="3133820"/>
            <a:ext cx="1712325" cy="914400"/>
          </a:xfrm>
          <a:prstGeom prst="lef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D3EF5B8-BC63-FC34-54BF-CEBD0D11BE02}"/>
              </a:ext>
            </a:extLst>
          </p:cNvPr>
          <p:cNvSpPr txBox="1"/>
          <p:nvPr/>
        </p:nvSpPr>
        <p:spPr>
          <a:xfrm>
            <a:off x="7770159" y="3261597"/>
            <a:ext cx="1143022" cy="646331"/>
          </a:xfrm>
          <a:prstGeom prst="rect">
            <a:avLst/>
          </a:prstGeom>
          <a:noFill/>
        </p:spPr>
        <p:txBody>
          <a:bodyPr wrap="square" rtlCol="0">
            <a:spAutoFit/>
          </a:bodyPr>
          <a:lstStyle/>
          <a:p>
            <a:r>
              <a:rPr lang="en-US" dirty="0"/>
              <a:t>Project Reviews</a:t>
            </a:r>
          </a:p>
        </p:txBody>
      </p:sp>
      <p:sp>
        <p:nvSpPr>
          <p:cNvPr id="16" name="Callout: Left Arrow 15">
            <a:extLst>
              <a:ext uri="{FF2B5EF4-FFF2-40B4-BE49-F238E27FC236}">
                <a16:creationId xmlns:a16="http://schemas.microsoft.com/office/drawing/2014/main" id="{4CF4559E-AB4B-843B-3162-FDB5F57B3663}"/>
              </a:ext>
            </a:extLst>
          </p:cNvPr>
          <p:cNvSpPr/>
          <p:nvPr/>
        </p:nvSpPr>
        <p:spPr>
          <a:xfrm>
            <a:off x="5365245" y="3133820"/>
            <a:ext cx="1712325" cy="914400"/>
          </a:xfrm>
          <a:prstGeom prst="lef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llout: Left Arrow 16">
            <a:extLst>
              <a:ext uri="{FF2B5EF4-FFF2-40B4-BE49-F238E27FC236}">
                <a16:creationId xmlns:a16="http://schemas.microsoft.com/office/drawing/2014/main" id="{224DB261-E072-70B5-A663-41877C0E6AA3}"/>
              </a:ext>
            </a:extLst>
          </p:cNvPr>
          <p:cNvSpPr/>
          <p:nvPr/>
        </p:nvSpPr>
        <p:spPr>
          <a:xfrm>
            <a:off x="3602353" y="3133820"/>
            <a:ext cx="1712325" cy="914400"/>
          </a:xfrm>
          <a:prstGeom prst="lef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9E769D7-8A1C-D59B-ACB9-3FE5A785C3E0}"/>
              </a:ext>
            </a:extLst>
          </p:cNvPr>
          <p:cNvSpPr txBox="1"/>
          <p:nvPr/>
        </p:nvSpPr>
        <p:spPr>
          <a:xfrm>
            <a:off x="6024805" y="3259125"/>
            <a:ext cx="1143022" cy="646331"/>
          </a:xfrm>
          <a:prstGeom prst="rect">
            <a:avLst/>
          </a:prstGeom>
          <a:noFill/>
        </p:spPr>
        <p:txBody>
          <a:bodyPr wrap="square" rtlCol="0">
            <a:spAutoFit/>
          </a:bodyPr>
          <a:lstStyle/>
          <a:p>
            <a:r>
              <a:rPr lang="en-US" dirty="0"/>
              <a:t>Cost Review</a:t>
            </a:r>
          </a:p>
        </p:txBody>
      </p:sp>
      <p:sp>
        <p:nvSpPr>
          <p:cNvPr id="19" name="TextBox 18">
            <a:extLst>
              <a:ext uri="{FF2B5EF4-FFF2-40B4-BE49-F238E27FC236}">
                <a16:creationId xmlns:a16="http://schemas.microsoft.com/office/drawing/2014/main" id="{5D690193-9C00-7A0E-9887-4F21C24C695E}"/>
              </a:ext>
            </a:extLst>
          </p:cNvPr>
          <p:cNvSpPr txBox="1"/>
          <p:nvPr/>
        </p:nvSpPr>
        <p:spPr>
          <a:xfrm>
            <a:off x="4233299" y="3259124"/>
            <a:ext cx="1143022" cy="646331"/>
          </a:xfrm>
          <a:prstGeom prst="rect">
            <a:avLst/>
          </a:prstGeom>
          <a:noFill/>
        </p:spPr>
        <p:txBody>
          <a:bodyPr wrap="square" rtlCol="0">
            <a:spAutoFit/>
          </a:bodyPr>
          <a:lstStyle/>
          <a:p>
            <a:r>
              <a:rPr lang="en-US" dirty="0"/>
              <a:t>Project Signing</a:t>
            </a:r>
          </a:p>
        </p:txBody>
      </p:sp>
      <p:sp>
        <p:nvSpPr>
          <p:cNvPr id="20" name="Callout: Left Arrow 19">
            <a:extLst>
              <a:ext uri="{FF2B5EF4-FFF2-40B4-BE49-F238E27FC236}">
                <a16:creationId xmlns:a16="http://schemas.microsoft.com/office/drawing/2014/main" id="{14147B63-C40E-3A7E-3E0F-5D1C9161C0CC}"/>
              </a:ext>
            </a:extLst>
          </p:cNvPr>
          <p:cNvSpPr/>
          <p:nvPr/>
        </p:nvSpPr>
        <p:spPr>
          <a:xfrm>
            <a:off x="1849557" y="3125089"/>
            <a:ext cx="1712325" cy="914400"/>
          </a:xfrm>
          <a:prstGeom prst="lef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8002D42-0676-32CC-116D-D18E6FA642C9}"/>
              </a:ext>
            </a:extLst>
          </p:cNvPr>
          <p:cNvSpPr txBox="1"/>
          <p:nvPr/>
        </p:nvSpPr>
        <p:spPr>
          <a:xfrm>
            <a:off x="2480503" y="3231771"/>
            <a:ext cx="1143022" cy="646331"/>
          </a:xfrm>
          <a:prstGeom prst="rect">
            <a:avLst/>
          </a:prstGeom>
          <a:noFill/>
        </p:spPr>
        <p:txBody>
          <a:bodyPr wrap="square" rtlCol="0">
            <a:spAutoFit/>
          </a:bodyPr>
          <a:lstStyle/>
          <a:p>
            <a:r>
              <a:rPr lang="en-US" dirty="0"/>
              <a:t>Project Obligation</a:t>
            </a:r>
          </a:p>
        </p:txBody>
      </p:sp>
      <p:sp>
        <p:nvSpPr>
          <p:cNvPr id="22" name="Callout: Right Arrow 21">
            <a:extLst>
              <a:ext uri="{FF2B5EF4-FFF2-40B4-BE49-F238E27FC236}">
                <a16:creationId xmlns:a16="http://schemas.microsoft.com/office/drawing/2014/main" id="{8E3E6D1D-FC7B-8692-CCED-64DEDEA23D6E}"/>
              </a:ext>
            </a:extLst>
          </p:cNvPr>
          <p:cNvSpPr/>
          <p:nvPr/>
        </p:nvSpPr>
        <p:spPr>
          <a:xfrm rot="5400000">
            <a:off x="372761" y="3227402"/>
            <a:ext cx="1521026" cy="1356107"/>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A632EBA-9A8F-DD95-4092-6B87880E20AF}"/>
              </a:ext>
            </a:extLst>
          </p:cNvPr>
          <p:cNvSpPr txBox="1"/>
          <p:nvPr/>
        </p:nvSpPr>
        <p:spPr>
          <a:xfrm>
            <a:off x="486042" y="3267854"/>
            <a:ext cx="1301872" cy="646331"/>
          </a:xfrm>
          <a:prstGeom prst="rect">
            <a:avLst/>
          </a:prstGeom>
          <a:noFill/>
        </p:spPr>
        <p:txBody>
          <a:bodyPr wrap="square" rtlCol="0">
            <a:spAutoFit/>
          </a:bodyPr>
          <a:lstStyle/>
          <a:p>
            <a:r>
              <a:rPr lang="en-US" dirty="0"/>
              <a:t>Payment Notification</a:t>
            </a:r>
          </a:p>
        </p:txBody>
      </p:sp>
      <p:sp>
        <p:nvSpPr>
          <p:cNvPr id="24" name="Callout: Right Arrow 23">
            <a:extLst>
              <a:ext uri="{FF2B5EF4-FFF2-40B4-BE49-F238E27FC236}">
                <a16:creationId xmlns:a16="http://schemas.microsoft.com/office/drawing/2014/main" id="{47733341-58DC-808D-2621-29B04AA280C4}"/>
              </a:ext>
            </a:extLst>
          </p:cNvPr>
          <p:cNvSpPr/>
          <p:nvPr/>
        </p:nvSpPr>
        <p:spPr>
          <a:xfrm>
            <a:off x="570368" y="4669721"/>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83442AE-D238-5619-74CC-A9F10AB1042B}"/>
              </a:ext>
            </a:extLst>
          </p:cNvPr>
          <p:cNvSpPr txBox="1"/>
          <p:nvPr/>
        </p:nvSpPr>
        <p:spPr>
          <a:xfrm>
            <a:off x="570368" y="4942255"/>
            <a:ext cx="1143022" cy="369332"/>
          </a:xfrm>
          <a:prstGeom prst="rect">
            <a:avLst/>
          </a:prstGeom>
          <a:noFill/>
        </p:spPr>
        <p:txBody>
          <a:bodyPr wrap="square" rtlCol="0">
            <a:spAutoFit/>
          </a:bodyPr>
          <a:lstStyle/>
          <a:p>
            <a:r>
              <a:rPr lang="en-US" dirty="0"/>
              <a:t>Payment</a:t>
            </a:r>
          </a:p>
        </p:txBody>
      </p:sp>
      <p:sp>
        <p:nvSpPr>
          <p:cNvPr id="26" name="Callout: Right Arrow 25">
            <a:extLst>
              <a:ext uri="{FF2B5EF4-FFF2-40B4-BE49-F238E27FC236}">
                <a16:creationId xmlns:a16="http://schemas.microsoft.com/office/drawing/2014/main" id="{E551FC7D-B262-88DC-1BC4-A0FF49E0B581}"/>
              </a:ext>
            </a:extLst>
          </p:cNvPr>
          <p:cNvSpPr/>
          <p:nvPr/>
        </p:nvSpPr>
        <p:spPr>
          <a:xfrm>
            <a:off x="2301514" y="4729975"/>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allout: Right Arrow 26">
            <a:extLst>
              <a:ext uri="{FF2B5EF4-FFF2-40B4-BE49-F238E27FC236}">
                <a16:creationId xmlns:a16="http://schemas.microsoft.com/office/drawing/2014/main" id="{A1C6DD56-3FF6-6C79-A7A1-775B1D512114}"/>
              </a:ext>
            </a:extLst>
          </p:cNvPr>
          <p:cNvSpPr/>
          <p:nvPr/>
        </p:nvSpPr>
        <p:spPr>
          <a:xfrm>
            <a:off x="4051481" y="4729975"/>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D6D0FC8-7D54-F0ED-78E8-42982C4B56BF}"/>
              </a:ext>
            </a:extLst>
          </p:cNvPr>
          <p:cNvSpPr txBox="1"/>
          <p:nvPr/>
        </p:nvSpPr>
        <p:spPr>
          <a:xfrm>
            <a:off x="2320335" y="4743181"/>
            <a:ext cx="1143022" cy="923330"/>
          </a:xfrm>
          <a:prstGeom prst="rect">
            <a:avLst/>
          </a:prstGeom>
          <a:noFill/>
        </p:spPr>
        <p:txBody>
          <a:bodyPr wrap="square" rtlCol="0">
            <a:spAutoFit/>
          </a:bodyPr>
          <a:lstStyle/>
          <a:p>
            <a:r>
              <a:rPr lang="en-US" dirty="0"/>
              <a:t>Recovery Transition Meeting</a:t>
            </a:r>
          </a:p>
        </p:txBody>
      </p:sp>
      <p:sp>
        <p:nvSpPr>
          <p:cNvPr id="29" name="TextBox 28">
            <a:extLst>
              <a:ext uri="{FF2B5EF4-FFF2-40B4-BE49-F238E27FC236}">
                <a16:creationId xmlns:a16="http://schemas.microsoft.com/office/drawing/2014/main" id="{CF22BF7D-B384-0CD0-9BCE-93C8A20F6EA7}"/>
              </a:ext>
            </a:extLst>
          </p:cNvPr>
          <p:cNvSpPr txBox="1"/>
          <p:nvPr/>
        </p:nvSpPr>
        <p:spPr>
          <a:xfrm>
            <a:off x="4051481" y="4872740"/>
            <a:ext cx="1195222" cy="615553"/>
          </a:xfrm>
          <a:prstGeom prst="rect">
            <a:avLst/>
          </a:prstGeom>
          <a:noFill/>
        </p:spPr>
        <p:txBody>
          <a:bodyPr wrap="square" rtlCol="0">
            <a:spAutoFit/>
          </a:bodyPr>
          <a:lstStyle/>
          <a:p>
            <a:r>
              <a:rPr lang="en-US" dirty="0"/>
              <a:t>Project </a:t>
            </a:r>
            <a:r>
              <a:rPr lang="en-US" sz="1600" dirty="0"/>
              <a:t>Completion</a:t>
            </a:r>
          </a:p>
        </p:txBody>
      </p:sp>
      <p:sp>
        <p:nvSpPr>
          <p:cNvPr id="30" name="Callout: Right Arrow 29">
            <a:extLst>
              <a:ext uri="{FF2B5EF4-FFF2-40B4-BE49-F238E27FC236}">
                <a16:creationId xmlns:a16="http://schemas.microsoft.com/office/drawing/2014/main" id="{FD2D07A9-0276-B8E0-75CE-1F58D1899A24}"/>
              </a:ext>
            </a:extLst>
          </p:cNvPr>
          <p:cNvSpPr/>
          <p:nvPr/>
        </p:nvSpPr>
        <p:spPr>
          <a:xfrm>
            <a:off x="5801481" y="4759836"/>
            <a:ext cx="1731146" cy="914400"/>
          </a:xfrm>
          <a:prstGeom prst="righ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92CF44E-C43E-CFE7-720C-DF9FDEFE9D9F}"/>
              </a:ext>
            </a:extLst>
          </p:cNvPr>
          <p:cNvSpPr txBox="1"/>
          <p:nvPr/>
        </p:nvSpPr>
        <p:spPr>
          <a:xfrm>
            <a:off x="5796417" y="4896338"/>
            <a:ext cx="1195222" cy="646331"/>
          </a:xfrm>
          <a:prstGeom prst="rect">
            <a:avLst/>
          </a:prstGeom>
          <a:noFill/>
        </p:spPr>
        <p:txBody>
          <a:bodyPr wrap="square" rtlCol="0">
            <a:spAutoFit/>
          </a:bodyPr>
          <a:lstStyle/>
          <a:p>
            <a:r>
              <a:rPr lang="en-US" dirty="0"/>
              <a:t>Grant Closeout</a:t>
            </a:r>
            <a:endParaRPr lang="en-US" sz="1600" dirty="0"/>
          </a:p>
        </p:txBody>
      </p:sp>
      <p:sp>
        <p:nvSpPr>
          <p:cNvPr id="32" name="Rectangle 31">
            <a:extLst>
              <a:ext uri="{FF2B5EF4-FFF2-40B4-BE49-F238E27FC236}">
                <a16:creationId xmlns:a16="http://schemas.microsoft.com/office/drawing/2014/main" id="{671E054B-4F64-A535-C2CB-92AB6D987656}"/>
              </a:ext>
            </a:extLst>
          </p:cNvPr>
          <p:cNvSpPr/>
          <p:nvPr/>
        </p:nvSpPr>
        <p:spPr>
          <a:xfrm>
            <a:off x="7533705" y="4696044"/>
            <a:ext cx="1207864" cy="10983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4025D4A-4BF4-38CC-7C17-6A07D597F21B}"/>
              </a:ext>
            </a:extLst>
          </p:cNvPr>
          <p:cNvSpPr txBox="1"/>
          <p:nvPr/>
        </p:nvSpPr>
        <p:spPr>
          <a:xfrm>
            <a:off x="7584827" y="4896338"/>
            <a:ext cx="1195222" cy="646331"/>
          </a:xfrm>
          <a:prstGeom prst="rect">
            <a:avLst/>
          </a:prstGeom>
          <a:noFill/>
        </p:spPr>
        <p:txBody>
          <a:bodyPr wrap="square" rtlCol="0">
            <a:spAutoFit/>
          </a:bodyPr>
          <a:lstStyle/>
          <a:p>
            <a:r>
              <a:rPr lang="en-US" dirty="0"/>
              <a:t>Record Disposal</a:t>
            </a:r>
            <a:endParaRPr lang="en-US" sz="1600" dirty="0"/>
          </a:p>
        </p:txBody>
      </p:sp>
      <p:sp>
        <p:nvSpPr>
          <p:cNvPr id="2" name="Slide Number Placeholder 1">
            <a:extLst>
              <a:ext uri="{FF2B5EF4-FFF2-40B4-BE49-F238E27FC236}">
                <a16:creationId xmlns:a16="http://schemas.microsoft.com/office/drawing/2014/main" id="{2FD57739-22E8-89D9-383F-27CD2668B829}"/>
              </a:ext>
            </a:extLst>
          </p:cNvPr>
          <p:cNvSpPr>
            <a:spLocks noGrp="1"/>
          </p:cNvSpPr>
          <p:nvPr>
            <p:ph type="sldNum" sz="quarter" idx="14"/>
          </p:nvPr>
        </p:nvSpPr>
        <p:spPr/>
        <p:txBody>
          <a:bodyPr/>
          <a:lstStyle/>
          <a:p>
            <a:fld id="{31E02721-762F-4FCF-9AF3-03B87524B745}" type="slidenum">
              <a:rPr lang="en-US" smtClean="0"/>
              <a:t>73</a:t>
            </a:fld>
            <a:endParaRPr lang="en-US" dirty="0"/>
          </a:p>
        </p:txBody>
      </p:sp>
    </p:spTree>
    <p:extLst>
      <p:ext uri="{BB962C8B-B14F-4D97-AF65-F5344CB8AC3E}">
        <p14:creationId xmlns:p14="http://schemas.microsoft.com/office/powerpoint/2010/main" val="3159523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B757C-D669-422D-957C-E9D98DCDACEC}"/>
              </a:ext>
            </a:extLst>
          </p:cNvPr>
          <p:cNvSpPr>
            <a:spLocks noGrp="1"/>
          </p:cNvSpPr>
          <p:nvPr>
            <p:ph idx="1"/>
          </p:nvPr>
        </p:nvSpPr>
        <p:spPr>
          <a:xfrm>
            <a:off x="457200" y="1249473"/>
            <a:ext cx="8229600" cy="4454370"/>
          </a:xfrm>
          <a:prstGeom prst="rect">
            <a:avLst/>
          </a:prstGeom>
        </p:spPr>
        <p:txBody>
          <a:bodyPr/>
          <a:lstStyle/>
          <a:p>
            <a:pPr marL="0" indent="0">
              <a:buNone/>
            </a:pPr>
            <a:r>
              <a:rPr lang="en-US" sz="2400" b="1" dirty="0"/>
              <a:t>South Dakota Office of Emergency Management</a:t>
            </a:r>
          </a:p>
          <a:p>
            <a:pPr marL="0" indent="0">
              <a:buNone/>
            </a:pPr>
            <a:endParaRPr lang="en-US" sz="2400" b="1" dirty="0"/>
          </a:p>
          <a:p>
            <a:pPr lvl="1"/>
            <a:r>
              <a:rPr lang="en-US" sz="2000" dirty="0"/>
              <a:t>Dustin Hight - Recovery Team Leader</a:t>
            </a:r>
          </a:p>
          <a:p>
            <a:pPr lvl="1"/>
            <a:endParaRPr lang="en-US" sz="2000" dirty="0"/>
          </a:p>
          <a:p>
            <a:pPr lvl="1"/>
            <a:r>
              <a:rPr lang="en-US" sz="2000" dirty="0"/>
              <a:t>Amanda VanderPlaats - Public Assistance Coordinator</a:t>
            </a:r>
          </a:p>
          <a:p>
            <a:pPr lvl="1"/>
            <a:endParaRPr lang="en-US" sz="2000" dirty="0"/>
          </a:p>
          <a:p>
            <a:pPr lvl="1"/>
            <a:r>
              <a:rPr lang="en-US" sz="2000" dirty="0"/>
              <a:t>Dale Farmen - Public Assistance Coordinator</a:t>
            </a:r>
          </a:p>
          <a:p>
            <a:pPr lvl="1"/>
            <a:endParaRPr lang="en-US" sz="2000" dirty="0"/>
          </a:p>
          <a:p>
            <a:pPr lvl="1"/>
            <a:r>
              <a:rPr lang="en-US" sz="2000" dirty="0"/>
              <a:t>Colby Jensen - Public Assistance Coordinator</a:t>
            </a:r>
          </a:p>
          <a:p>
            <a:pPr lvl="1"/>
            <a:endParaRPr lang="en-US" sz="2000" dirty="0"/>
          </a:p>
          <a:p>
            <a:r>
              <a:rPr lang="en-US" sz="2400" dirty="0"/>
              <a:t>Call </a:t>
            </a:r>
            <a:r>
              <a:rPr lang="en-US" sz="2400" b="1" dirty="0"/>
              <a:t>(605) 773-3231 </a:t>
            </a:r>
            <a:r>
              <a:rPr lang="en-US" sz="2400" dirty="0"/>
              <a:t>with any questions or visit </a:t>
            </a:r>
            <a:r>
              <a:rPr lang="en-US" sz="2400" dirty="0">
                <a:hlinkClick r:id="rId3"/>
              </a:rPr>
              <a:t>https://dps.sd.gov/emergency-services/emergency-management/recovery/public-assistance</a:t>
            </a:r>
            <a:r>
              <a:rPr lang="en-US" sz="2400" dirty="0"/>
              <a:t> for more information.</a:t>
            </a:r>
          </a:p>
          <a:p>
            <a:endParaRPr lang="en-US" dirty="0"/>
          </a:p>
        </p:txBody>
      </p:sp>
      <p:sp>
        <p:nvSpPr>
          <p:cNvPr id="5" name="Content Placeholder 4">
            <a:extLst>
              <a:ext uri="{FF2B5EF4-FFF2-40B4-BE49-F238E27FC236}">
                <a16:creationId xmlns:a16="http://schemas.microsoft.com/office/drawing/2014/main" id="{2F7699A4-78BF-47EC-0A30-07F2E9440FC9}"/>
              </a:ext>
            </a:extLst>
          </p:cNvPr>
          <p:cNvSpPr>
            <a:spLocks noGrp="1"/>
          </p:cNvSpPr>
          <p:nvPr>
            <p:ph sz="quarter" idx="13"/>
          </p:nvPr>
        </p:nvSpPr>
        <p:spPr>
          <a:prstGeom prst="rect">
            <a:avLst/>
          </a:prstGeom>
        </p:spPr>
        <p:txBody>
          <a:bodyPr>
            <a:normAutofit/>
          </a:bodyPr>
          <a:lstStyle/>
          <a:p>
            <a:r>
              <a:rPr lang="en-US" sz="4400" b="1" dirty="0"/>
              <a:t>Contact Information</a:t>
            </a:r>
          </a:p>
        </p:txBody>
      </p:sp>
      <p:sp>
        <p:nvSpPr>
          <p:cNvPr id="3" name="Slide Number Placeholder 2">
            <a:extLst>
              <a:ext uri="{FF2B5EF4-FFF2-40B4-BE49-F238E27FC236}">
                <a16:creationId xmlns:a16="http://schemas.microsoft.com/office/drawing/2014/main" id="{FD741B93-CDA6-4E34-B836-27682C7BDB1A}"/>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74</a:t>
            </a:fld>
            <a:endParaRPr lang="en-US" dirty="0"/>
          </a:p>
        </p:txBody>
      </p:sp>
    </p:spTree>
    <p:extLst>
      <p:ext uri="{BB962C8B-B14F-4D97-AF65-F5344CB8AC3E}">
        <p14:creationId xmlns:p14="http://schemas.microsoft.com/office/powerpoint/2010/main" val="1928476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10A8D-2335-3F45-E079-254038C45BA3}"/>
              </a:ext>
            </a:extLst>
          </p:cNvPr>
          <p:cNvSpPr>
            <a:spLocks noGrp="1"/>
          </p:cNvSpPr>
          <p:nvPr>
            <p:ph idx="1"/>
          </p:nvPr>
        </p:nvSpPr>
        <p:spPr>
          <a:xfrm>
            <a:off x="457200" y="2698811"/>
            <a:ext cx="8229600" cy="3016189"/>
          </a:xfrm>
        </p:spPr>
        <p:txBody>
          <a:bodyPr/>
          <a:lstStyle/>
          <a:p>
            <a:pPr marL="0" indent="0" algn="ctr">
              <a:buNone/>
            </a:pPr>
            <a:r>
              <a:rPr lang="en-US" sz="4400" b="1" dirty="0"/>
              <a:t>Any</a:t>
            </a:r>
          </a:p>
          <a:p>
            <a:pPr marL="0" indent="0" algn="ctr">
              <a:buNone/>
            </a:pPr>
            <a:r>
              <a:rPr lang="en-US" sz="4400" b="1" dirty="0"/>
              <a:t>Questions?</a:t>
            </a:r>
          </a:p>
        </p:txBody>
      </p:sp>
      <p:sp>
        <p:nvSpPr>
          <p:cNvPr id="3" name="Content Placeholder 2">
            <a:extLst>
              <a:ext uri="{FF2B5EF4-FFF2-40B4-BE49-F238E27FC236}">
                <a16:creationId xmlns:a16="http://schemas.microsoft.com/office/drawing/2014/main" id="{B73716B9-46EF-0EDF-9B0D-4D0DE10EA5C0}"/>
              </a:ext>
            </a:extLst>
          </p:cNvPr>
          <p:cNvSpPr>
            <a:spLocks noGrp="1"/>
          </p:cNvSpPr>
          <p:nvPr>
            <p:ph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E251B147-D468-5DF0-0AD8-91E15EB7D03C}"/>
              </a:ext>
            </a:extLst>
          </p:cNvPr>
          <p:cNvSpPr>
            <a:spLocks noGrp="1"/>
          </p:cNvSpPr>
          <p:nvPr>
            <p:ph type="sldNum" sz="quarter" idx="14"/>
          </p:nvPr>
        </p:nvSpPr>
        <p:spPr/>
        <p:txBody>
          <a:bodyPr/>
          <a:lstStyle/>
          <a:p>
            <a:fld id="{31E02721-762F-4FCF-9AF3-03B87524B745}" type="slidenum">
              <a:rPr lang="en-US" smtClean="0"/>
              <a:t>75</a:t>
            </a:fld>
            <a:endParaRPr lang="en-US" dirty="0"/>
          </a:p>
        </p:txBody>
      </p:sp>
    </p:spTree>
    <p:extLst>
      <p:ext uri="{BB962C8B-B14F-4D97-AF65-F5344CB8AC3E}">
        <p14:creationId xmlns:p14="http://schemas.microsoft.com/office/powerpoint/2010/main" val="8689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27D00E-3136-ADCA-07A7-7E0BB3220A27}"/>
              </a:ext>
            </a:extLst>
          </p:cNvPr>
          <p:cNvSpPr>
            <a:spLocks noGrp="1"/>
          </p:cNvSpPr>
          <p:nvPr>
            <p:ph idx="1"/>
          </p:nvPr>
        </p:nvSpPr>
        <p:spPr>
          <a:xfrm>
            <a:off x="457200" y="1493896"/>
            <a:ext cx="8229600" cy="4221105"/>
          </a:xfrm>
        </p:spPr>
        <p:txBody>
          <a:bodyPr/>
          <a:lstStyle/>
          <a:p>
            <a:r>
              <a:rPr lang="en-US" dirty="0"/>
              <a:t>Completed RPA Package</a:t>
            </a:r>
          </a:p>
          <a:p>
            <a:r>
              <a:rPr lang="en-US" dirty="0"/>
              <a:t>Articles of Incorporation &amp; By-Laws</a:t>
            </a:r>
          </a:p>
          <a:p>
            <a:r>
              <a:rPr lang="en-US" dirty="0"/>
              <a:t>Tax Exempt Letter, 501(c), (d), or (e)</a:t>
            </a:r>
          </a:p>
          <a:p>
            <a:r>
              <a:rPr lang="en-US" dirty="0"/>
              <a:t>IRS 990</a:t>
            </a:r>
          </a:p>
          <a:p>
            <a:pPr lvl="1"/>
            <a:r>
              <a:rPr lang="en-US" sz="2000" dirty="0"/>
              <a:t>PNP’s go through an eligibility evaluation. This evaluation can not be conducted until all of the above is submitted.</a:t>
            </a:r>
          </a:p>
          <a:p>
            <a:r>
              <a:rPr lang="en-US" dirty="0"/>
              <a:t>SBA disaster loan application may be required.</a:t>
            </a:r>
          </a:p>
        </p:txBody>
      </p:sp>
      <p:sp>
        <p:nvSpPr>
          <p:cNvPr id="3" name="Content Placeholder 2">
            <a:extLst>
              <a:ext uri="{FF2B5EF4-FFF2-40B4-BE49-F238E27FC236}">
                <a16:creationId xmlns:a16="http://schemas.microsoft.com/office/drawing/2014/main" id="{72590E5E-BA13-3474-866D-B456AF487D2B}"/>
              </a:ext>
            </a:extLst>
          </p:cNvPr>
          <p:cNvSpPr>
            <a:spLocks noGrp="1"/>
          </p:cNvSpPr>
          <p:nvPr>
            <p:ph sz="quarter" idx="13"/>
          </p:nvPr>
        </p:nvSpPr>
        <p:spPr/>
        <p:txBody>
          <a:bodyPr>
            <a:normAutofit/>
          </a:bodyPr>
          <a:lstStyle/>
          <a:p>
            <a:r>
              <a:rPr lang="en-US" sz="4400" b="1" dirty="0"/>
              <a:t>Private Non-profit Requirements</a:t>
            </a:r>
          </a:p>
        </p:txBody>
      </p:sp>
      <p:sp>
        <p:nvSpPr>
          <p:cNvPr id="4" name="Slide Number Placeholder 3">
            <a:extLst>
              <a:ext uri="{FF2B5EF4-FFF2-40B4-BE49-F238E27FC236}">
                <a16:creationId xmlns:a16="http://schemas.microsoft.com/office/drawing/2014/main" id="{4E313547-D0A8-D5C3-524C-8EAD5B99FE8A}"/>
              </a:ext>
            </a:extLst>
          </p:cNvPr>
          <p:cNvSpPr>
            <a:spLocks noGrp="1"/>
          </p:cNvSpPr>
          <p:nvPr>
            <p:ph type="sldNum" sz="quarter" idx="14"/>
          </p:nvPr>
        </p:nvSpPr>
        <p:spPr/>
        <p:txBody>
          <a:bodyPr/>
          <a:lstStyle/>
          <a:p>
            <a:fld id="{31E02721-762F-4FCF-9AF3-03B87524B745}" type="slidenum">
              <a:rPr lang="en-US" smtClean="0"/>
              <a:t>8</a:t>
            </a:fld>
            <a:endParaRPr lang="en-US" dirty="0"/>
          </a:p>
        </p:txBody>
      </p:sp>
    </p:spTree>
    <p:extLst>
      <p:ext uri="{BB962C8B-B14F-4D97-AF65-F5344CB8AC3E}">
        <p14:creationId xmlns:p14="http://schemas.microsoft.com/office/powerpoint/2010/main" val="228133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B3434-12CD-CEA0-AC40-87436F4CDE57}"/>
              </a:ext>
            </a:extLst>
          </p:cNvPr>
          <p:cNvSpPr>
            <a:spLocks noGrp="1"/>
          </p:cNvSpPr>
          <p:nvPr>
            <p:ph idx="1"/>
          </p:nvPr>
        </p:nvSpPr>
        <p:spPr>
          <a:xfrm>
            <a:off x="457200" y="1600201"/>
            <a:ext cx="8229600" cy="4241306"/>
          </a:xfrm>
        </p:spPr>
        <p:txBody>
          <a:bodyPr/>
          <a:lstStyle/>
          <a:p>
            <a:r>
              <a:rPr lang="en-US" dirty="0"/>
              <a:t>All applicants are required to obtain a UEI number.</a:t>
            </a:r>
          </a:p>
          <a:p>
            <a:r>
              <a:rPr lang="en-US" dirty="0"/>
              <a:t>Applicants must register their entity on SAM.gov and go through the steps to verify their entity and be issued a UEI number.</a:t>
            </a:r>
          </a:p>
          <a:p>
            <a:r>
              <a:rPr lang="en-US" dirty="0"/>
              <a:t>This registration must be updated annually.</a:t>
            </a:r>
          </a:p>
          <a:p>
            <a:r>
              <a:rPr lang="en-US" dirty="0"/>
              <a:t>Applicants cannot be paid any grant funding without a UEI number.</a:t>
            </a:r>
          </a:p>
          <a:p>
            <a:r>
              <a:rPr lang="en-US" dirty="0"/>
              <a:t>SDOEM staff can assist applicants with registering on SAM.gov and offer information on the types of documentation required to verify their entities.</a:t>
            </a:r>
          </a:p>
        </p:txBody>
      </p:sp>
      <p:sp>
        <p:nvSpPr>
          <p:cNvPr id="3" name="Content Placeholder 2">
            <a:extLst>
              <a:ext uri="{FF2B5EF4-FFF2-40B4-BE49-F238E27FC236}">
                <a16:creationId xmlns:a16="http://schemas.microsoft.com/office/drawing/2014/main" id="{F3F45CA1-71AB-3FEB-8555-2CE59F0C5083}"/>
              </a:ext>
            </a:extLst>
          </p:cNvPr>
          <p:cNvSpPr>
            <a:spLocks noGrp="1"/>
          </p:cNvSpPr>
          <p:nvPr>
            <p:ph sz="quarter" idx="13"/>
          </p:nvPr>
        </p:nvSpPr>
        <p:spPr/>
        <p:txBody>
          <a:bodyPr>
            <a:normAutofit/>
          </a:bodyPr>
          <a:lstStyle/>
          <a:p>
            <a:r>
              <a:rPr lang="en-US" sz="4400" b="1" dirty="0"/>
              <a:t>Unique Entity Identification</a:t>
            </a:r>
          </a:p>
        </p:txBody>
      </p:sp>
      <p:sp>
        <p:nvSpPr>
          <p:cNvPr id="4" name="Slide Number Placeholder 3">
            <a:extLst>
              <a:ext uri="{FF2B5EF4-FFF2-40B4-BE49-F238E27FC236}">
                <a16:creationId xmlns:a16="http://schemas.microsoft.com/office/drawing/2014/main" id="{16012D04-A188-77AB-B9BB-529F991B2D6B}"/>
              </a:ext>
            </a:extLst>
          </p:cNvPr>
          <p:cNvSpPr>
            <a:spLocks noGrp="1"/>
          </p:cNvSpPr>
          <p:nvPr>
            <p:ph type="sldNum" sz="quarter" idx="14"/>
          </p:nvPr>
        </p:nvSpPr>
        <p:spPr/>
        <p:txBody>
          <a:bodyPr/>
          <a:lstStyle/>
          <a:p>
            <a:fld id="{31E02721-762F-4FCF-9AF3-03B87524B745}" type="slidenum">
              <a:rPr lang="en-US" smtClean="0"/>
              <a:t>9</a:t>
            </a:fld>
            <a:endParaRPr lang="en-US" dirty="0"/>
          </a:p>
        </p:txBody>
      </p:sp>
    </p:spTree>
    <p:extLst>
      <p:ext uri="{BB962C8B-B14F-4D97-AF65-F5344CB8AC3E}">
        <p14:creationId xmlns:p14="http://schemas.microsoft.com/office/powerpoint/2010/main" val="11835808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2417</TotalTime>
  <Words>9000</Words>
  <Application>Microsoft Office PowerPoint</Application>
  <PresentationFormat>On-screen Show (4:3)</PresentationFormat>
  <Paragraphs>650</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Allan</dc:creator>
  <cp:lastModifiedBy>Jensen, Colby</cp:lastModifiedBy>
  <cp:revision>59</cp:revision>
  <cp:lastPrinted>2023-07-13T19:57:56Z</cp:lastPrinted>
  <dcterms:created xsi:type="dcterms:W3CDTF">2021-02-25T18:55:09Z</dcterms:created>
  <dcterms:modified xsi:type="dcterms:W3CDTF">2023-07-13T20:14:35Z</dcterms:modified>
</cp:coreProperties>
</file>