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sldIdLst>
    <p:sldId id="562" r:id="rId2"/>
    <p:sldId id="487" r:id="rId3"/>
    <p:sldId id="563" r:id="rId4"/>
    <p:sldId id="564" r:id="rId5"/>
    <p:sldId id="565" r:id="rId6"/>
    <p:sldId id="566" r:id="rId7"/>
    <p:sldId id="567" r:id="rId8"/>
    <p:sldId id="581" r:id="rId9"/>
    <p:sldId id="582" r:id="rId10"/>
    <p:sldId id="592" r:id="rId11"/>
    <p:sldId id="593" r:id="rId12"/>
    <p:sldId id="568" r:id="rId13"/>
    <p:sldId id="569" r:id="rId14"/>
    <p:sldId id="570" r:id="rId15"/>
    <p:sldId id="571" r:id="rId16"/>
    <p:sldId id="572" r:id="rId17"/>
    <p:sldId id="573" r:id="rId18"/>
    <p:sldId id="574" r:id="rId19"/>
    <p:sldId id="578" r:id="rId20"/>
    <p:sldId id="579" r:id="rId21"/>
    <p:sldId id="583" r:id="rId22"/>
    <p:sldId id="584" r:id="rId23"/>
    <p:sldId id="585" r:id="rId24"/>
    <p:sldId id="586" r:id="rId25"/>
    <p:sldId id="594" r:id="rId26"/>
    <p:sldId id="587" r:id="rId27"/>
    <p:sldId id="588" r:id="rId28"/>
    <p:sldId id="589" r:id="rId29"/>
    <p:sldId id="590" r:id="rId30"/>
    <p:sldId id="591" r:id="rId31"/>
    <p:sldId id="595" r:id="rId32"/>
    <p:sldId id="596" r:id="rId33"/>
    <p:sldId id="609" r:id="rId34"/>
    <p:sldId id="597" r:id="rId35"/>
    <p:sldId id="599" r:id="rId36"/>
    <p:sldId id="600" r:id="rId37"/>
    <p:sldId id="601" r:id="rId38"/>
    <p:sldId id="602" r:id="rId39"/>
    <p:sldId id="603" r:id="rId40"/>
    <p:sldId id="604" r:id="rId41"/>
    <p:sldId id="605" r:id="rId42"/>
    <p:sldId id="610" r:id="rId43"/>
    <p:sldId id="611" r:id="rId44"/>
    <p:sldId id="598" r:id="rId45"/>
    <p:sldId id="612" r:id="rId46"/>
    <p:sldId id="613" r:id="rId47"/>
    <p:sldId id="614" r:id="rId48"/>
    <p:sldId id="615" r:id="rId49"/>
    <p:sldId id="616" r:id="rId50"/>
    <p:sldId id="606" r:id="rId51"/>
    <p:sldId id="607" r:id="rId52"/>
    <p:sldId id="608" r:id="rId53"/>
    <p:sldId id="558"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6" autoAdjust="0"/>
    <p:restoredTop sz="94660"/>
  </p:normalViewPr>
  <p:slideViewPr>
    <p:cSldViewPr snapToGrid="0">
      <p:cViewPr varScale="1">
        <p:scale>
          <a:sx n="113" d="100"/>
          <a:sy n="113" d="100"/>
        </p:scale>
        <p:origin x="159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04B6222-1DAF-FCB1-C86A-50905DEC800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0368" y="876742"/>
            <a:ext cx="7946217" cy="1138773"/>
          </a:xfrm>
          <a:prstGeom prst="rect">
            <a:avLst/>
          </a:prstGeom>
        </p:spPr>
      </p:pic>
      <p:sp>
        <p:nvSpPr>
          <p:cNvPr id="3" name="TextBox 2">
            <a:extLst>
              <a:ext uri="{FF2B5EF4-FFF2-40B4-BE49-F238E27FC236}">
                <a16:creationId xmlns:a16="http://schemas.microsoft.com/office/drawing/2014/main" id="{D9081701-CEC0-7C56-7430-96EA3BF20E40}"/>
              </a:ext>
            </a:extLst>
          </p:cNvPr>
          <p:cNvSpPr txBox="1"/>
          <p:nvPr userDrawn="1"/>
        </p:nvSpPr>
        <p:spPr>
          <a:xfrm>
            <a:off x="990600" y="6273726"/>
            <a:ext cx="8177981" cy="369332"/>
          </a:xfrm>
          <a:prstGeom prst="rect">
            <a:avLst/>
          </a:prstGeom>
          <a:noFill/>
        </p:spPr>
        <p:txBody>
          <a:bodyPr wrap="square" rtlCol="0">
            <a:spAutoFit/>
          </a:bodyPr>
          <a:lstStyle/>
          <a:p>
            <a:r>
              <a:rPr lang="en-US" b="1" dirty="0"/>
              <a:t>Mission:  Keeping South Dakota a Safe Place to Live, Work, Visit and Raise a Family</a:t>
            </a:r>
          </a:p>
        </p:txBody>
      </p:sp>
      <p:sp>
        <p:nvSpPr>
          <p:cNvPr id="4" name="Content Placeholder 22">
            <a:extLst>
              <a:ext uri="{FF2B5EF4-FFF2-40B4-BE49-F238E27FC236}">
                <a16:creationId xmlns:a16="http://schemas.microsoft.com/office/drawing/2014/main" id="{D24A48FB-4F1B-213A-C275-0433B4CBCE15}"/>
              </a:ext>
            </a:extLst>
          </p:cNvPr>
          <p:cNvSpPr>
            <a:spLocks noGrp="1"/>
          </p:cNvSpPr>
          <p:nvPr>
            <p:ph sz="quarter" idx="13" hasCustomPrompt="1"/>
          </p:nvPr>
        </p:nvSpPr>
        <p:spPr>
          <a:xfrm>
            <a:off x="570368" y="2890838"/>
            <a:ext cx="7946217" cy="1444039"/>
          </a:xfrm>
          <a:prstGeom prst="rect">
            <a:avLst/>
          </a:prstGeom>
        </p:spPr>
        <p:txBody>
          <a:bodyPr>
            <a:normAutofit/>
          </a:bodyPr>
          <a:lstStyle>
            <a:lvl1pPr marL="0" indent="0" algn="ctr">
              <a:buNone/>
              <a:defRPr sz="3200" b="1">
                <a:latin typeface="+mn-lt"/>
              </a:defRPr>
            </a:lvl1pPr>
            <a:lvl2pPr marL="222250" indent="0">
              <a:buNone/>
              <a:defRPr/>
            </a:lvl2pPr>
            <a:lvl3pPr marL="457200" indent="0">
              <a:buNone/>
              <a:defRPr/>
            </a:lvl3pPr>
            <a:lvl4pPr marL="679450" indent="0">
              <a:buNone/>
              <a:defRPr/>
            </a:lvl4pPr>
            <a:lvl5pPr marL="914400" indent="0">
              <a:buNone/>
              <a:defRPr/>
            </a:lvl5pPr>
          </a:lstStyle>
          <a:p>
            <a:pPr lvl="0"/>
            <a:r>
              <a:rPr lang="en-US" sz="4400" b="1" dirty="0">
                <a:latin typeface="+mn-lt"/>
              </a:rPr>
              <a:t>Presentation Title</a:t>
            </a:r>
          </a:p>
          <a:p>
            <a:pPr lvl="0"/>
            <a:r>
              <a:rPr lang="en-US" sz="3200" b="1" dirty="0">
                <a:latin typeface="+mn-lt"/>
              </a:rPr>
              <a:t>Date</a:t>
            </a:r>
            <a:endParaRPr lang="en-US" dirty="0"/>
          </a:p>
        </p:txBody>
      </p:sp>
      <p:sp>
        <p:nvSpPr>
          <p:cNvPr id="5" name="Slide Number Placeholder 4">
            <a:extLst>
              <a:ext uri="{FF2B5EF4-FFF2-40B4-BE49-F238E27FC236}">
                <a16:creationId xmlns:a16="http://schemas.microsoft.com/office/drawing/2014/main" id="{25B079BA-72B3-41C8-4D69-107BD2F62DA3}"/>
              </a:ext>
            </a:extLst>
          </p:cNvPr>
          <p:cNvSpPr>
            <a:spLocks noGrp="1"/>
          </p:cNvSpPr>
          <p:nvPr>
            <p:ph type="sldNum" sz="quarter" idx="14"/>
          </p:nvPr>
        </p:nvSpPr>
        <p:spPr/>
        <p:txBody>
          <a:bodyPr/>
          <a:lstStyle/>
          <a:p>
            <a:fld id="{31E02721-762F-4FCF-9AF3-03B87524B745}" type="slidenum">
              <a:rPr lang="en-US" smtClean="0"/>
              <a:t>‹#›</a:t>
            </a:fld>
            <a:endParaRPr lang="en-US"/>
          </a:p>
        </p:txBody>
      </p:sp>
    </p:spTree>
    <p:extLst>
      <p:ext uri="{BB962C8B-B14F-4D97-AF65-F5344CB8AC3E}">
        <p14:creationId xmlns:p14="http://schemas.microsoft.com/office/powerpoint/2010/main" val="18182271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291A5306-528D-851E-A57E-86563C1BCC32}"/>
              </a:ext>
            </a:extLst>
          </p:cNvPr>
          <p:cNvSpPr>
            <a:spLocks noGrp="1"/>
          </p:cNvSpPr>
          <p:nvPr>
            <p:ph idx="1"/>
          </p:nvPr>
        </p:nvSpPr>
        <p:spPr>
          <a:xfrm>
            <a:off x="457200" y="1600201"/>
            <a:ext cx="8229600" cy="4114800"/>
          </a:xfrm>
          <a:prstGeom prst="rect">
            <a:avLst/>
          </a:prstGeom>
        </p:spPr>
        <p:txBody>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22">
            <a:extLst>
              <a:ext uri="{FF2B5EF4-FFF2-40B4-BE49-F238E27FC236}">
                <a16:creationId xmlns:a16="http://schemas.microsoft.com/office/drawing/2014/main" id="{B968BA24-869D-F826-D162-03BC9648F0F2}"/>
              </a:ext>
            </a:extLst>
          </p:cNvPr>
          <p:cNvSpPr>
            <a:spLocks noGrp="1"/>
          </p:cNvSpPr>
          <p:nvPr>
            <p:ph sz="quarter" idx="13" hasCustomPrompt="1"/>
          </p:nvPr>
        </p:nvSpPr>
        <p:spPr>
          <a:xfrm>
            <a:off x="570368" y="563504"/>
            <a:ext cx="7901106" cy="930392"/>
          </a:xfrm>
          <a:prstGeom prst="rect">
            <a:avLst/>
          </a:prstGeom>
        </p:spPr>
        <p:txBody>
          <a:bodyPr>
            <a:normAutofit/>
          </a:bodyPr>
          <a:lstStyle>
            <a:lvl1pPr marL="0" indent="0" algn="ctr">
              <a:buNone/>
              <a:defRPr sz="3200" b="0">
                <a:latin typeface="+mn-lt"/>
              </a:defRPr>
            </a:lvl1pPr>
            <a:lvl2pPr marL="222250" indent="0">
              <a:buNone/>
              <a:defRPr/>
            </a:lvl2pPr>
            <a:lvl3pPr marL="457200" indent="0">
              <a:buNone/>
              <a:defRPr/>
            </a:lvl3pPr>
            <a:lvl4pPr marL="679450" indent="0">
              <a:buNone/>
              <a:defRPr/>
            </a:lvl4pPr>
            <a:lvl5pPr marL="914400" indent="0">
              <a:buNone/>
              <a:defRPr/>
            </a:lvl5pPr>
          </a:lstStyle>
          <a:p>
            <a:pPr lvl="0"/>
            <a:r>
              <a:rPr lang="en-US" sz="4400" b="0" dirty="0">
                <a:latin typeface="+mn-lt"/>
              </a:rPr>
              <a:t>Slide Title</a:t>
            </a:r>
            <a:endParaRPr lang="en-US" sz="4400" b="1" dirty="0">
              <a:latin typeface="+mn-lt"/>
            </a:endParaRPr>
          </a:p>
        </p:txBody>
      </p:sp>
      <p:sp>
        <p:nvSpPr>
          <p:cNvPr id="4" name="Slide Number Placeholder 3">
            <a:extLst>
              <a:ext uri="{FF2B5EF4-FFF2-40B4-BE49-F238E27FC236}">
                <a16:creationId xmlns:a16="http://schemas.microsoft.com/office/drawing/2014/main" id="{7AC032FC-7A94-B566-FD8C-26EED887E3C8}"/>
              </a:ext>
            </a:extLst>
          </p:cNvPr>
          <p:cNvSpPr>
            <a:spLocks noGrp="1"/>
          </p:cNvSpPr>
          <p:nvPr>
            <p:ph type="sldNum" sz="quarter" idx="14"/>
          </p:nvPr>
        </p:nvSpPr>
        <p:spPr/>
        <p:txBody>
          <a:bodyPr/>
          <a:lstStyle/>
          <a:p>
            <a:fld id="{31E02721-762F-4FCF-9AF3-03B87524B745}" type="slidenum">
              <a:rPr lang="en-US" smtClean="0"/>
              <a:t>‹#›</a:t>
            </a:fld>
            <a:endParaRPr lang="en-US"/>
          </a:p>
        </p:txBody>
      </p:sp>
    </p:spTree>
    <p:extLst>
      <p:ext uri="{BB962C8B-B14F-4D97-AF65-F5344CB8AC3E}">
        <p14:creationId xmlns:p14="http://schemas.microsoft.com/office/powerpoint/2010/main" val="316309625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hyperlink" Target="http://www.dps.sd.gov/"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B991DFC5-4527-A43E-301F-CF177A81056C}"/>
              </a:ext>
            </a:extLst>
          </p:cNvPr>
          <p:cNvSpPr>
            <a:spLocks noGrp="1"/>
          </p:cNvSpPr>
          <p:nvPr>
            <p:ph type="sldNum" sz="quarter" idx="4"/>
          </p:nvPr>
        </p:nvSpPr>
        <p:spPr>
          <a:xfrm>
            <a:off x="7086600" y="6490909"/>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E02721-762F-4FCF-9AF3-03B87524B745}" type="slidenum">
              <a:rPr lang="en-US" smtClean="0"/>
              <a:t>‹#›</a:t>
            </a:fld>
            <a:endParaRPr lang="en-US"/>
          </a:p>
        </p:txBody>
      </p:sp>
      <p:sp>
        <p:nvSpPr>
          <p:cNvPr id="8" name="Rectangle 7">
            <a:extLst>
              <a:ext uri="{FF2B5EF4-FFF2-40B4-BE49-F238E27FC236}">
                <a16:creationId xmlns:a16="http://schemas.microsoft.com/office/drawing/2014/main" id="{95A29C36-64BB-B39B-43E0-9A71FC90407C}"/>
              </a:ext>
            </a:extLst>
          </p:cNvPr>
          <p:cNvSpPr/>
          <p:nvPr userDrawn="1"/>
        </p:nvSpPr>
        <p:spPr>
          <a:xfrm>
            <a:off x="0" y="304800"/>
            <a:ext cx="9144000" cy="152400"/>
          </a:xfrm>
          <a:prstGeom prst="rect">
            <a:avLst/>
          </a:prstGeom>
          <a:solidFill>
            <a:srgbClr val="0041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bg1"/>
                </a:solidFill>
              </a:ln>
            </a:endParaRPr>
          </a:p>
        </p:txBody>
      </p:sp>
      <p:sp>
        <p:nvSpPr>
          <p:cNvPr id="9" name="Rectangle 8">
            <a:extLst>
              <a:ext uri="{FF2B5EF4-FFF2-40B4-BE49-F238E27FC236}">
                <a16:creationId xmlns:a16="http://schemas.microsoft.com/office/drawing/2014/main" id="{BCD2A8D6-AEE4-5B89-A05D-E31BA90FF8A3}"/>
              </a:ext>
            </a:extLst>
          </p:cNvPr>
          <p:cNvSpPr/>
          <p:nvPr userDrawn="1"/>
        </p:nvSpPr>
        <p:spPr>
          <a:xfrm>
            <a:off x="0" y="0"/>
            <a:ext cx="9144000" cy="152400"/>
          </a:xfrm>
          <a:prstGeom prst="rect">
            <a:avLst/>
          </a:prstGeom>
          <a:solidFill>
            <a:srgbClr val="636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bg1"/>
                </a:solidFill>
              </a:ln>
            </a:endParaRPr>
          </a:p>
        </p:txBody>
      </p:sp>
      <p:sp>
        <p:nvSpPr>
          <p:cNvPr id="10" name="Rectangle 9">
            <a:extLst>
              <a:ext uri="{FF2B5EF4-FFF2-40B4-BE49-F238E27FC236}">
                <a16:creationId xmlns:a16="http://schemas.microsoft.com/office/drawing/2014/main" id="{FAB9A876-89F9-CE36-0AF2-AA2811666D07}"/>
              </a:ext>
            </a:extLst>
          </p:cNvPr>
          <p:cNvSpPr/>
          <p:nvPr userDrawn="1"/>
        </p:nvSpPr>
        <p:spPr>
          <a:xfrm>
            <a:off x="0" y="152400"/>
            <a:ext cx="9144000" cy="152400"/>
          </a:xfrm>
          <a:prstGeom prst="rect">
            <a:avLst/>
          </a:prstGeom>
          <a:solidFill>
            <a:srgbClr val="AF1C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bg1"/>
                </a:solidFill>
              </a:ln>
            </a:endParaRPr>
          </a:p>
        </p:txBody>
      </p:sp>
      <p:pic>
        <p:nvPicPr>
          <p:cNvPr id="11" name="Picture 10">
            <a:hlinkClick r:id="rId4"/>
            <a:extLst>
              <a:ext uri="{FF2B5EF4-FFF2-40B4-BE49-F238E27FC236}">
                <a16:creationId xmlns:a16="http://schemas.microsoft.com/office/drawing/2014/main" id="{7B965CAD-29ED-2E7A-08CE-B6C7DCFB5227}"/>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26336" y="6197992"/>
            <a:ext cx="688064" cy="481374"/>
          </a:xfrm>
          <a:prstGeom prst="rect">
            <a:avLst/>
          </a:prstGeom>
        </p:spPr>
      </p:pic>
    </p:spTree>
    <p:extLst>
      <p:ext uri="{BB962C8B-B14F-4D97-AF65-F5344CB8AC3E}">
        <p14:creationId xmlns:p14="http://schemas.microsoft.com/office/powerpoint/2010/main" val="2812038268"/>
      </p:ext>
    </p:extLst>
  </p:cSld>
  <p:clrMap bg1="lt1" tx1="dk1" bg2="lt2" tx2="dk2" accent1="accent1" accent2="accent2" accent3="accent3" accent4="accent4" accent5="accent5" accent6="accent6" hlink="hlink" folHlink="folHlink"/>
  <p:sldLayoutIdLst>
    <p:sldLayoutId id="2147483675" r:id="rId1"/>
    <p:sldLayoutId id="2147483676"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hyperlink" Target="https://dps.sd.gov/emergency-services/emergency-management/recovery/crisis-track"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871EF6BF-54AD-41E7-D6F9-263D2262F75F}"/>
              </a:ext>
            </a:extLst>
          </p:cNvPr>
          <p:cNvSpPr>
            <a:spLocks noGrp="1"/>
          </p:cNvSpPr>
          <p:nvPr>
            <p:ph sz="quarter" idx="13"/>
          </p:nvPr>
        </p:nvSpPr>
        <p:spPr>
          <a:prstGeom prst="rect">
            <a:avLst/>
          </a:prstGeom>
        </p:spPr>
        <p:txBody>
          <a:bodyPr>
            <a:normAutofit/>
          </a:bodyPr>
          <a:lstStyle/>
          <a:p>
            <a:r>
              <a:rPr lang="en-US" sz="4400" dirty="0"/>
              <a:t>Crisis Track 101</a:t>
            </a:r>
          </a:p>
          <a:p>
            <a:r>
              <a:rPr lang="en-US" dirty="0"/>
              <a:t>EM and Administrators Training</a:t>
            </a:r>
          </a:p>
        </p:txBody>
      </p:sp>
      <p:sp>
        <p:nvSpPr>
          <p:cNvPr id="4" name="Slide Number Placeholder 3">
            <a:extLst>
              <a:ext uri="{FF2B5EF4-FFF2-40B4-BE49-F238E27FC236}">
                <a16:creationId xmlns:a16="http://schemas.microsoft.com/office/drawing/2014/main" id="{9351B23D-129F-13A8-7E61-5D85E8E1FB44}"/>
              </a:ext>
            </a:extLst>
          </p:cNvPr>
          <p:cNvSpPr>
            <a:spLocks noGrp="1"/>
          </p:cNvSpPr>
          <p:nvPr>
            <p:ph type="sldNum" sz="quarter" idx="14"/>
          </p:nvPr>
        </p:nvSpPr>
        <p:spPr>
          <a:xfrm>
            <a:off x="7010400" y="6496050"/>
            <a:ext cx="2133600" cy="365125"/>
          </a:xfrm>
          <a:prstGeom prst="rect">
            <a:avLst/>
          </a:prstGeom>
        </p:spPr>
        <p:txBody>
          <a:bodyPr/>
          <a:lstStyle/>
          <a:p>
            <a:fld id="{5DFF13A9-1037-4D5A-A349-B944681F0EB5}" type="slidenum">
              <a:rPr lang="en-US" smtClean="0"/>
              <a:pPr/>
              <a:t>1</a:t>
            </a:fld>
            <a:endParaRPr lang="en-US" dirty="0"/>
          </a:p>
        </p:txBody>
      </p:sp>
    </p:spTree>
    <p:extLst>
      <p:ext uri="{BB962C8B-B14F-4D97-AF65-F5344CB8AC3E}">
        <p14:creationId xmlns:p14="http://schemas.microsoft.com/office/powerpoint/2010/main" val="4227810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961DC02-69FE-E3B0-A483-63E362EBACEA}"/>
              </a:ext>
            </a:extLst>
          </p:cNvPr>
          <p:cNvPicPr>
            <a:picLocks noGrp="1" noChangeAspect="1"/>
          </p:cNvPicPr>
          <p:nvPr>
            <p:ph idx="1"/>
          </p:nvPr>
        </p:nvPicPr>
        <p:blipFill>
          <a:blip r:embed="rId2"/>
          <a:stretch>
            <a:fillRect/>
          </a:stretch>
        </p:blipFill>
        <p:spPr>
          <a:xfrm>
            <a:off x="570368" y="1232065"/>
            <a:ext cx="2635574" cy="4114800"/>
          </a:xfrm>
        </p:spPr>
      </p:pic>
      <p:sp>
        <p:nvSpPr>
          <p:cNvPr id="3" name="Content Placeholder 2">
            <a:extLst>
              <a:ext uri="{FF2B5EF4-FFF2-40B4-BE49-F238E27FC236}">
                <a16:creationId xmlns:a16="http://schemas.microsoft.com/office/drawing/2014/main" id="{F65C305C-62B9-E963-C8B6-6A3827797B81}"/>
              </a:ext>
            </a:extLst>
          </p:cNvPr>
          <p:cNvSpPr>
            <a:spLocks noGrp="1"/>
          </p:cNvSpPr>
          <p:nvPr>
            <p:ph sz="quarter" idx="13"/>
          </p:nvPr>
        </p:nvSpPr>
        <p:spPr/>
        <p:txBody>
          <a:bodyPr/>
          <a:lstStyle/>
          <a:p>
            <a:r>
              <a:rPr lang="en-US" dirty="0"/>
              <a:t>Jurisdictions</a:t>
            </a:r>
          </a:p>
        </p:txBody>
      </p:sp>
      <p:pic>
        <p:nvPicPr>
          <p:cNvPr id="7" name="Picture 6">
            <a:extLst>
              <a:ext uri="{FF2B5EF4-FFF2-40B4-BE49-F238E27FC236}">
                <a16:creationId xmlns:a16="http://schemas.microsoft.com/office/drawing/2014/main" id="{7E50DD32-F8FA-441A-3650-FA6852E930D4}"/>
              </a:ext>
            </a:extLst>
          </p:cNvPr>
          <p:cNvPicPr>
            <a:picLocks noChangeAspect="1"/>
          </p:cNvPicPr>
          <p:nvPr/>
        </p:nvPicPr>
        <p:blipFill>
          <a:blip r:embed="rId3"/>
          <a:stretch>
            <a:fillRect/>
          </a:stretch>
        </p:blipFill>
        <p:spPr>
          <a:xfrm>
            <a:off x="3450543" y="1232065"/>
            <a:ext cx="5302797" cy="3399824"/>
          </a:xfrm>
          <a:prstGeom prst="rect">
            <a:avLst/>
          </a:prstGeom>
        </p:spPr>
      </p:pic>
    </p:spTree>
    <p:extLst>
      <p:ext uri="{BB962C8B-B14F-4D97-AF65-F5344CB8AC3E}">
        <p14:creationId xmlns:p14="http://schemas.microsoft.com/office/powerpoint/2010/main" val="2567828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5F8669E-D885-72B4-8E66-9369E274745B}"/>
              </a:ext>
            </a:extLst>
          </p:cNvPr>
          <p:cNvSpPr>
            <a:spLocks noGrp="1"/>
          </p:cNvSpPr>
          <p:nvPr>
            <p:ph idx="1"/>
          </p:nvPr>
        </p:nvSpPr>
        <p:spPr>
          <a:xfrm>
            <a:off x="457199" y="1600201"/>
            <a:ext cx="4063721" cy="4114800"/>
          </a:xfrm>
        </p:spPr>
        <p:txBody>
          <a:bodyPr/>
          <a:lstStyle/>
          <a:p>
            <a:r>
              <a:rPr lang="en-US" sz="2400" dirty="0"/>
              <a:t>For each of your jurisdictions, you can add administrators and users.</a:t>
            </a:r>
          </a:p>
          <a:p>
            <a:r>
              <a:rPr lang="en-US" sz="2400" dirty="0"/>
              <a:t>Anyone you add at this level will only have access to this jurisdictions account.</a:t>
            </a:r>
          </a:p>
          <a:p>
            <a:r>
              <a:rPr lang="en-US" sz="2400" dirty="0"/>
              <a:t>This is how you can add your township supervisors and any city or municipality personnel that would want to be able to input damages.</a:t>
            </a:r>
          </a:p>
        </p:txBody>
      </p:sp>
      <p:sp>
        <p:nvSpPr>
          <p:cNvPr id="3" name="Content Placeholder 2">
            <a:extLst>
              <a:ext uri="{FF2B5EF4-FFF2-40B4-BE49-F238E27FC236}">
                <a16:creationId xmlns:a16="http://schemas.microsoft.com/office/drawing/2014/main" id="{3435915D-88A0-D2D6-59EC-672A69EBCAE4}"/>
              </a:ext>
            </a:extLst>
          </p:cNvPr>
          <p:cNvSpPr>
            <a:spLocks noGrp="1"/>
          </p:cNvSpPr>
          <p:nvPr>
            <p:ph sz="quarter" idx="13"/>
          </p:nvPr>
        </p:nvSpPr>
        <p:spPr/>
        <p:txBody>
          <a:bodyPr/>
          <a:lstStyle/>
          <a:p>
            <a:r>
              <a:rPr lang="en-US" dirty="0"/>
              <a:t>Jurisdiction Admins and Users</a:t>
            </a:r>
          </a:p>
        </p:txBody>
      </p:sp>
      <p:pic>
        <p:nvPicPr>
          <p:cNvPr id="7" name="Picture 6">
            <a:extLst>
              <a:ext uri="{FF2B5EF4-FFF2-40B4-BE49-F238E27FC236}">
                <a16:creationId xmlns:a16="http://schemas.microsoft.com/office/drawing/2014/main" id="{CC566C1B-ECC2-9C79-4E9A-E0B58AD06A38}"/>
              </a:ext>
            </a:extLst>
          </p:cNvPr>
          <p:cNvPicPr>
            <a:picLocks noChangeAspect="1"/>
          </p:cNvPicPr>
          <p:nvPr/>
        </p:nvPicPr>
        <p:blipFill>
          <a:blip r:embed="rId2"/>
          <a:stretch>
            <a:fillRect/>
          </a:stretch>
        </p:blipFill>
        <p:spPr>
          <a:xfrm>
            <a:off x="5038448" y="1390886"/>
            <a:ext cx="3991206" cy="4533429"/>
          </a:xfrm>
          <a:prstGeom prst="rect">
            <a:avLst/>
          </a:prstGeom>
        </p:spPr>
      </p:pic>
    </p:spTree>
    <p:extLst>
      <p:ext uri="{BB962C8B-B14F-4D97-AF65-F5344CB8AC3E}">
        <p14:creationId xmlns:p14="http://schemas.microsoft.com/office/powerpoint/2010/main" val="22598748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F122348-D81E-6B00-DB6C-6257F1751719}"/>
              </a:ext>
            </a:extLst>
          </p:cNvPr>
          <p:cNvSpPr>
            <a:spLocks noGrp="1"/>
          </p:cNvSpPr>
          <p:nvPr>
            <p:ph idx="1"/>
          </p:nvPr>
        </p:nvSpPr>
        <p:spPr>
          <a:prstGeom prst="rect">
            <a:avLst/>
          </a:prstGeom>
        </p:spPr>
        <p:txBody>
          <a:bodyPr/>
          <a:lstStyle/>
          <a:p>
            <a:r>
              <a:rPr lang="en-US" dirty="0"/>
              <a:t>Any incidents that have included your county will show up under the Incidents.</a:t>
            </a:r>
          </a:p>
          <a:p>
            <a:r>
              <a:rPr lang="en-US" dirty="0"/>
              <a:t>Incidents can be created, viewed, edited, or deleted from the Incident menu.</a:t>
            </a:r>
          </a:p>
          <a:p>
            <a:endParaRPr lang="en-US" dirty="0"/>
          </a:p>
        </p:txBody>
      </p:sp>
      <p:sp>
        <p:nvSpPr>
          <p:cNvPr id="2" name="Content Placeholder 1">
            <a:extLst>
              <a:ext uri="{FF2B5EF4-FFF2-40B4-BE49-F238E27FC236}">
                <a16:creationId xmlns:a16="http://schemas.microsoft.com/office/drawing/2014/main" id="{4C0B1BEC-CDFF-B2B5-B440-4B365E06D6D1}"/>
              </a:ext>
            </a:extLst>
          </p:cNvPr>
          <p:cNvSpPr>
            <a:spLocks noGrp="1"/>
          </p:cNvSpPr>
          <p:nvPr>
            <p:ph sz="quarter" idx="13"/>
          </p:nvPr>
        </p:nvSpPr>
        <p:spPr/>
        <p:txBody>
          <a:bodyPr/>
          <a:lstStyle/>
          <a:p>
            <a:r>
              <a:rPr lang="en-US" dirty="0"/>
              <a:t>Incidents</a:t>
            </a:r>
          </a:p>
        </p:txBody>
      </p:sp>
      <p:sp>
        <p:nvSpPr>
          <p:cNvPr id="4" name="Slide Number Placeholder 3">
            <a:extLst>
              <a:ext uri="{FF2B5EF4-FFF2-40B4-BE49-F238E27FC236}">
                <a16:creationId xmlns:a16="http://schemas.microsoft.com/office/drawing/2014/main" id="{F9725040-67CA-4F23-B6A7-BFDF7C3ADB92}"/>
              </a:ext>
            </a:extLst>
          </p:cNvPr>
          <p:cNvSpPr>
            <a:spLocks noGrp="1"/>
          </p:cNvSpPr>
          <p:nvPr>
            <p:ph type="sldNum" sz="quarter" idx="14"/>
          </p:nvPr>
        </p:nvSpPr>
        <p:spPr>
          <a:xfrm>
            <a:off x="7010400" y="6492875"/>
            <a:ext cx="2133600" cy="365125"/>
          </a:xfrm>
          <a:prstGeom prst="rect">
            <a:avLst/>
          </a:prstGeom>
        </p:spPr>
        <p:txBody>
          <a:bodyPr/>
          <a:lstStyle/>
          <a:p>
            <a:fld id="{5DFF13A9-1037-4D5A-A349-B944681F0EB5}" type="slidenum">
              <a:rPr lang="en-US" smtClean="0"/>
              <a:pPr/>
              <a:t>12</a:t>
            </a:fld>
            <a:endParaRPr lang="en-US" dirty="0"/>
          </a:p>
        </p:txBody>
      </p:sp>
      <p:pic>
        <p:nvPicPr>
          <p:cNvPr id="6" name="Picture 5">
            <a:extLst>
              <a:ext uri="{FF2B5EF4-FFF2-40B4-BE49-F238E27FC236}">
                <a16:creationId xmlns:a16="http://schemas.microsoft.com/office/drawing/2014/main" id="{51D5DA24-3C98-55F9-84D3-A9E6503BDC51}"/>
              </a:ext>
            </a:extLst>
          </p:cNvPr>
          <p:cNvPicPr>
            <a:picLocks noChangeAspect="1"/>
          </p:cNvPicPr>
          <p:nvPr/>
        </p:nvPicPr>
        <p:blipFill>
          <a:blip r:embed="rId2"/>
          <a:stretch>
            <a:fillRect/>
          </a:stretch>
        </p:blipFill>
        <p:spPr>
          <a:xfrm>
            <a:off x="570368" y="3252448"/>
            <a:ext cx="8116432" cy="2222206"/>
          </a:xfrm>
          <a:prstGeom prst="rect">
            <a:avLst/>
          </a:prstGeom>
        </p:spPr>
      </p:pic>
    </p:spTree>
    <p:extLst>
      <p:ext uri="{BB962C8B-B14F-4D97-AF65-F5344CB8AC3E}">
        <p14:creationId xmlns:p14="http://schemas.microsoft.com/office/powerpoint/2010/main" val="28132730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F122348-D81E-6B00-DB6C-6257F1751719}"/>
              </a:ext>
            </a:extLst>
          </p:cNvPr>
          <p:cNvSpPr>
            <a:spLocks noGrp="1"/>
          </p:cNvSpPr>
          <p:nvPr>
            <p:ph idx="1"/>
          </p:nvPr>
        </p:nvSpPr>
        <p:spPr>
          <a:xfrm>
            <a:off x="406121" y="1371600"/>
            <a:ext cx="8229600" cy="4114800"/>
          </a:xfrm>
          <a:prstGeom prst="rect">
            <a:avLst/>
          </a:prstGeom>
        </p:spPr>
        <p:txBody>
          <a:bodyPr/>
          <a:lstStyle/>
          <a:p>
            <a:r>
              <a:rPr lang="en-US" dirty="0"/>
              <a:t>You can create a new incident from the Home screen, or from the Administrative Functions menu, by clicking on Incidents, then selecting New in the upper left part of the screen.</a:t>
            </a:r>
          </a:p>
          <a:p>
            <a:r>
              <a:rPr lang="en-US" dirty="0"/>
              <a:t>This can only be done on the desktop version of Crisis Track.</a:t>
            </a:r>
          </a:p>
        </p:txBody>
      </p:sp>
      <p:sp>
        <p:nvSpPr>
          <p:cNvPr id="2" name="Content Placeholder 1">
            <a:extLst>
              <a:ext uri="{FF2B5EF4-FFF2-40B4-BE49-F238E27FC236}">
                <a16:creationId xmlns:a16="http://schemas.microsoft.com/office/drawing/2014/main" id="{4C0B1BEC-CDFF-B2B5-B440-4B365E06D6D1}"/>
              </a:ext>
            </a:extLst>
          </p:cNvPr>
          <p:cNvSpPr>
            <a:spLocks noGrp="1"/>
          </p:cNvSpPr>
          <p:nvPr>
            <p:ph sz="quarter" idx="13"/>
          </p:nvPr>
        </p:nvSpPr>
        <p:spPr/>
        <p:txBody>
          <a:bodyPr/>
          <a:lstStyle/>
          <a:p>
            <a:r>
              <a:rPr lang="en-US" dirty="0"/>
              <a:t>New Incidents</a:t>
            </a:r>
          </a:p>
        </p:txBody>
      </p:sp>
      <p:sp>
        <p:nvSpPr>
          <p:cNvPr id="4" name="Slide Number Placeholder 3">
            <a:extLst>
              <a:ext uri="{FF2B5EF4-FFF2-40B4-BE49-F238E27FC236}">
                <a16:creationId xmlns:a16="http://schemas.microsoft.com/office/drawing/2014/main" id="{F9725040-67CA-4F23-B6A7-BFDF7C3ADB92}"/>
              </a:ext>
            </a:extLst>
          </p:cNvPr>
          <p:cNvSpPr>
            <a:spLocks noGrp="1"/>
          </p:cNvSpPr>
          <p:nvPr>
            <p:ph type="sldNum" sz="quarter" idx="14"/>
          </p:nvPr>
        </p:nvSpPr>
        <p:spPr>
          <a:xfrm>
            <a:off x="7010400" y="6492875"/>
            <a:ext cx="2133600" cy="365125"/>
          </a:xfrm>
          <a:prstGeom prst="rect">
            <a:avLst/>
          </a:prstGeom>
        </p:spPr>
        <p:txBody>
          <a:bodyPr/>
          <a:lstStyle/>
          <a:p>
            <a:fld id="{5DFF13A9-1037-4D5A-A349-B944681F0EB5}" type="slidenum">
              <a:rPr lang="en-US" smtClean="0"/>
              <a:pPr/>
              <a:t>13</a:t>
            </a:fld>
            <a:endParaRPr lang="en-US" dirty="0"/>
          </a:p>
        </p:txBody>
      </p:sp>
      <p:pic>
        <p:nvPicPr>
          <p:cNvPr id="6" name="Picture 5">
            <a:extLst>
              <a:ext uri="{FF2B5EF4-FFF2-40B4-BE49-F238E27FC236}">
                <a16:creationId xmlns:a16="http://schemas.microsoft.com/office/drawing/2014/main" id="{259FF7B9-FC61-1211-C44D-1DE28B49CADF}"/>
              </a:ext>
            </a:extLst>
          </p:cNvPr>
          <p:cNvPicPr>
            <a:picLocks noChangeAspect="1"/>
          </p:cNvPicPr>
          <p:nvPr/>
        </p:nvPicPr>
        <p:blipFill>
          <a:blip r:embed="rId2"/>
          <a:stretch>
            <a:fillRect/>
          </a:stretch>
        </p:blipFill>
        <p:spPr>
          <a:xfrm>
            <a:off x="1969969" y="3457468"/>
            <a:ext cx="5345231" cy="2532169"/>
          </a:xfrm>
          <a:prstGeom prst="rect">
            <a:avLst/>
          </a:prstGeom>
        </p:spPr>
      </p:pic>
    </p:spTree>
    <p:extLst>
      <p:ext uri="{BB962C8B-B14F-4D97-AF65-F5344CB8AC3E}">
        <p14:creationId xmlns:p14="http://schemas.microsoft.com/office/powerpoint/2010/main" val="23058447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F122348-D81E-6B00-DB6C-6257F1751719}"/>
              </a:ext>
            </a:extLst>
          </p:cNvPr>
          <p:cNvSpPr>
            <a:spLocks noGrp="1"/>
          </p:cNvSpPr>
          <p:nvPr>
            <p:ph idx="1"/>
          </p:nvPr>
        </p:nvSpPr>
        <p:spPr>
          <a:prstGeom prst="rect">
            <a:avLst/>
          </a:prstGeom>
        </p:spPr>
        <p:txBody>
          <a:bodyPr/>
          <a:lstStyle/>
          <a:p>
            <a:r>
              <a:rPr lang="en-US" dirty="0"/>
              <a:t>Name your Incident: Year Month Event Type</a:t>
            </a:r>
          </a:p>
          <a:p>
            <a:pPr lvl="1"/>
            <a:r>
              <a:rPr lang="en-US" dirty="0"/>
              <a:t>Example: 2024 January Blizzard</a:t>
            </a:r>
          </a:p>
          <a:p>
            <a:r>
              <a:rPr lang="en-US" dirty="0"/>
              <a:t>Once you’ve filled in the incident information and description, click the blue Next arrow.</a:t>
            </a:r>
          </a:p>
          <a:p>
            <a:r>
              <a:rPr lang="en-US" dirty="0"/>
              <a:t>Your County specific population and the current damage threshold per capita indicator will show up.</a:t>
            </a:r>
          </a:p>
        </p:txBody>
      </p:sp>
      <p:sp>
        <p:nvSpPr>
          <p:cNvPr id="2" name="Content Placeholder 1">
            <a:extLst>
              <a:ext uri="{FF2B5EF4-FFF2-40B4-BE49-F238E27FC236}">
                <a16:creationId xmlns:a16="http://schemas.microsoft.com/office/drawing/2014/main" id="{4C0B1BEC-CDFF-B2B5-B440-4B365E06D6D1}"/>
              </a:ext>
            </a:extLst>
          </p:cNvPr>
          <p:cNvSpPr>
            <a:spLocks noGrp="1"/>
          </p:cNvSpPr>
          <p:nvPr>
            <p:ph sz="quarter" idx="13"/>
          </p:nvPr>
        </p:nvSpPr>
        <p:spPr/>
        <p:txBody>
          <a:bodyPr/>
          <a:lstStyle/>
          <a:p>
            <a:r>
              <a:rPr lang="en-US" dirty="0"/>
              <a:t>New Incidents</a:t>
            </a:r>
          </a:p>
        </p:txBody>
      </p:sp>
      <p:sp>
        <p:nvSpPr>
          <p:cNvPr id="4" name="Slide Number Placeholder 3">
            <a:extLst>
              <a:ext uri="{FF2B5EF4-FFF2-40B4-BE49-F238E27FC236}">
                <a16:creationId xmlns:a16="http://schemas.microsoft.com/office/drawing/2014/main" id="{F9725040-67CA-4F23-B6A7-BFDF7C3ADB92}"/>
              </a:ext>
            </a:extLst>
          </p:cNvPr>
          <p:cNvSpPr>
            <a:spLocks noGrp="1"/>
          </p:cNvSpPr>
          <p:nvPr>
            <p:ph type="sldNum" sz="quarter" idx="14"/>
          </p:nvPr>
        </p:nvSpPr>
        <p:spPr>
          <a:xfrm>
            <a:off x="7010400" y="6492875"/>
            <a:ext cx="2133600" cy="365125"/>
          </a:xfrm>
          <a:prstGeom prst="rect">
            <a:avLst/>
          </a:prstGeom>
        </p:spPr>
        <p:txBody>
          <a:bodyPr/>
          <a:lstStyle/>
          <a:p>
            <a:fld id="{5DFF13A9-1037-4D5A-A349-B944681F0EB5}" type="slidenum">
              <a:rPr lang="en-US" smtClean="0"/>
              <a:pPr/>
              <a:t>14</a:t>
            </a:fld>
            <a:endParaRPr lang="en-US" dirty="0"/>
          </a:p>
        </p:txBody>
      </p:sp>
      <p:pic>
        <p:nvPicPr>
          <p:cNvPr id="6" name="Picture 5">
            <a:extLst>
              <a:ext uri="{FF2B5EF4-FFF2-40B4-BE49-F238E27FC236}">
                <a16:creationId xmlns:a16="http://schemas.microsoft.com/office/drawing/2014/main" id="{C110A600-03DB-8D5F-36B4-916C0D92677C}"/>
              </a:ext>
            </a:extLst>
          </p:cNvPr>
          <p:cNvPicPr>
            <a:picLocks noChangeAspect="1"/>
          </p:cNvPicPr>
          <p:nvPr/>
        </p:nvPicPr>
        <p:blipFill>
          <a:blip r:embed="rId2"/>
          <a:stretch>
            <a:fillRect/>
          </a:stretch>
        </p:blipFill>
        <p:spPr>
          <a:xfrm>
            <a:off x="1751610" y="4299261"/>
            <a:ext cx="5640779" cy="1522045"/>
          </a:xfrm>
          <a:prstGeom prst="rect">
            <a:avLst/>
          </a:prstGeom>
        </p:spPr>
      </p:pic>
    </p:spTree>
    <p:extLst>
      <p:ext uri="{BB962C8B-B14F-4D97-AF65-F5344CB8AC3E}">
        <p14:creationId xmlns:p14="http://schemas.microsoft.com/office/powerpoint/2010/main" val="11249820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F122348-D81E-6B00-DB6C-6257F1751719}"/>
              </a:ext>
            </a:extLst>
          </p:cNvPr>
          <p:cNvSpPr>
            <a:spLocks noGrp="1"/>
          </p:cNvSpPr>
          <p:nvPr>
            <p:ph idx="1"/>
          </p:nvPr>
        </p:nvSpPr>
        <p:spPr>
          <a:prstGeom prst="rect">
            <a:avLst/>
          </a:prstGeom>
        </p:spPr>
        <p:txBody>
          <a:bodyPr/>
          <a:lstStyle/>
          <a:p>
            <a:r>
              <a:rPr lang="en-US" dirty="0"/>
              <a:t>If you have preloaded employee and equipment information, you will be able to add personnel and equipment to the incident on the next two pages.</a:t>
            </a:r>
          </a:p>
          <a:p>
            <a:r>
              <a:rPr lang="en-US" dirty="0"/>
              <a:t>If you have preloaded teams and tasks, you will be able to select incident teams and tasks from the next two pages.</a:t>
            </a:r>
          </a:p>
          <a:p>
            <a:r>
              <a:rPr lang="en-US" dirty="0"/>
              <a:t>If you have not preloaded information into your account, you will click the blue Next button and default teams and tasks will be added to your incident.</a:t>
            </a:r>
          </a:p>
        </p:txBody>
      </p:sp>
      <p:sp>
        <p:nvSpPr>
          <p:cNvPr id="2" name="Content Placeholder 1">
            <a:extLst>
              <a:ext uri="{FF2B5EF4-FFF2-40B4-BE49-F238E27FC236}">
                <a16:creationId xmlns:a16="http://schemas.microsoft.com/office/drawing/2014/main" id="{4C0B1BEC-CDFF-B2B5-B440-4B365E06D6D1}"/>
              </a:ext>
            </a:extLst>
          </p:cNvPr>
          <p:cNvSpPr>
            <a:spLocks noGrp="1"/>
          </p:cNvSpPr>
          <p:nvPr>
            <p:ph sz="quarter" idx="13"/>
          </p:nvPr>
        </p:nvSpPr>
        <p:spPr/>
        <p:txBody>
          <a:bodyPr/>
          <a:lstStyle/>
          <a:p>
            <a:r>
              <a:rPr lang="en-US" dirty="0"/>
              <a:t>New Incidents</a:t>
            </a:r>
          </a:p>
        </p:txBody>
      </p:sp>
      <p:sp>
        <p:nvSpPr>
          <p:cNvPr id="4" name="Slide Number Placeholder 3">
            <a:extLst>
              <a:ext uri="{FF2B5EF4-FFF2-40B4-BE49-F238E27FC236}">
                <a16:creationId xmlns:a16="http://schemas.microsoft.com/office/drawing/2014/main" id="{F9725040-67CA-4F23-B6A7-BFDF7C3ADB92}"/>
              </a:ext>
            </a:extLst>
          </p:cNvPr>
          <p:cNvSpPr>
            <a:spLocks noGrp="1"/>
          </p:cNvSpPr>
          <p:nvPr>
            <p:ph type="sldNum" sz="quarter" idx="14"/>
          </p:nvPr>
        </p:nvSpPr>
        <p:spPr>
          <a:xfrm>
            <a:off x="7010400" y="6492875"/>
            <a:ext cx="2133600" cy="365125"/>
          </a:xfrm>
          <a:prstGeom prst="rect">
            <a:avLst/>
          </a:prstGeom>
        </p:spPr>
        <p:txBody>
          <a:bodyPr/>
          <a:lstStyle/>
          <a:p>
            <a:fld id="{5DFF13A9-1037-4D5A-A349-B944681F0EB5}" type="slidenum">
              <a:rPr lang="en-US" smtClean="0"/>
              <a:pPr/>
              <a:t>15</a:t>
            </a:fld>
            <a:endParaRPr lang="en-US" dirty="0"/>
          </a:p>
        </p:txBody>
      </p:sp>
    </p:spTree>
    <p:extLst>
      <p:ext uri="{BB962C8B-B14F-4D97-AF65-F5344CB8AC3E}">
        <p14:creationId xmlns:p14="http://schemas.microsoft.com/office/powerpoint/2010/main" val="20487766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F122348-D81E-6B00-DB6C-6257F1751719}"/>
              </a:ext>
            </a:extLst>
          </p:cNvPr>
          <p:cNvSpPr>
            <a:spLocks noGrp="1"/>
          </p:cNvSpPr>
          <p:nvPr>
            <p:ph idx="1"/>
          </p:nvPr>
        </p:nvSpPr>
        <p:spPr>
          <a:prstGeom prst="rect">
            <a:avLst/>
          </a:prstGeom>
        </p:spPr>
        <p:txBody>
          <a:bodyPr/>
          <a:lstStyle/>
          <a:p>
            <a:r>
              <a:rPr lang="en-US" dirty="0"/>
              <a:t>The last step before finalizing an incident is adding map layers.</a:t>
            </a:r>
          </a:p>
          <a:p>
            <a:r>
              <a:rPr lang="en-US" dirty="0"/>
              <a:t>All incidents default to the National Flood Hazard map layer.</a:t>
            </a:r>
          </a:p>
          <a:p>
            <a:r>
              <a:rPr lang="en-US" dirty="0"/>
              <a:t>If you have pre-assigned routes for your incident teams to follow, or zones for damage assessment teams to go to, you can upload map layers to your county account, or upload shape files to your preconfigured tasks, that you can utilize when creating new incidents.</a:t>
            </a:r>
          </a:p>
        </p:txBody>
      </p:sp>
      <p:sp>
        <p:nvSpPr>
          <p:cNvPr id="2" name="Content Placeholder 1">
            <a:extLst>
              <a:ext uri="{FF2B5EF4-FFF2-40B4-BE49-F238E27FC236}">
                <a16:creationId xmlns:a16="http://schemas.microsoft.com/office/drawing/2014/main" id="{4C0B1BEC-CDFF-B2B5-B440-4B365E06D6D1}"/>
              </a:ext>
            </a:extLst>
          </p:cNvPr>
          <p:cNvSpPr>
            <a:spLocks noGrp="1"/>
          </p:cNvSpPr>
          <p:nvPr>
            <p:ph sz="quarter" idx="13"/>
          </p:nvPr>
        </p:nvSpPr>
        <p:spPr/>
        <p:txBody>
          <a:bodyPr/>
          <a:lstStyle/>
          <a:p>
            <a:r>
              <a:rPr lang="en-US" dirty="0"/>
              <a:t>New Incidents</a:t>
            </a:r>
          </a:p>
        </p:txBody>
      </p:sp>
      <p:sp>
        <p:nvSpPr>
          <p:cNvPr id="4" name="Slide Number Placeholder 3">
            <a:extLst>
              <a:ext uri="{FF2B5EF4-FFF2-40B4-BE49-F238E27FC236}">
                <a16:creationId xmlns:a16="http://schemas.microsoft.com/office/drawing/2014/main" id="{F9725040-67CA-4F23-B6A7-BFDF7C3ADB92}"/>
              </a:ext>
            </a:extLst>
          </p:cNvPr>
          <p:cNvSpPr>
            <a:spLocks noGrp="1"/>
          </p:cNvSpPr>
          <p:nvPr>
            <p:ph type="sldNum" sz="quarter" idx="14"/>
          </p:nvPr>
        </p:nvSpPr>
        <p:spPr>
          <a:xfrm>
            <a:off x="7010400" y="6492875"/>
            <a:ext cx="2133600" cy="365125"/>
          </a:xfrm>
          <a:prstGeom prst="rect">
            <a:avLst/>
          </a:prstGeom>
        </p:spPr>
        <p:txBody>
          <a:bodyPr/>
          <a:lstStyle/>
          <a:p>
            <a:fld id="{5DFF13A9-1037-4D5A-A349-B944681F0EB5}" type="slidenum">
              <a:rPr lang="en-US" smtClean="0"/>
              <a:pPr/>
              <a:t>16</a:t>
            </a:fld>
            <a:endParaRPr lang="en-US" dirty="0"/>
          </a:p>
        </p:txBody>
      </p:sp>
    </p:spTree>
    <p:extLst>
      <p:ext uri="{BB962C8B-B14F-4D97-AF65-F5344CB8AC3E}">
        <p14:creationId xmlns:p14="http://schemas.microsoft.com/office/powerpoint/2010/main" val="11758665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F122348-D81E-6B00-DB6C-6257F1751719}"/>
              </a:ext>
            </a:extLst>
          </p:cNvPr>
          <p:cNvSpPr>
            <a:spLocks noGrp="1"/>
          </p:cNvSpPr>
          <p:nvPr>
            <p:ph idx="1"/>
          </p:nvPr>
        </p:nvSpPr>
        <p:spPr>
          <a:prstGeom prst="rect">
            <a:avLst/>
          </a:prstGeom>
        </p:spPr>
        <p:txBody>
          <a:bodyPr/>
          <a:lstStyle/>
          <a:p>
            <a:r>
              <a:rPr lang="en-US" dirty="0"/>
              <a:t>Your new Incident will now show up in your incident list.</a:t>
            </a:r>
          </a:p>
          <a:p>
            <a:r>
              <a:rPr lang="en-US" dirty="0"/>
              <a:t>Click on View next to the incident to see the Incident menu</a:t>
            </a:r>
          </a:p>
          <a:p>
            <a:endParaRPr lang="en-US" dirty="0"/>
          </a:p>
        </p:txBody>
      </p:sp>
      <p:sp>
        <p:nvSpPr>
          <p:cNvPr id="2" name="Content Placeholder 1">
            <a:extLst>
              <a:ext uri="{FF2B5EF4-FFF2-40B4-BE49-F238E27FC236}">
                <a16:creationId xmlns:a16="http://schemas.microsoft.com/office/drawing/2014/main" id="{4C0B1BEC-CDFF-B2B5-B440-4B365E06D6D1}"/>
              </a:ext>
            </a:extLst>
          </p:cNvPr>
          <p:cNvSpPr>
            <a:spLocks noGrp="1"/>
          </p:cNvSpPr>
          <p:nvPr>
            <p:ph sz="quarter" idx="13"/>
          </p:nvPr>
        </p:nvSpPr>
        <p:spPr/>
        <p:txBody>
          <a:bodyPr/>
          <a:lstStyle/>
          <a:p>
            <a:r>
              <a:rPr lang="en-US" dirty="0"/>
              <a:t>New Incidents</a:t>
            </a:r>
          </a:p>
        </p:txBody>
      </p:sp>
      <p:sp>
        <p:nvSpPr>
          <p:cNvPr id="4" name="Slide Number Placeholder 3">
            <a:extLst>
              <a:ext uri="{FF2B5EF4-FFF2-40B4-BE49-F238E27FC236}">
                <a16:creationId xmlns:a16="http://schemas.microsoft.com/office/drawing/2014/main" id="{F9725040-67CA-4F23-B6A7-BFDF7C3ADB92}"/>
              </a:ext>
            </a:extLst>
          </p:cNvPr>
          <p:cNvSpPr>
            <a:spLocks noGrp="1"/>
          </p:cNvSpPr>
          <p:nvPr>
            <p:ph type="sldNum" sz="quarter" idx="14"/>
          </p:nvPr>
        </p:nvSpPr>
        <p:spPr>
          <a:xfrm>
            <a:off x="7010400" y="6492875"/>
            <a:ext cx="2133600" cy="365125"/>
          </a:xfrm>
          <a:prstGeom prst="rect">
            <a:avLst/>
          </a:prstGeom>
        </p:spPr>
        <p:txBody>
          <a:bodyPr/>
          <a:lstStyle/>
          <a:p>
            <a:fld id="{5DFF13A9-1037-4D5A-A349-B944681F0EB5}" type="slidenum">
              <a:rPr lang="en-US" smtClean="0"/>
              <a:pPr/>
              <a:t>17</a:t>
            </a:fld>
            <a:endParaRPr lang="en-US" dirty="0"/>
          </a:p>
        </p:txBody>
      </p:sp>
      <p:pic>
        <p:nvPicPr>
          <p:cNvPr id="6" name="Picture 5">
            <a:extLst>
              <a:ext uri="{FF2B5EF4-FFF2-40B4-BE49-F238E27FC236}">
                <a16:creationId xmlns:a16="http://schemas.microsoft.com/office/drawing/2014/main" id="{16EF6B20-F0D1-BFDC-2BCE-D9834E6E037F}"/>
              </a:ext>
            </a:extLst>
          </p:cNvPr>
          <p:cNvPicPr>
            <a:picLocks noChangeAspect="1"/>
          </p:cNvPicPr>
          <p:nvPr/>
        </p:nvPicPr>
        <p:blipFill>
          <a:blip r:embed="rId2"/>
          <a:stretch>
            <a:fillRect/>
          </a:stretch>
        </p:blipFill>
        <p:spPr>
          <a:xfrm>
            <a:off x="1805049" y="3006693"/>
            <a:ext cx="6109855" cy="2711278"/>
          </a:xfrm>
          <a:prstGeom prst="rect">
            <a:avLst/>
          </a:prstGeom>
        </p:spPr>
      </p:pic>
    </p:spTree>
    <p:extLst>
      <p:ext uri="{BB962C8B-B14F-4D97-AF65-F5344CB8AC3E}">
        <p14:creationId xmlns:p14="http://schemas.microsoft.com/office/powerpoint/2010/main" val="9609244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F122348-D81E-6B00-DB6C-6257F1751719}"/>
              </a:ext>
            </a:extLst>
          </p:cNvPr>
          <p:cNvSpPr>
            <a:spLocks noGrp="1"/>
          </p:cNvSpPr>
          <p:nvPr>
            <p:ph idx="1"/>
          </p:nvPr>
        </p:nvSpPr>
        <p:spPr>
          <a:xfrm>
            <a:off x="457201" y="1600201"/>
            <a:ext cx="4756856" cy="4114800"/>
          </a:xfrm>
          <a:prstGeom prst="rect">
            <a:avLst/>
          </a:prstGeom>
        </p:spPr>
        <p:txBody>
          <a:bodyPr/>
          <a:lstStyle/>
          <a:p>
            <a:r>
              <a:rPr lang="en-US" dirty="0"/>
              <a:t>Incidents created in your county will only be viewable to users and administrators in your county.</a:t>
            </a:r>
          </a:p>
          <a:p>
            <a:r>
              <a:rPr lang="en-US" dirty="0"/>
              <a:t>You can add damages directly to your incident from the incident menu by clicking on Entries (next to Export)</a:t>
            </a:r>
          </a:p>
          <a:p>
            <a:r>
              <a:rPr lang="en-US" dirty="0"/>
              <a:t>Then click on the New drop down and select the type of damage you are adding.</a:t>
            </a:r>
          </a:p>
        </p:txBody>
      </p:sp>
      <p:sp>
        <p:nvSpPr>
          <p:cNvPr id="2" name="Content Placeholder 1">
            <a:extLst>
              <a:ext uri="{FF2B5EF4-FFF2-40B4-BE49-F238E27FC236}">
                <a16:creationId xmlns:a16="http://schemas.microsoft.com/office/drawing/2014/main" id="{4C0B1BEC-CDFF-B2B5-B440-4B365E06D6D1}"/>
              </a:ext>
            </a:extLst>
          </p:cNvPr>
          <p:cNvSpPr>
            <a:spLocks noGrp="1"/>
          </p:cNvSpPr>
          <p:nvPr>
            <p:ph sz="quarter" idx="13"/>
          </p:nvPr>
        </p:nvSpPr>
        <p:spPr/>
        <p:txBody>
          <a:bodyPr/>
          <a:lstStyle/>
          <a:p>
            <a:r>
              <a:rPr lang="en-US" dirty="0"/>
              <a:t>New Incidents</a:t>
            </a:r>
          </a:p>
        </p:txBody>
      </p:sp>
      <p:sp>
        <p:nvSpPr>
          <p:cNvPr id="4" name="Slide Number Placeholder 3">
            <a:extLst>
              <a:ext uri="{FF2B5EF4-FFF2-40B4-BE49-F238E27FC236}">
                <a16:creationId xmlns:a16="http://schemas.microsoft.com/office/drawing/2014/main" id="{F9725040-67CA-4F23-B6A7-BFDF7C3ADB92}"/>
              </a:ext>
            </a:extLst>
          </p:cNvPr>
          <p:cNvSpPr>
            <a:spLocks noGrp="1"/>
          </p:cNvSpPr>
          <p:nvPr>
            <p:ph type="sldNum" sz="quarter" idx="14"/>
          </p:nvPr>
        </p:nvSpPr>
        <p:spPr>
          <a:xfrm>
            <a:off x="7010400" y="6492875"/>
            <a:ext cx="2133600" cy="365125"/>
          </a:xfrm>
          <a:prstGeom prst="rect">
            <a:avLst/>
          </a:prstGeom>
        </p:spPr>
        <p:txBody>
          <a:bodyPr/>
          <a:lstStyle/>
          <a:p>
            <a:fld id="{5DFF13A9-1037-4D5A-A349-B944681F0EB5}" type="slidenum">
              <a:rPr lang="en-US" smtClean="0"/>
              <a:pPr/>
              <a:t>18</a:t>
            </a:fld>
            <a:endParaRPr lang="en-US" dirty="0"/>
          </a:p>
        </p:txBody>
      </p:sp>
      <p:pic>
        <p:nvPicPr>
          <p:cNvPr id="6" name="Picture 5">
            <a:extLst>
              <a:ext uri="{FF2B5EF4-FFF2-40B4-BE49-F238E27FC236}">
                <a16:creationId xmlns:a16="http://schemas.microsoft.com/office/drawing/2014/main" id="{C7F835D6-3864-45A4-6F8E-BBFDA2F90E1C}"/>
              </a:ext>
            </a:extLst>
          </p:cNvPr>
          <p:cNvPicPr>
            <a:picLocks noChangeAspect="1"/>
          </p:cNvPicPr>
          <p:nvPr/>
        </p:nvPicPr>
        <p:blipFill>
          <a:blip r:embed="rId2"/>
          <a:stretch>
            <a:fillRect/>
          </a:stretch>
        </p:blipFill>
        <p:spPr>
          <a:xfrm>
            <a:off x="5214056" y="1456571"/>
            <a:ext cx="3762900" cy="5401429"/>
          </a:xfrm>
          <a:prstGeom prst="rect">
            <a:avLst/>
          </a:prstGeom>
        </p:spPr>
      </p:pic>
    </p:spTree>
    <p:extLst>
      <p:ext uri="{BB962C8B-B14F-4D97-AF65-F5344CB8AC3E}">
        <p14:creationId xmlns:p14="http://schemas.microsoft.com/office/powerpoint/2010/main" val="4983551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F122348-D81E-6B00-DB6C-6257F1751719}"/>
              </a:ext>
            </a:extLst>
          </p:cNvPr>
          <p:cNvSpPr>
            <a:spLocks noGrp="1"/>
          </p:cNvSpPr>
          <p:nvPr>
            <p:ph idx="1"/>
          </p:nvPr>
        </p:nvSpPr>
        <p:spPr>
          <a:prstGeom prst="rect">
            <a:avLst/>
          </a:prstGeom>
        </p:spPr>
        <p:txBody>
          <a:bodyPr/>
          <a:lstStyle/>
          <a:p>
            <a:r>
              <a:rPr lang="en-US" dirty="0"/>
              <a:t>Types of damage that have an asterisk * next to them are the typical damage entries for a Public Assistance Preliminary Damage Assessment. </a:t>
            </a:r>
          </a:p>
          <a:p>
            <a:r>
              <a:rPr lang="en-US" dirty="0"/>
              <a:t>Roads, bridges, culverts, and debris all have pre-loaded forms to fill out for reporting damages.</a:t>
            </a:r>
          </a:p>
          <a:p>
            <a:r>
              <a:rPr lang="en-US" dirty="0"/>
              <a:t>Other forms that are available will require more manual entries and figures as they have not been preloaded with information (costs, measurements, etc.)</a:t>
            </a:r>
          </a:p>
        </p:txBody>
      </p:sp>
      <p:sp>
        <p:nvSpPr>
          <p:cNvPr id="2" name="Content Placeholder 1">
            <a:extLst>
              <a:ext uri="{FF2B5EF4-FFF2-40B4-BE49-F238E27FC236}">
                <a16:creationId xmlns:a16="http://schemas.microsoft.com/office/drawing/2014/main" id="{4C0B1BEC-CDFF-B2B5-B440-4B365E06D6D1}"/>
              </a:ext>
            </a:extLst>
          </p:cNvPr>
          <p:cNvSpPr>
            <a:spLocks noGrp="1"/>
          </p:cNvSpPr>
          <p:nvPr>
            <p:ph sz="quarter" idx="13"/>
          </p:nvPr>
        </p:nvSpPr>
        <p:spPr/>
        <p:txBody>
          <a:bodyPr/>
          <a:lstStyle/>
          <a:p>
            <a:r>
              <a:rPr lang="en-US" dirty="0"/>
              <a:t>Damage Entries</a:t>
            </a:r>
          </a:p>
        </p:txBody>
      </p:sp>
      <p:sp>
        <p:nvSpPr>
          <p:cNvPr id="4" name="Slide Number Placeholder 3">
            <a:extLst>
              <a:ext uri="{FF2B5EF4-FFF2-40B4-BE49-F238E27FC236}">
                <a16:creationId xmlns:a16="http://schemas.microsoft.com/office/drawing/2014/main" id="{F9725040-67CA-4F23-B6A7-BFDF7C3ADB92}"/>
              </a:ext>
            </a:extLst>
          </p:cNvPr>
          <p:cNvSpPr>
            <a:spLocks noGrp="1"/>
          </p:cNvSpPr>
          <p:nvPr>
            <p:ph type="sldNum" sz="quarter" idx="14"/>
          </p:nvPr>
        </p:nvSpPr>
        <p:spPr>
          <a:xfrm>
            <a:off x="7010400" y="6492875"/>
            <a:ext cx="2133600" cy="365125"/>
          </a:xfrm>
          <a:prstGeom prst="rect">
            <a:avLst/>
          </a:prstGeom>
        </p:spPr>
        <p:txBody>
          <a:bodyPr/>
          <a:lstStyle/>
          <a:p>
            <a:fld id="{5DFF13A9-1037-4D5A-A349-B944681F0EB5}" type="slidenum">
              <a:rPr lang="en-US" smtClean="0"/>
              <a:pPr/>
              <a:t>19</a:t>
            </a:fld>
            <a:endParaRPr lang="en-US" dirty="0"/>
          </a:p>
        </p:txBody>
      </p:sp>
    </p:spTree>
    <p:extLst>
      <p:ext uri="{BB962C8B-B14F-4D97-AF65-F5344CB8AC3E}">
        <p14:creationId xmlns:p14="http://schemas.microsoft.com/office/powerpoint/2010/main" val="16447722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F122348-D81E-6B00-DB6C-6257F1751719}"/>
              </a:ext>
            </a:extLst>
          </p:cNvPr>
          <p:cNvSpPr>
            <a:spLocks noGrp="1"/>
          </p:cNvSpPr>
          <p:nvPr>
            <p:ph idx="1"/>
          </p:nvPr>
        </p:nvSpPr>
        <p:spPr>
          <a:prstGeom prst="rect">
            <a:avLst/>
          </a:prstGeom>
        </p:spPr>
        <p:txBody>
          <a:bodyPr/>
          <a:lstStyle/>
          <a:p>
            <a:r>
              <a:rPr lang="en-US" dirty="0"/>
              <a:t>Crisis Track is a disaster management software that the SD Office of Emergency Management has purchased for all County Emergency Managers to use.</a:t>
            </a:r>
          </a:p>
          <a:p>
            <a:r>
              <a:rPr lang="en-US" dirty="0"/>
              <a:t>SDOEM wants Crisis Track to be a single source for submission of PDA data.</a:t>
            </a:r>
          </a:p>
          <a:p>
            <a:r>
              <a:rPr lang="en-US" dirty="0"/>
              <a:t>All County EMs should have an Administrative account in Crisis Track.</a:t>
            </a:r>
          </a:p>
          <a:p>
            <a:r>
              <a:rPr lang="en-US" dirty="0"/>
              <a:t>County EMs have control over who they want to have account access in their county.</a:t>
            </a:r>
          </a:p>
        </p:txBody>
      </p:sp>
      <p:sp>
        <p:nvSpPr>
          <p:cNvPr id="2" name="Content Placeholder 1">
            <a:extLst>
              <a:ext uri="{FF2B5EF4-FFF2-40B4-BE49-F238E27FC236}">
                <a16:creationId xmlns:a16="http://schemas.microsoft.com/office/drawing/2014/main" id="{4C0B1BEC-CDFF-B2B5-B440-4B365E06D6D1}"/>
              </a:ext>
            </a:extLst>
          </p:cNvPr>
          <p:cNvSpPr>
            <a:spLocks noGrp="1"/>
          </p:cNvSpPr>
          <p:nvPr>
            <p:ph sz="quarter" idx="13"/>
          </p:nvPr>
        </p:nvSpPr>
        <p:spPr/>
        <p:txBody>
          <a:bodyPr/>
          <a:lstStyle/>
          <a:p>
            <a:r>
              <a:rPr lang="en-US" dirty="0"/>
              <a:t>Crisis Track 101</a:t>
            </a:r>
          </a:p>
        </p:txBody>
      </p:sp>
      <p:sp>
        <p:nvSpPr>
          <p:cNvPr id="4" name="Slide Number Placeholder 3">
            <a:extLst>
              <a:ext uri="{FF2B5EF4-FFF2-40B4-BE49-F238E27FC236}">
                <a16:creationId xmlns:a16="http://schemas.microsoft.com/office/drawing/2014/main" id="{F9725040-67CA-4F23-B6A7-BFDF7C3ADB92}"/>
              </a:ext>
            </a:extLst>
          </p:cNvPr>
          <p:cNvSpPr>
            <a:spLocks noGrp="1"/>
          </p:cNvSpPr>
          <p:nvPr>
            <p:ph type="sldNum" sz="quarter" idx="14"/>
          </p:nvPr>
        </p:nvSpPr>
        <p:spPr>
          <a:xfrm>
            <a:off x="7010400" y="6492875"/>
            <a:ext cx="2133600" cy="365125"/>
          </a:xfrm>
          <a:prstGeom prst="rect">
            <a:avLst/>
          </a:prstGeom>
        </p:spPr>
        <p:txBody>
          <a:bodyPr/>
          <a:lstStyle/>
          <a:p>
            <a:fld id="{5DFF13A9-1037-4D5A-A349-B944681F0EB5}" type="slidenum">
              <a:rPr lang="en-US" smtClean="0"/>
              <a:pPr/>
              <a:t>2</a:t>
            </a:fld>
            <a:endParaRPr lang="en-US" dirty="0"/>
          </a:p>
        </p:txBody>
      </p:sp>
    </p:spTree>
    <p:extLst>
      <p:ext uri="{BB962C8B-B14F-4D97-AF65-F5344CB8AC3E}">
        <p14:creationId xmlns:p14="http://schemas.microsoft.com/office/powerpoint/2010/main" val="30905708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F122348-D81E-6B00-DB6C-6257F1751719}"/>
              </a:ext>
            </a:extLst>
          </p:cNvPr>
          <p:cNvSpPr>
            <a:spLocks noGrp="1"/>
          </p:cNvSpPr>
          <p:nvPr>
            <p:ph idx="1"/>
          </p:nvPr>
        </p:nvSpPr>
        <p:spPr>
          <a:xfrm>
            <a:off x="457199" y="1600201"/>
            <a:ext cx="5961413" cy="4114800"/>
          </a:xfrm>
          <a:prstGeom prst="rect">
            <a:avLst/>
          </a:prstGeom>
        </p:spPr>
        <p:txBody>
          <a:bodyPr/>
          <a:lstStyle/>
          <a:p>
            <a:r>
              <a:rPr lang="en-US" dirty="0"/>
              <a:t>Damage entries should include as much information as possible.</a:t>
            </a:r>
          </a:p>
          <a:p>
            <a:r>
              <a:rPr lang="en-US" dirty="0"/>
              <a:t>All entries, regardless of type, should include at least two photos and accurate GPS coordinates.</a:t>
            </a:r>
          </a:p>
          <a:p>
            <a:r>
              <a:rPr lang="en-US" dirty="0"/>
              <a:t>When using the desktop website to enter damages, you will need to have photos of the damage saved to your computer to upload.</a:t>
            </a:r>
          </a:p>
        </p:txBody>
      </p:sp>
      <p:sp>
        <p:nvSpPr>
          <p:cNvPr id="2" name="Content Placeholder 1">
            <a:extLst>
              <a:ext uri="{FF2B5EF4-FFF2-40B4-BE49-F238E27FC236}">
                <a16:creationId xmlns:a16="http://schemas.microsoft.com/office/drawing/2014/main" id="{4C0B1BEC-CDFF-B2B5-B440-4B365E06D6D1}"/>
              </a:ext>
            </a:extLst>
          </p:cNvPr>
          <p:cNvSpPr>
            <a:spLocks noGrp="1"/>
          </p:cNvSpPr>
          <p:nvPr>
            <p:ph sz="quarter" idx="13"/>
          </p:nvPr>
        </p:nvSpPr>
        <p:spPr/>
        <p:txBody>
          <a:bodyPr/>
          <a:lstStyle/>
          <a:p>
            <a:r>
              <a:rPr lang="en-US" dirty="0"/>
              <a:t>Sample Damage Entry</a:t>
            </a:r>
          </a:p>
        </p:txBody>
      </p:sp>
      <p:sp>
        <p:nvSpPr>
          <p:cNvPr id="4" name="Slide Number Placeholder 3">
            <a:extLst>
              <a:ext uri="{FF2B5EF4-FFF2-40B4-BE49-F238E27FC236}">
                <a16:creationId xmlns:a16="http://schemas.microsoft.com/office/drawing/2014/main" id="{F9725040-67CA-4F23-B6A7-BFDF7C3ADB92}"/>
              </a:ext>
            </a:extLst>
          </p:cNvPr>
          <p:cNvSpPr>
            <a:spLocks noGrp="1"/>
          </p:cNvSpPr>
          <p:nvPr>
            <p:ph type="sldNum" sz="quarter" idx="14"/>
          </p:nvPr>
        </p:nvSpPr>
        <p:spPr>
          <a:xfrm>
            <a:off x="7010400" y="6492875"/>
            <a:ext cx="2133600" cy="365125"/>
          </a:xfrm>
          <a:prstGeom prst="rect">
            <a:avLst/>
          </a:prstGeom>
        </p:spPr>
        <p:txBody>
          <a:bodyPr/>
          <a:lstStyle/>
          <a:p>
            <a:fld id="{5DFF13A9-1037-4D5A-A349-B944681F0EB5}" type="slidenum">
              <a:rPr lang="en-US" smtClean="0"/>
              <a:pPr/>
              <a:t>20</a:t>
            </a:fld>
            <a:endParaRPr lang="en-US" dirty="0"/>
          </a:p>
        </p:txBody>
      </p:sp>
      <p:pic>
        <p:nvPicPr>
          <p:cNvPr id="6" name="Picture 5">
            <a:extLst>
              <a:ext uri="{FF2B5EF4-FFF2-40B4-BE49-F238E27FC236}">
                <a16:creationId xmlns:a16="http://schemas.microsoft.com/office/drawing/2014/main" id="{FAC05E69-9821-3304-0D5B-93E40E18271D}"/>
              </a:ext>
            </a:extLst>
          </p:cNvPr>
          <p:cNvPicPr>
            <a:picLocks noChangeAspect="1"/>
          </p:cNvPicPr>
          <p:nvPr/>
        </p:nvPicPr>
        <p:blipFill>
          <a:blip r:embed="rId2"/>
          <a:stretch>
            <a:fillRect/>
          </a:stretch>
        </p:blipFill>
        <p:spPr>
          <a:xfrm>
            <a:off x="6541872" y="1493896"/>
            <a:ext cx="1929602" cy="4880758"/>
          </a:xfrm>
          <a:prstGeom prst="rect">
            <a:avLst/>
          </a:prstGeom>
        </p:spPr>
      </p:pic>
    </p:spTree>
    <p:extLst>
      <p:ext uri="{BB962C8B-B14F-4D97-AF65-F5344CB8AC3E}">
        <p14:creationId xmlns:p14="http://schemas.microsoft.com/office/powerpoint/2010/main" val="10081094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F122348-D81E-6B00-DB6C-6257F1751719}"/>
              </a:ext>
            </a:extLst>
          </p:cNvPr>
          <p:cNvSpPr>
            <a:spLocks noGrp="1"/>
          </p:cNvSpPr>
          <p:nvPr>
            <p:ph idx="1"/>
          </p:nvPr>
        </p:nvSpPr>
        <p:spPr>
          <a:xfrm>
            <a:off x="457200" y="1250187"/>
            <a:ext cx="8014274" cy="1828799"/>
          </a:xfrm>
          <a:prstGeom prst="rect">
            <a:avLst/>
          </a:prstGeom>
        </p:spPr>
        <p:txBody>
          <a:bodyPr/>
          <a:lstStyle/>
          <a:p>
            <a:r>
              <a:rPr lang="en-US" dirty="0"/>
              <a:t>The data collected during the small structure inventory has been preloaded into each county.</a:t>
            </a:r>
          </a:p>
          <a:p>
            <a:r>
              <a:rPr lang="en-US" dirty="0"/>
              <a:t>From the Administrative Functions menu, next to Infrastructure, click on Structures.</a:t>
            </a:r>
          </a:p>
          <a:p>
            <a:endParaRPr lang="en-US" dirty="0"/>
          </a:p>
        </p:txBody>
      </p:sp>
      <p:sp>
        <p:nvSpPr>
          <p:cNvPr id="2" name="Content Placeholder 1">
            <a:extLst>
              <a:ext uri="{FF2B5EF4-FFF2-40B4-BE49-F238E27FC236}">
                <a16:creationId xmlns:a16="http://schemas.microsoft.com/office/drawing/2014/main" id="{4C0B1BEC-CDFF-B2B5-B440-4B365E06D6D1}"/>
              </a:ext>
            </a:extLst>
          </p:cNvPr>
          <p:cNvSpPr>
            <a:spLocks noGrp="1"/>
          </p:cNvSpPr>
          <p:nvPr>
            <p:ph sz="quarter" idx="13"/>
          </p:nvPr>
        </p:nvSpPr>
        <p:spPr/>
        <p:txBody>
          <a:bodyPr/>
          <a:lstStyle/>
          <a:p>
            <a:r>
              <a:rPr lang="en-US" dirty="0"/>
              <a:t>Preloaded Structures</a:t>
            </a:r>
          </a:p>
        </p:txBody>
      </p:sp>
      <p:sp>
        <p:nvSpPr>
          <p:cNvPr id="4" name="Slide Number Placeholder 3">
            <a:extLst>
              <a:ext uri="{FF2B5EF4-FFF2-40B4-BE49-F238E27FC236}">
                <a16:creationId xmlns:a16="http://schemas.microsoft.com/office/drawing/2014/main" id="{F9725040-67CA-4F23-B6A7-BFDF7C3ADB92}"/>
              </a:ext>
            </a:extLst>
          </p:cNvPr>
          <p:cNvSpPr>
            <a:spLocks noGrp="1"/>
          </p:cNvSpPr>
          <p:nvPr>
            <p:ph type="sldNum" sz="quarter" idx="14"/>
          </p:nvPr>
        </p:nvSpPr>
        <p:spPr>
          <a:xfrm>
            <a:off x="7010400" y="6492875"/>
            <a:ext cx="2133600" cy="365125"/>
          </a:xfrm>
          <a:prstGeom prst="rect">
            <a:avLst/>
          </a:prstGeom>
        </p:spPr>
        <p:txBody>
          <a:bodyPr/>
          <a:lstStyle/>
          <a:p>
            <a:fld id="{5DFF13A9-1037-4D5A-A349-B944681F0EB5}" type="slidenum">
              <a:rPr lang="en-US" smtClean="0"/>
              <a:pPr/>
              <a:t>21</a:t>
            </a:fld>
            <a:endParaRPr lang="en-US" dirty="0"/>
          </a:p>
        </p:txBody>
      </p:sp>
      <p:pic>
        <p:nvPicPr>
          <p:cNvPr id="6" name="Picture 5">
            <a:extLst>
              <a:ext uri="{FF2B5EF4-FFF2-40B4-BE49-F238E27FC236}">
                <a16:creationId xmlns:a16="http://schemas.microsoft.com/office/drawing/2014/main" id="{A60279E7-2E54-3FBE-B6E9-3E2F9E9B96C9}"/>
              </a:ext>
            </a:extLst>
          </p:cNvPr>
          <p:cNvPicPr>
            <a:picLocks noChangeAspect="1"/>
          </p:cNvPicPr>
          <p:nvPr/>
        </p:nvPicPr>
        <p:blipFill>
          <a:blip r:embed="rId2"/>
          <a:stretch>
            <a:fillRect/>
          </a:stretch>
        </p:blipFill>
        <p:spPr>
          <a:xfrm>
            <a:off x="1709099" y="3006845"/>
            <a:ext cx="5725802" cy="3287651"/>
          </a:xfrm>
          <a:prstGeom prst="rect">
            <a:avLst/>
          </a:prstGeom>
        </p:spPr>
      </p:pic>
    </p:spTree>
    <p:extLst>
      <p:ext uri="{BB962C8B-B14F-4D97-AF65-F5344CB8AC3E}">
        <p14:creationId xmlns:p14="http://schemas.microsoft.com/office/powerpoint/2010/main" val="29073246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6884387C-DCB6-08D1-200C-313AC9E2ECBC}"/>
              </a:ext>
            </a:extLst>
          </p:cNvPr>
          <p:cNvPicPr>
            <a:picLocks noGrp="1" noChangeAspect="1"/>
          </p:cNvPicPr>
          <p:nvPr>
            <p:ph idx="1"/>
          </p:nvPr>
        </p:nvPicPr>
        <p:blipFill>
          <a:blip r:embed="rId2"/>
          <a:stretch>
            <a:fillRect/>
          </a:stretch>
        </p:blipFill>
        <p:spPr>
          <a:xfrm>
            <a:off x="503972" y="1493896"/>
            <a:ext cx="2632721" cy="4114800"/>
          </a:xfrm>
          <a:prstGeom prst="rect">
            <a:avLst/>
          </a:prstGeom>
        </p:spPr>
      </p:pic>
      <p:sp>
        <p:nvSpPr>
          <p:cNvPr id="2" name="Content Placeholder 1">
            <a:extLst>
              <a:ext uri="{FF2B5EF4-FFF2-40B4-BE49-F238E27FC236}">
                <a16:creationId xmlns:a16="http://schemas.microsoft.com/office/drawing/2014/main" id="{4C0B1BEC-CDFF-B2B5-B440-4B365E06D6D1}"/>
              </a:ext>
            </a:extLst>
          </p:cNvPr>
          <p:cNvSpPr>
            <a:spLocks noGrp="1"/>
          </p:cNvSpPr>
          <p:nvPr>
            <p:ph sz="quarter" idx="13"/>
          </p:nvPr>
        </p:nvSpPr>
        <p:spPr/>
        <p:txBody>
          <a:bodyPr/>
          <a:lstStyle/>
          <a:p>
            <a:r>
              <a:rPr lang="en-US" dirty="0"/>
              <a:t>Structure Map</a:t>
            </a:r>
          </a:p>
        </p:txBody>
      </p:sp>
      <p:sp>
        <p:nvSpPr>
          <p:cNvPr id="4" name="Slide Number Placeholder 3">
            <a:extLst>
              <a:ext uri="{FF2B5EF4-FFF2-40B4-BE49-F238E27FC236}">
                <a16:creationId xmlns:a16="http://schemas.microsoft.com/office/drawing/2014/main" id="{F9725040-67CA-4F23-B6A7-BFDF7C3ADB92}"/>
              </a:ext>
            </a:extLst>
          </p:cNvPr>
          <p:cNvSpPr>
            <a:spLocks noGrp="1"/>
          </p:cNvSpPr>
          <p:nvPr>
            <p:ph type="sldNum" sz="quarter" idx="14"/>
          </p:nvPr>
        </p:nvSpPr>
        <p:spPr>
          <a:xfrm>
            <a:off x="7010400" y="6492875"/>
            <a:ext cx="2133600" cy="365125"/>
          </a:xfrm>
          <a:prstGeom prst="rect">
            <a:avLst/>
          </a:prstGeom>
        </p:spPr>
        <p:txBody>
          <a:bodyPr/>
          <a:lstStyle/>
          <a:p>
            <a:fld id="{5DFF13A9-1037-4D5A-A349-B944681F0EB5}" type="slidenum">
              <a:rPr lang="en-US" smtClean="0"/>
              <a:pPr/>
              <a:t>22</a:t>
            </a:fld>
            <a:endParaRPr lang="en-US" dirty="0"/>
          </a:p>
        </p:txBody>
      </p:sp>
      <p:pic>
        <p:nvPicPr>
          <p:cNvPr id="8" name="Picture 7">
            <a:extLst>
              <a:ext uri="{FF2B5EF4-FFF2-40B4-BE49-F238E27FC236}">
                <a16:creationId xmlns:a16="http://schemas.microsoft.com/office/drawing/2014/main" id="{B223BF3B-6F25-482B-A650-DB520F908AF1}"/>
              </a:ext>
            </a:extLst>
          </p:cNvPr>
          <p:cNvPicPr>
            <a:picLocks noChangeAspect="1"/>
          </p:cNvPicPr>
          <p:nvPr/>
        </p:nvPicPr>
        <p:blipFill>
          <a:blip r:embed="rId3"/>
          <a:stretch>
            <a:fillRect/>
          </a:stretch>
        </p:blipFill>
        <p:spPr>
          <a:xfrm>
            <a:off x="6007307" y="1493896"/>
            <a:ext cx="2758710" cy="4364694"/>
          </a:xfrm>
          <a:prstGeom prst="rect">
            <a:avLst/>
          </a:prstGeom>
        </p:spPr>
      </p:pic>
      <p:sp>
        <p:nvSpPr>
          <p:cNvPr id="9" name="Content Placeholder 4">
            <a:extLst>
              <a:ext uri="{FF2B5EF4-FFF2-40B4-BE49-F238E27FC236}">
                <a16:creationId xmlns:a16="http://schemas.microsoft.com/office/drawing/2014/main" id="{4047ED40-9F2B-7AF7-8475-5E46FE71EA69}"/>
              </a:ext>
            </a:extLst>
          </p:cNvPr>
          <p:cNvSpPr txBox="1">
            <a:spLocks/>
          </p:cNvSpPr>
          <p:nvPr/>
        </p:nvSpPr>
        <p:spPr>
          <a:xfrm>
            <a:off x="3136693" y="1493896"/>
            <a:ext cx="2713774" cy="4800600"/>
          </a:xfrm>
          <a:prstGeom prst="rect">
            <a:avLst/>
          </a:prstGeom>
        </p:spPr>
        <p:txBody>
          <a:bodyPr/>
          <a:lstStyle>
            <a:lvl1pPr marL="228600" indent="-228600" algn="l" defTabSz="914400" rtl="0" eaLnBrk="1" latinLnBrk="0" hangingPunct="1">
              <a:lnSpc>
                <a:spcPct val="90000"/>
              </a:lnSpc>
              <a:spcBef>
                <a:spcPts val="6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You can view the structures in the table, or on a county map.</a:t>
            </a:r>
          </a:p>
          <a:p>
            <a:r>
              <a:rPr lang="en-US" sz="2400" dirty="0"/>
              <a:t>You can click on individual structures to view details or edit the information on the structure.</a:t>
            </a:r>
          </a:p>
        </p:txBody>
      </p:sp>
    </p:spTree>
    <p:extLst>
      <p:ext uri="{BB962C8B-B14F-4D97-AF65-F5344CB8AC3E}">
        <p14:creationId xmlns:p14="http://schemas.microsoft.com/office/powerpoint/2010/main" val="9770932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F122348-D81E-6B00-DB6C-6257F1751719}"/>
              </a:ext>
            </a:extLst>
          </p:cNvPr>
          <p:cNvSpPr>
            <a:spLocks noGrp="1"/>
          </p:cNvSpPr>
          <p:nvPr>
            <p:ph idx="1"/>
          </p:nvPr>
        </p:nvSpPr>
        <p:spPr>
          <a:xfrm>
            <a:off x="457200" y="1600201"/>
            <a:ext cx="5596467" cy="4114800"/>
          </a:xfrm>
          <a:prstGeom prst="rect">
            <a:avLst/>
          </a:prstGeom>
        </p:spPr>
        <p:txBody>
          <a:bodyPr/>
          <a:lstStyle/>
          <a:p>
            <a:r>
              <a:rPr lang="en-US" dirty="0"/>
              <a:t>If a structure has been repaired or replaced, or if the value of the structure has been established, you can click on the Edit button and the structure data will come up for you to edit.</a:t>
            </a:r>
          </a:p>
          <a:p>
            <a:endParaRPr lang="en-US" dirty="0"/>
          </a:p>
        </p:txBody>
      </p:sp>
      <p:sp>
        <p:nvSpPr>
          <p:cNvPr id="2" name="Content Placeholder 1">
            <a:extLst>
              <a:ext uri="{FF2B5EF4-FFF2-40B4-BE49-F238E27FC236}">
                <a16:creationId xmlns:a16="http://schemas.microsoft.com/office/drawing/2014/main" id="{4C0B1BEC-CDFF-B2B5-B440-4B365E06D6D1}"/>
              </a:ext>
            </a:extLst>
          </p:cNvPr>
          <p:cNvSpPr>
            <a:spLocks noGrp="1"/>
          </p:cNvSpPr>
          <p:nvPr>
            <p:ph sz="quarter" idx="13"/>
          </p:nvPr>
        </p:nvSpPr>
        <p:spPr/>
        <p:txBody>
          <a:bodyPr/>
          <a:lstStyle/>
          <a:p>
            <a:r>
              <a:rPr lang="en-US" dirty="0"/>
              <a:t>Edit Structures</a:t>
            </a:r>
          </a:p>
        </p:txBody>
      </p:sp>
      <p:sp>
        <p:nvSpPr>
          <p:cNvPr id="4" name="Slide Number Placeholder 3">
            <a:extLst>
              <a:ext uri="{FF2B5EF4-FFF2-40B4-BE49-F238E27FC236}">
                <a16:creationId xmlns:a16="http://schemas.microsoft.com/office/drawing/2014/main" id="{F9725040-67CA-4F23-B6A7-BFDF7C3ADB92}"/>
              </a:ext>
            </a:extLst>
          </p:cNvPr>
          <p:cNvSpPr>
            <a:spLocks noGrp="1"/>
          </p:cNvSpPr>
          <p:nvPr>
            <p:ph type="sldNum" sz="quarter" idx="14"/>
          </p:nvPr>
        </p:nvSpPr>
        <p:spPr>
          <a:xfrm>
            <a:off x="7010400" y="6492875"/>
            <a:ext cx="2133600" cy="365125"/>
          </a:xfrm>
          <a:prstGeom prst="rect">
            <a:avLst/>
          </a:prstGeom>
        </p:spPr>
        <p:txBody>
          <a:bodyPr/>
          <a:lstStyle/>
          <a:p>
            <a:fld id="{5DFF13A9-1037-4D5A-A349-B944681F0EB5}" type="slidenum">
              <a:rPr lang="en-US" smtClean="0"/>
              <a:pPr/>
              <a:t>23</a:t>
            </a:fld>
            <a:endParaRPr lang="en-US" dirty="0"/>
          </a:p>
        </p:txBody>
      </p:sp>
      <p:pic>
        <p:nvPicPr>
          <p:cNvPr id="6" name="Picture 5">
            <a:extLst>
              <a:ext uri="{FF2B5EF4-FFF2-40B4-BE49-F238E27FC236}">
                <a16:creationId xmlns:a16="http://schemas.microsoft.com/office/drawing/2014/main" id="{DDAD81A2-EEA4-8E22-4805-DA8574CA381B}"/>
              </a:ext>
            </a:extLst>
          </p:cNvPr>
          <p:cNvPicPr>
            <a:picLocks noChangeAspect="1"/>
          </p:cNvPicPr>
          <p:nvPr/>
        </p:nvPicPr>
        <p:blipFill>
          <a:blip r:embed="rId2"/>
          <a:stretch>
            <a:fillRect/>
          </a:stretch>
        </p:blipFill>
        <p:spPr>
          <a:xfrm>
            <a:off x="6291727" y="1053967"/>
            <a:ext cx="2521080" cy="5207268"/>
          </a:xfrm>
          <a:prstGeom prst="rect">
            <a:avLst/>
          </a:prstGeom>
        </p:spPr>
      </p:pic>
    </p:spTree>
    <p:extLst>
      <p:ext uri="{BB962C8B-B14F-4D97-AF65-F5344CB8AC3E}">
        <p14:creationId xmlns:p14="http://schemas.microsoft.com/office/powerpoint/2010/main" val="37546809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F122348-D81E-6B00-DB6C-6257F1751719}"/>
              </a:ext>
            </a:extLst>
          </p:cNvPr>
          <p:cNvSpPr>
            <a:spLocks noGrp="1"/>
          </p:cNvSpPr>
          <p:nvPr>
            <p:ph idx="1"/>
          </p:nvPr>
        </p:nvSpPr>
        <p:spPr>
          <a:xfrm>
            <a:off x="457200" y="1600201"/>
            <a:ext cx="8229600" cy="4402666"/>
          </a:xfrm>
          <a:prstGeom prst="rect">
            <a:avLst/>
          </a:prstGeom>
        </p:spPr>
        <p:txBody>
          <a:bodyPr/>
          <a:lstStyle/>
          <a:p>
            <a:r>
              <a:rPr lang="en-US" dirty="0"/>
              <a:t>You can add new structures individually to your county, or in any jurisdiction, by clicking the New button.</a:t>
            </a:r>
          </a:p>
          <a:p>
            <a:r>
              <a:rPr lang="en-US" dirty="0"/>
              <a:t>The same form you saw for editing a structure will come up for you to input new structure data into.</a:t>
            </a:r>
          </a:p>
          <a:p>
            <a:r>
              <a:rPr lang="en-US" dirty="0"/>
              <a:t>If you have multiple structures you want to upload, your structure data can be sent to Crisis Track and someone from their development team can upload the information to your county for you.</a:t>
            </a:r>
          </a:p>
          <a:p>
            <a:r>
              <a:rPr lang="en-US" dirty="0"/>
              <a:t>Structures will be available from drop down lists when inputting damage information using the app.</a:t>
            </a:r>
          </a:p>
        </p:txBody>
      </p:sp>
      <p:sp>
        <p:nvSpPr>
          <p:cNvPr id="2" name="Content Placeholder 1">
            <a:extLst>
              <a:ext uri="{FF2B5EF4-FFF2-40B4-BE49-F238E27FC236}">
                <a16:creationId xmlns:a16="http://schemas.microsoft.com/office/drawing/2014/main" id="{4C0B1BEC-CDFF-B2B5-B440-4B365E06D6D1}"/>
              </a:ext>
            </a:extLst>
          </p:cNvPr>
          <p:cNvSpPr>
            <a:spLocks noGrp="1"/>
          </p:cNvSpPr>
          <p:nvPr>
            <p:ph sz="quarter" idx="13"/>
          </p:nvPr>
        </p:nvSpPr>
        <p:spPr/>
        <p:txBody>
          <a:bodyPr/>
          <a:lstStyle/>
          <a:p>
            <a:r>
              <a:rPr lang="en-US" dirty="0"/>
              <a:t>New Structures</a:t>
            </a:r>
          </a:p>
        </p:txBody>
      </p:sp>
      <p:sp>
        <p:nvSpPr>
          <p:cNvPr id="4" name="Slide Number Placeholder 3">
            <a:extLst>
              <a:ext uri="{FF2B5EF4-FFF2-40B4-BE49-F238E27FC236}">
                <a16:creationId xmlns:a16="http://schemas.microsoft.com/office/drawing/2014/main" id="{F9725040-67CA-4F23-B6A7-BFDF7C3ADB92}"/>
              </a:ext>
            </a:extLst>
          </p:cNvPr>
          <p:cNvSpPr>
            <a:spLocks noGrp="1"/>
          </p:cNvSpPr>
          <p:nvPr>
            <p:ph type="sldNum" sz="quarter" idx="14"/>
          </p:nvPr>
        </p:nvSpPr>
        <p:spPr>
          <a:xfrm>
            <a:off x="7010400" y="6492875"/>
            <a:ext cx="2133600" cy="365125"/>
          </a:xfrm>
          <a:prstGeom prst="rect">
            <a:avLst/>
          </a:prstGeom>
        </p:spPr>
        <p:txBody>
          <a:bodyPr/>
          <a:lstStyle/>
          <a:p>
            <a:fld id="{5DFF13A9-1037-4D5A-A349-B944681F0EB5}" type="slidenum">
              <a:rPr lang="en-US" smtClean="0"/>
              <a:pPr/>
              <a:t>24</a:t>
            </a:fld>
            <a:endParaRPr lang="en-US" dirty="0"/>
          </a:p>
        </p:txBody>
      </p:sp>
    </p:spTree>
    <p:extLst>
      <p:ext uri="{BB962C8B-B14F-4D97-AF65-F5344CB8AC3E}">
        <p14:creationId xmlns:p14="http://schemas.microsoft.com/office/powerpoint/2010/main" val="18405108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BA14363-B035-F01C-EDA6-B106F65EE94E}"/>
              </a:ext>
            </a:extLst>
          </p:cNvPr>
          <p:cNvSpPr>
            <a:spLocks noGrp="1"/>
          </p:cNvSpPr>
          <p:nvPr>
            <p:ph idx="1"/>
          </p:nvPr>
        </p:nvSpPr>
        <p:spPr>
          <a:xfrm>
            <a:off x="457200" y="1117600"/>
            <a:ext cx="8229600" cy="4986867"/>
          </a:xfrm>
        </p:spPr>
        <p:txBody>
          <a:bodyPr/>
          <a:lstStyle/>
          <a:p>
            <a:pPr marL="0" indent="0">
              <a:spcBef>
                <a:spcPts val="0"/>
              </a:spcBef>
              <a:buNone/>
            </a:pPr>
            <a:r>
              <a:rPr lang="en-US" sz="2400" b="1" dirty="0"/>
              <a:t>This is how Crisis Track needs data to upload structures for you.</a:t>
            </a:r>
          </a:p>
          <a:p>
            <a:pPr marL="0" marR="0" indent="0">
              <a:spcBef>
                <a:spcPts val="0"/>
              </a:spcBef>
              <a:spcAft>
                <a:spcPts val="0"/>
              </a:spcAft>
              <a:buNone/>
            </a:pPr>
            <a:endParaRPr lang="en-US" sz="1200" dirty="0">
              <a:effectLst/>
              <a:ea typeface="Calibri" panose="020F0502020204030204" pitchFamily="34" charset="0"/>
            </a:endParaRPr>
          </a:p>
          <a:p>
            <a:pPr marL="0" marR="0" indent="0">
              <a:spcBef>
                <a:spcPts val="0"/>
              </a:spcBef>
              <a:spcAft>
                <a:spcPts val="0"/>
              </a:spcAft>
              <a:buNone/>
            </a:pPr>
            <a:r>
              <a:rPr lang="en-US" sz="1200" dirty="0">
                <a:effectLst/>
                <a:ea typeface="Calibri" panose="020F0502020204030204" pitchFamily="34" charset="0"/>
              </a:rPr>
              <a:t>Please provide your latest </a:t>
            </a:r>
            <a:r>
              <a:rPr lang="en-US" sz="1200" b="1" dirty="0">
                <a:effectLst/>
                <a:ea typeface="Calibri" panose="020F0502020204030204" pitchFamily="34" charset="0"/>
              </a:rPr>
              <a:t>address point layer</a:t>
            </a:r>
            <a:r>
              <a:rPr lang="en-US" sz="1200" dirty="0">
                <a:effectLst/>
                <a:ea typeface="Calibri" panose="020F0502020204030204" pitchFamily="34" charset="0"/>
              </a:rPr>
              <a:t> and </a:t>
            </a:r>
            <a:r>
              <a:rPr lang="en-US" sz="1200" b="1" dirty="0">
                <a:effectLst/>
                <a:ea typeface="Calibri" panose="020F0502020204030204" pitchFamily="34" charset="0"/>
              </a:rPr>
              <a:t>tax</a:t>
            </a:r>
            <a:r>
              <a:rPr lang="en-US" sz="1200" dirty="0">
                <a:effectLst/>
                <a:ea typeface="Calibri" panose="020F0502020204030204" pitchFamily="34" charset="0"/>
              </a:rPr>
              <a:t> </a:t>
            </a:r>
            <a:r>
              <a:rPr lang="en-US" sz="1200" b="1" dirty="0">
                <a:effectLst/>
                <a:ea typeface="Calibri" panose="020F0502020204030204" pitchFamily="34" charset="0"/>
              </a:rPr>
              <a:t>parcel layer</a:t>
            </a:r>
            <a:r>
              <a:rPr lang="en-US" sz="1200" dirty="0">
                <a:effectLst/>
                <a:ea typeface="Calibri" panose="020F0502020204030204" pitchFamily="34" charset="0"/>
              </a:rPr>
              <a:t> containing the following attributes, some required and some optional: </a:t>
            </a:r>
            <a:br>
              <a:rPr lang="en-US" sz="1200" dirty="0">
                <a:effectLst/>
                <a:ea typeface="Calibri" panose="020F0502020204030204" pitchFamily="34" charset="0"/>
              </a:rPr>
            </a:br>
            <a:endParaRPr lang="en-US" sz="1200" dirty="0">
              <a:effectLst/>
              <a:ea typeface="Calibri" panose="020F0502020204030204" pitchFamily="34" charset="0"/>
            </a:endParaRPr>
          </a:p>
          <a:p>
            <a:pPr marL="0" marR="0" indent="0">
              <a:spcBef>
                <a:spcPts val="0"/>
              </a:spcBef>
              <a:spcAft>
                <a:spcPts val="0"/>
              </a:spcAft>
              <a:buNone/>
            </a:pPr>
            <a:r>
              <a:rPr lang="en-US" sz="1200" b="1" dirty="0">
                <a:effectLst/>
                <a:ea typeface="Calibri" panose="020F0502020204030204" pitchFamily="34" charset="0"/>
              </a:rPr>
              <a:t>REQUIRED</a:t>
            </a:r>
            <a:r>
              <a:rPr lang="en-US" sz="1200" dirty="0">
                <a:effectLst/>
                <a:ea typeface="Calibri" panose="020F0502020204030204" pitchFamily="34" charset="0"/>
              </a:rPr>
              <a:t> </a:t>
            </a:r>
            <a:br>
              <a:rPr lang="en-US" sz="1200" dirty="0">
                <a:effectLst/>
                <a:ea typeface="Calibri" panose="020F0502020204030204" pitchFamily="34" charset="0"/>
              </a:rPr>
            </a:br>
            <a:r>
              <a:rPr lang="en-US" sz="1200" dirty="0">
                <a:effectLst/>
                <a:ea typeface="Calibri" panose="020F0502020204030204" pitchFamily="34" charset="0"/>
              </a:rPr>
              <a:t>-PHYSICAL ADDRESS  </a:t>
            </a:r>
            <a:br>
              <a:rPr lang="en-US" sz="1200" dirty="0">
                <a:effectLst/>
                <a:ea typeface="Calibri" panose="020F0502020204030204" pitchFamily="34" charset="0"/>
              </a:rPr>
            </a:br>
            <a:r>
              <a:rPr lang="en-US" sz="1200" dirty="0">
                <a:effectLst/>
                <a:ea typeface="Calibri" panose="020F0502020204030204" pitchFamily="34" charset="0"/>
              </a:rPr>
              <a:t>-PARCEL ID  (https://app.regrid.com/us/sd)</a:t>
            </a:r>
          </a:p>
          <a:p>
            <a:pPr marL="0" marR="0" indent="0">
              <a:spcBef>
                <a:spcPts val="0"/>
              </a:spcBef>
              <a:spcAft>
                <a:spcPts val="0"/>
              </a:spcAft>
              <a:buNone/>
            </a:pPr>
            <a:r>
              <a:rPr lang="en-US" sz="1200" dirty="0">
                <a:effectLst/>
                <a:ea typeface="Calibri" panose="020F0502020204030204" pitchFamily="34" charset="0"/>
              </a:rPr>
              <a:t>-OWNER NAME  </a:t>
            </a:r>
            <a:br>
              <a:rPr lang="en-US" sz="1200" dirty="0">
                <a:effectLst/>
                <a:ea typeface="Calibri" panose="020F0502020204030204" pitchFamily="34" charset="0"/>
              </a:rPr>
            </a:br>
            <a:r>
              <a:rPr lang="en-US" sz="1200" dirty="0">
                <a:effectLst/>
                <a:ea typeface="Calibri" panose="020F0502020204030204" pitchFamily="34" charset="0"/>
              </a:rPr>
              <a:t>-IMPROVED VALUE (if it's easier for you - Land Value and Total Value work as well)   </a:t>
            </a:r>
            <a:br>
              <a:rPr lang="en-US" sz="1200" dirty="0">
                <a:effectLst/>
                <a:ea typeface="Calibri" panose="020F0502020204030204" pitchFamily="34" charset="0"/>
              </a:rPr>
            </a:br>
            <a:r>
              <a:rPr lang="en-US" sz="1200" dirty="0">
                <a:effectLst/>
                <a:ea typeface="Calibri" panose="020F0502020204030204" pitchFamily="34" charset="0"/>
              </a:rPr>
              <a:t> </a:t>
            </a:r>
            <a:br>
              <a:rPr lang="en-US" sz="1200" dirty="0">
                <a:effectLst/>
                <a:ea typeface="Calibri" panose="020F0502020204030204" pitchFamily="34" charset="0"/>
              </a:rPr>
            </a:br>
            <a:r>
              <a:rPr lang="en-US" sz="1200" b="1" dirty="0">
                <a:effectLst/>
                <a:ea typeface="Calibri" panose="020F0502020204030204" pitchFamily="34" charset="0"/>
              </a:rPr>
              <a:t>OPTIONAL</a:t>
            </a:r>
            <a:r>
              <a:rPr lang="en-US" sz="1200" dirty="0">
                <a:effectLst/>
                <a:ea typeface="Calibri" panose="020F0502020204030204" pitchFamily="34" charset="0"/>
              </a:rPr>
              <a:t> </a:t>
            </a:r>
            <a:r>
              <a:rPr lang="en-US" sz="1200" b="1" dirty="0">
                <a:effectLst/>
                <a:ea typeface="Calibri" panose="020F0502020204030204" pitchFamily="34" charset="0"/>
              </a:rPr>
              <a:t>(</a:t>
            </a:r>
            <a:r>
              <a:rPr lang="en-US" sz="1200" b="1" i="1" dirty="0">
                <a:effectLst/>
                <a:ea typeface="Calibri" panose="020F0502020204030204" pitchFamily="34" charset="0"/>
              </a:rPr>
              <a:t>While this data is not required it is beneficial</a:t>
            </a:r>
            <a:r>
              <a:rPr lang="en-US" sz="1200" b="1" dirty="0">
                <a:effectLst/>
                <a:ea typeface="Calibri" panose="020F0502020204030204" pitchFamily="34" charset="0"/>
              </a:rPr>
              <a:t>)</a:t>
            </a:r>
            <a:r>
              <a:rPr lang="en-US" sz="1200" dirty="0">
                <a:effectLst/>
                <a:ea typeface="Calibri" panose="020F0502020204030204" pitchFamily="34" charset="0"/>
              </a:rPr>
              <a:t> </a:t>
            </a:r>
            <a:br>
              <a:rPr lang="en-US" sz="1200" dirty="0">
                <a:effectLst/>
                <a:ea typeface="Calibri" panose="020F0502020204030204" pitchFamily="34" charset="0"/>
              </a:rPr>
            </a:br>
            <a:r>
              <a:rPr lang="en-US" sz="1200" dirty="0">
                <a:effectLst/>
                <a:ea typeface="Calibri" panose="020F0502020204030204" pitchFamily="34" charset="0"/>
              </a:rPr>
              <a:t>-CITY (city information for the physical address) </a:t>
            </a:r>
            <a:br>
              <a:rPr lang="en-US" sz="1200" dirty="0">
                <a:effectLst/>
                <a:ea typeface="Calibri" panose="020F0502020204030204" pitchFamily="34" charset="0"/>
              </a:rPr>
            </a:br>
            <a:r>
              <a:rPr lang="en-US" sz="1200" dirty="0">
                <a:effectLst/>
                <a:ea typeface="Calibri" panose="020F0502020204030204" pitchFamily="34" charset="0"/>
              </a:rPr>
              <a:t>-ZIP (zip information for the physical address) </a:t>
            </a:r>
            <a:br>
              <a:rPr lang="en-US" sz="1200" dirty="0">
                <a:effectLst/>
                <a:ea typeface="Calibri" panose="020F0502020204030204" pitchFamily="34" charset="0"/>
              </a:rPr>
            </a:br>
            <a:r>
              <a:rPr lang="en-US" sz="1200" dirty="0">
                <a:effectLst/>
                <a:ea typeface="Calibri" panose="020F0502020204030204" pitchFamily="34" charset="0"/>
              </a:rPr>
              <a:t>-PROPERTY OWNERSHIP TYPE (such as GOVERNMENT, COMMERCIAL, RESIDENTIAL, etc.) </a:t>
            </a:r>
            <a:br>
              <a:rPr lang="en-US" sz="1200" dirty="0">
                <a:effectLst/>
                <a:ea typeface="Calibri" panose="020F0502020204030204" pitchFamily="34" charset="0"/>
              </a:rPr>
            </a:br>
            <a:r>
              <a:rPr lang="en-US" sz="1200" dirty="0">
                <a:effectLst/>
                <a:ea typeface="Calibri" panose="020F0502020204030204" pitchFamily="34" charset="0"/>
              </a:rPr>
              <a:t>-STRUCTURE TYPE (SINGLE FAMILY RESIDENTIAL, APARTMENT, SCHOOL, HOSPITAL, etc.) </a:t>
            </a:r>
            <a:br>
              <a:rPr lang="en-US" sz="1200" dirty="0">
                <a:effectLst/>
                <a:ea typeface="Calibri" panose="020F0502020204030204" pitchFamily="34" charset="0"/>
              </a:rPr>
            </a:br>
            <a:r>
              <a:rPr lang="en-US" sz="1200" dirty="0">
                <a:effectLst/>
                <a:ea typeface="Calibri" panose="020F0502020204030204" pitchFamily="34" charset="0"/>
              </a:rPr>
              <a:t>-SQUARE FOOTAGE (total square footage of the structure) </a:t>
            </a:r>
            <a:br>
              <a:rPr lang="en-US" sz="1200" dirty="0">
                <a:effectLst/>
                <a:ea typeface="Calibri" panose="020F0502020204030204" pitchFamily="34" charset="0"/>
              </a:rPr>
            </a:br>
            <a:r>
              <a:rPr lang="en-US" sz="1200" dirty="0">
                <a:effectLst/>
                <a:ea typeface="Calibri" panose="020F0502020204030204" pitchFamily="34" charset="0"/>
              </a:rPr>
              <a:t>-YEAR BUILT (year the structure was built) </a:t>
            </a:r>
            <a:br>
              <a:rPr lang="en-US" sz="1200" dirty="0">
                <a:effectLst/>
                <a:ea typeface="Calibri" panose="020F0502020204030204" pitchFamily="34" charset="0"/>
              </a:rPr>
            </a:br>
            <a:r>
              <a:rPr lang="en-US" sz="1200" dirty="0">
                <a:effectLst/>
                <a:ea typeface="Calibri" panose="020F0502020204030204" pitchFamily="34" charset="0"/>
              </a:rPr>
              <a:t>-STORIES/FLOORS (number of stories or floor in a structure) </a:t>
            </a:r>
            <a:br>
              <a:rPr lang="en-US" sz="1200" dirty="0">
                <a:effectLst/>
                <a:ea typeface="Calibri" panose="020F0502020204030204" pitchFamily="34" charset="0"/>
              </a:rPr>
            </a:br>
            <a:r>
              <a:rPr lang="en-US" sz="1200" dirty="0">
                <a:effectLst/>
                <a:ea typeface="Calibri" panose="020F0502020204030204" pitchFamily="34" charset="0"/>
              </a:rPr>
              <a:t>-MAILING ADDRESS (owner's mailing address) </a:t>
            </a:r>
            <a:br>
              <a:rPr lang="en-US" sz="1200" dirty="0">
                <a:effectLst/>
                <a:ea typeface="Calibri" panose="020F0502020204030204" pitchFamily="34" charset="0"/>
              </a:rPr>
            </a:br>
            <a:r>
              <a:rPr lang="en-US" sz="1200" dirty="0">
                <a:effectLst/>
                <a:ea typeface="Calibri" panose="020F0502020204030204" pitchFamily="34" charset="0"/>
              </a:rPr>
              <a:t>-MAILING CITY (city information for the owner's mailing address) </a:t>
            </a:r>
            <a:br>
              <a:rPr lang="en-US" sz="1200" dirty="0">
                <a:effectLst/>
                <a:ea typeface="Calibri" panose="020F0502020204030204" pitchFamily="34" charset="0"/>
              </a:rPr>
            </a:br>
            <a:r>
              <a:rPr lang="en-US" sz="1200" dirty="0">
                <a:effectLst/>
                <a:ea typeface="Calibri" panose="020F0502020204030204" pitchFamily="34" charset="0"/>
              </a:rPr>
              <a:t>-MAILING STATE (state information for the owner's mailing address) </a:t>
            </a:r>
            <a:br>
              <a:rPr lang="en-US" sz="1200" dirty="0">
                <a:effectLst/>
                <a:ea typeface="Calibri" panose="020F0502020204030204" pitchFamily="34" charset="0"/>
              </a:rPr>
            </a:br>
            <a:r>
              <a:rPr lang="en-US" sz="1200" dirty="0">
                <a:effectLst/>
                <a:ea typeface="Calibri" panose="020F0502020204030204" pitchFamily="34" charset="0"/>
              </a:rPr>
              <a:t>-MAILING ZIP (zip information for the owner's mailing address) </a:t>
            </a:r>
            <a:br>
              <a:rPr lang="en-US" sz="1200" dirty="0">
                <a:effectLst/>
                <a:ea typeface="Calibri" panose="020F0502020204030204" pitchFamily="34" charset="0"/>
              </a:rPr>
            </a:br>
            <a:r>
              <a:rPr lang="en-US" sz="1200" dirty="0">
                <a:effectLst/>
                <a:ea typeface="Calibri" panose="020F0502020204030204" pitchFamily="34" charset="0"/>
              </a:rPr>
              <a:t> </a:t>
            </a:r>
            <a:br>
              <a:rPr lang="en-US" sz="1200" dirty="0">
                <a:effectLst/>
                <a:ea typeface="Calibri" panose="020F0502020204030204" pitchFamily="34" charset="0"/>
              </a:rPr>
            </a:br>
            <a:r>
              <a:rPr lang="en-US" sz="1200" dirty="0">
                <a:effectLst/>
                <a:ea typeface="Calibri" panose="020F0502020204030204" pitchFamily="34" charset="0"/>
              </a:rPr>
              <a:t>Having the most current data will help Crisis Track best assess damage after a disaster. </a:t>
            </a:r>
          </a:p>
          <a:p>
            <a:pPr marL="0" marR="0" indent="0">
              <a:spcBef>
                <a:spcPts val="0"/>
              </a:spcBef>
              <a:spcAft>
                <a:spcPts val="0"/>
              </a:spcAft>
              <a:buNone/>
            </a:pPr>
            <a:r>
              <a:rPr lang="en-US" sz="1200" dirty="0">
                <a:effectLst/>
                <a:ea typeface="Calibri" panose="020F0502020204030204" pitchFamily="34" charset="0"/>
              </a:rPr>
              <a:t>If possible, we would like these as either shapefiles or geodatabases. If that isn't possible, we can utilize most any digital format (Spreadsheet, Tables, Text Files (comma or tab separated), and standard database files (.dbf).  </a:t>
            </a:r>
          </a:p>
          <a:p>
            <a:pPr marL="0" marR="0" indent="0">
              <a:spcBef>
                <a:spcPts val="0"/>
              </a:spcBef>
              <a:spcAft>
                <a:spcPts val="0"/>
              </a:spcAft>
              <a:buNone/>
            </a:pPr>
            <a:r>
              <a:rPr lang="en-US" sz="1200" dirty="0">
                <a:effectLst/>
                <a:ea typeface="Calibri" panose="020F0502020204030204" pitchFamily="34" charset="0"/>
              </a:rPr>
              <a:t>If either file uses key codes as field inputs, please also send us the key codes and their definitions</a:t>
            </a:r>
          </a:p>
        </p:txBody>
      </p:sp>
      <p:sp>
        <p:nvSpPr>
          <p:cNvPr id="3" name="Content Placeholder 2">
            <a:extLst>
              <a:ext uri="{FF2B5EF4-FFF2-40B4-BE49-F238E27FC236}">
                <a16:creationId xmlns:a16="http://schemas.microsoft.com/office/drawing/2014/main" id="{014DF0B3-1AFF-4318-D3AA-296330296B8E}"/>
              </a:ext>
            </a:extLst>
          </p:cNvPr>
          <p:cNvSpPr>
            <a:spLocks noGrp="1"/>
          </p:cNvSpPr>
          <p:nvPr>
            <p:ph sz="quarter" idx="13"/>
          </p:nvPr>
        </p:nvSpPr>
        <p:spPr/>
        <p:txBody>
          <a:bodyPr/>
          <a:lstStyle/>
          <a:p>
            <a:r>
              <a:rPr lang="en-US" dirty="0"/>
              <a:t>Structure Upload Files </a:t>
            </a:r>
          </a:p>
        </p:txBody>
      </p:sp>
    </p:spTree>
    <p:extLst>
      <p:ext uri="{BB962C8B-B14F-4D97-AF65-F5344CB8AC3E}">
        <p14:creationId xmlns:p14="http://schemas.microsoft.com/office/powerpoint/2010/main" val="36898356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F122348-D81E-6B00-DB6C-6257F1751719}"/>
              </a:ext>
            </a:extLst>
          </p:cNvPr>
          <p:cNvSpPr>
            <a:spLocks noGrp="1"/>
          </p:cNvSpPr>
          <p:nvPr>
            <p:ph idx="1"/>
          </p:nvPr>
        </p:nvSpPr>
        <p:spPr>
          <a:prstGeom prst="rect">
            <a:avLst/>
          </a:prstGeom>
        </p:spPr>
        <p:txBody>
          <a:bodyPr/>
          <a:lstStyle/>
          <a:p>
            <a:r>
              <a:rPr lang="en-US" dirty="0"/>
              <a:t>From the Administrative Functions Menu, you can add employees and equipment.</a:t>
            </a:r>
          </a:p>
          <a:p>
            <a:r>
              <a:rPr lang="en-US" dirty="0"/>
              <a:t>Adding an employee DOES NOT give them user access to Crisis Track.</a:t>
            </a:r>
          </a:p>
          <a:p>
            <a:r>
              <a:rPr lang="en-US" dirty="0"/>
              <a:t>Employees and equipment that are added to your county inventory will be available for you to choose from when you are preconfiguring tasks and teams, and when you are tracking FAL &amp; FAE.</a:t>
            </a:r>
          </a:p>
          <a:p>
            <a:r>
              <a:rPr lang="en-US" dirty="0"/>
              <a:t>You can upload employees and equipment in batches using .</a:t>
            </a:r>
            <a:r>
              <a:rPr lang="en-US" dirty="0" err="1"/>
              <a:t>xls</a:t>
            </a:r>
            <a:r>
              <a:rPr lang="en-US" dirty="0"/>
              <a:t> or .csv templates from Crisis Track. </a:t>
            </a:r>
          </a:p>
        </p:txBody>
      </p:sp>
      <p:sp>
        <p:nvSpPr>
          <p:cNvPr id="2" name="Content Placeholder 1">
            <a:extLst>
              <a:ext uri="{FF2B5EF4-FFF2-40B4-BE49-F238E27FC236}">
                <a16:creationId xmlns:a16="http://schemas.microsoft.com/office/drawing/2014/main" id="{4C0B1BEC-CDFF-B2B5-B440-4B365E06D6D1}"/>
              </a:ext>
            </a:extLst>
          </p:cNvPr>
          <p:cNvSpPr>
            <a:spLocks noGrp="1"/>
          </p:cNvSpPr>
          <p:nvPr>
            <p:ph sz="quarter" idx="13"/>
          </p:nvPr>
        </p:nvSpPr>
        <p:spPr/>
        <p:txBody>
          <a:bodyPr/>
          <a:lstStyle/>
          <a:p>
            <a:r>
              <a:rPr lang="en-US" dirty="0"/>
              <a:t>Adding Employees and Equipment</a:t>
            </a:r>
          </a:p>
        </p:txBody>
      </p:sp>
      <p:sp>
        <p:nvSpPr>
          <p:cNvPr id="4" name="Slide Number Placeholder 3">
            <a:extLst>
              <a:ext uri="{FF2B5EF4-FFF2-40B4-BE49-F238E27FC236}">
                <a16:creationId xmlns:a16="http://schemas.microsoft.com/office/drawing/2014/main" id="{F9725040-67CA-4F23-B6A7-BFDF7C3ADB92}"/>
              </a:ext>
            </a:extLst>
          </p:cNvPr>
          <p:cNvSpPr>
            <a:spLocks noGrp="1"/>
          </p:cNvSpPr>
          <p:nvPr>
            <p:ph type="sldNum" sz="quarter" idx="14"/>
          </p:nvPr>
        </p:nvSpPr>
        <p:spPr>
          <a:xfrm>
            <a:off x="7010400" y="6492875"/>
            <a:ext cx="2133600" cy="365125"/>
          </a:xfrm>
          <a:prstGeom prst="rect">
            <a:avLst/>
          </a:prstGeom>
        </p:spPr>
        <p:txBody>
          <a:bodyPr/>
          <a:lstStyle/>
          <a:p>
            <a:fld id="{5DFF13A9-1037-4D5A-A349-B944681F0EB5}" type="slidenum">
              <a:rPr lang="en-US" smtClean="0"/>
              <a:pPr/>
              <a:t>26</a:t>
            </a:fld>
            <a:endParaRPr lang="en-US" dirty="0"/>
          </a:p>
        </p:txBody>
      </p:sp>
    </p:spTree>
    <p:extLst>
      <p:ext uri="{BB962C8B-B14F-4D97-AF65-F5344CB8AC3E}">
        <p14:creationId xmlns:p14="http://schemas.microsoft.com/office/powerpoint/2010/main" val="36868034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F122348-D81E-6B00-DB6C-6257F1751719}"/>
              </a:ext>
            </a:extLst>
          </p:cNvPr>
          <p:cNvSpPr>
            <a:spLocks noGrp="1"/>
          </p:cNvSpPr>
          <p:nvPr>
            <p:ph idx="1"/>
          </p:nvPr>
        </p:nvSpPr>
        <p:spPr>
          <a:xfrm>
            <a:off x="457200" y="1430868"/>
            <a:ext cx="8229600" cy="4114800"/>
          </a:xfrm>
          <a:prstGeom prst="rect">
            <a:avLst/>
          </a:prstGeom>
        </p:spPr>
        <p:txBody>
          <a:bodyPr/>
          <a:lstStyle/>
          <a:p>
            <a:r>
              <a:rPr lang="en-US" dirty="0"/>
              <a:t>Creating Teams from employees and equipment that you already have loaded can save you time when you are sending people out into the county to gather damage information.</a:t>
            </a:r>
          </a:p>
          <a:p>
            <a:r>
              <a:rPr lang="en-US" dirty="0"/>
              <a:t>From the Administrative Functions menu, click on Teams, then add your team information.</a:t>
            </a:r>
          </a:p>
        </p:txBody>
      </p:sp>
      <p:sp>
        <p:nvSpPr>
          <p:cNvPr id="2" name="Content Placeholder 1">
            <a:extLst>
              <a:ext uri="{FF2B5EF4-FFF2-40B4-BE49-F238E27FC236}">
                <a16:creationId xmlns:a16="http://schemas.microsoft.com/office/drawing/2014/main" id="{4C0B1BEC-CDFF-B2B5-B440-4B365E06D6D1}"/>
              </a:ext>
            </a:extLst>
          </p:cNvPr>
          <p:cNvSpPr>
            <a:spLocks noGrp="1"/>
          </p:cNvSpPr>
          <p:nvPr>
            <p:ph sz="quarter" idx="13"/>
          </p:nvPr>
        </p:nvSpPr>
        <p:spPr/>
        <p:txBody>
          <a:bodyPr/>
          <a:lstStyle/>
          <a:p>
            <a:r>
              <a:rPr lang="en-US" dirty="0"/>
              <a:t>Creating Teams</a:t>
            </a:r>
          </a:p>
        </p:txBody>
      </p:sp>
      <p:sp>
        <p:nvSpPr>
          <p:cNvPr id="4" name="Slide Number Placeholder 3">
            <a:extLst>
              <a:ext uri="{FF2B5EF4-FFF2-40B4-BE49-F238E27FC236}">
                <a16:creationId xmlns:a16="http://schemas.microsoft.com/office/drawing/2014/main" id="{F9725040-67CA-4F23-B6A7-BFDF7C3ADB92}"/>
              </a:ext>
            </a:extLst>
          </p:cNvPr>
          <p:cNvSpPr>
            <a:spLocks noGrp="1"/>
          </p:cNvSpPr>
          <p:nvPr>
            <p:ph type="sldNum" sz="quarter" idx="14"/>
          </p:nvPr>
        </p:nvSpPr>
        <p:spPr>
          <a:xfrm>
            <a:off x="7010400" y="6492875"/>
            <a:ext cx="2133600" cy="365125"/>
          </a:xfrm>
          <a:prstGeom prst="rect">
            <a:avLst/>
          </a:prstGeom>
        </p:spPr>
        <p:txBody>
          <a:bodyPr/>
          <a:lstStyle/>
          <a:p>
            <a:fld id="{5DFF13A9-1037-4D5A-A349-B944681F0EB5}" type="slidenum">
              <a:rPr lang="en-US" smtClean="0"/>
              <a:pPr/>
              <a:t>27</a:t>
            </a:fld>
            <a:endParaRPr lang="en-US" dirty="0"/>
          </a:p>
        </p:txBody>
      </p:sp>
      <p:pic>
        <p:nvPicPr>
          <p:cNvPr id="6" name="Picture 5">
            <a:extLst>
              <a:ext uri="{FF2B5EF4-FFF2-40B4-BE49-F238E27FC236}">
                <a16:creationId xmlns:a16="http://schemas.microsoft.com/office/drawing/2014/main" id="{B84E4FE8-34D5-27ED-A2DC-B27165D574C8}"/>
              </a:ext>
            </a:extLst>
          </p:cNvPr>
          <p:cNvPicPr>
            <a:picLocks noChangeAspect="1"/>
          </p:cNvPicPr>
          <p:nvPr/>
        </p:nvPicPr>
        <p:blipFill>
          <a:blip r:embed="rId2"/>
          <a:stretch>
            <a:fillRect/>
          </a:stretch>
        </p:blipFill>
        <p:spPr>
          <a:xfrm>
            <a:off x="2628766" y="3956976"/>
            <a:ext cx="3636567" cy="2195245"/>
          </a:xfrm>
          <a:prstGeom prst="rect">
            <a:avLst/>
          </a:prstGeom>
        </p:spPr>
      </p:pic>
    </p:spTree>
    <p:extLst>
      <p:ext uri="{BB962C8B-B14F-4D97-AF65-F5344CB8AC3E}">
        <p14:creationId xmlns:p14="http://schemas.microsoft.com/office/powerpoint/2010/main" val="2117228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F122348-D81E-6B00-DB6C-6257F1751719}"/>
              </a:ext>
            </a:extLst>
          </p:cNvPr>
          <p:cNvSpPr>
            <a:spLocks noGrp="1"/>
          </p:cNvSpPr>
          <p:nvPr>
            <p:ph idx="1"/>
          </p:nvPr>
        </p:nvSpPr>
        <p:spPr>
          <a:prstGeom prst="rect">
            <a:avLst/>
          </a:prstGeom>
        </p:spPr>
        <p:txBody>
          <a:bodyPr/>
          <a:lstStyle/>
          <a:p>
            <a:r>
              <a:rPr lang="en-US" dirty="0"/>
              <a:t>Creating tasks can also save you time when you need to gather damage information. </a:t>
            </a:r>
          </a:p>
          <a:p>
            <a:r>
              <a:rPr lang="en-US" dirty="0"/>
              <a:t>You can assign teams to assess damage in preconfigured areas of the county, or to look at specific structures.</a:t>
            </a:r>
          </a:p>
          <a:p>
            <a:r>
              <a:rPr lang="en-US" dirty="0"/>
              <a:t>You can also assign tasks to individual employees.</a:t>
            </a:r>
          </a:p>
          <a:p>
            <a:endParaRPr lang="en-US" dirty="0"/>
          </a:p>
        </p:txBody>
      </p:sp>
      <p:sp>
        <p:nvSpPr>
          <p:cNvPr id="2" name="Content Placeholder 1">
            <a:extLst>
              <a:ext uri="{FF2B5EF4-FFF2-40B4-BE49-F238E27FC236}">
                <a16:creationId xmlns:a16="http://schemas.microsoft.com/office/drawing/2014/main" id="{4C0B1BEC-CDFF-B2B5-B440-4B365E06D6D1}"/>
              </a:ext>
            </a:extLst>
          </p:cNvPr>
          <p:cNvSpPr>
            <a:spLocks noGrp="1"/>
          </p:cNvSpPr>
          <p:nvPr>
            <p:ph sz="quarter" idx="13"/>
          </p:nvPr>
        </p:nvSpPr>
        <p:spPr/>
        <p:txBody>
          <a:bodyPr/>
          <a:lstStyle/>
          <a:p>
            <a:r>
              <a:rPr lang="en-US" dirty="0"/>
              <a:t>Creating Tasks</a:t>
            </a:r>
          </a:p>
        </p:txBody>
      </p:sp>
      <p:sp>
        <p:nvSpPr>
          <p:cNvPr id="4" name="Slide Number Placeholder 3">
            <a:extLst>
              <a:ext uri="{FF2B5EF4-FFF2-40B4-BE49-F238E27FC236}">
                <a16:creationId xmlns:a16="http://schemas.microsoft.com/office/drawing/2014/main" id="{F9725040-67CA-4F23-B6A7-BFDF7C3ADB92}"/>
              </a:ext>
            </a:extLst>
          </p:cNvPr>
          <p:cNvSpPr>
            <a:spLocks noGrp="1"/>
          </p:cNvSpPr>
          <p:nvPr>
            <p:ph type="sldNum" sz="quarter" idx="14"/>
          </p:nvPr>
        </p:nvSpPr>
        <p:spPr>
          <a:xfrm>
            <a:off x="7010400" y="6492875"/>
            <a:ext cx="2133600" cy="365125"/>
          </a:xfrm>
          <a:prstGeom prst="rect">
            <a:avLst/>
          </a:prstGeom>
        </p:spPr>
        <p:txBody>
          <a:bodyPr/>
          <a:lstStyle/>
          <a:p>
            <a:fld id="{5DFF13A9-1037-4D5A-A349-B944681F0EB5}" type="slidenum">
              <a:rPr lang="en-US" smtClean="0"/>
              <a:pPr/>
              <a:t>28</a:t>
            </a:fld>
            <a:endParaRPr lang="en-US" dirty="0"/>
          </a:p>
        </p:txBody>
      </p:sp>
      <p:pic>
        <p:nvPicPr>
          <p:cNvPr id="3" name="Content Placeholder 5">
            <a:extLst>
              <a:ext uri="{FF2B5EF4-FFF2-40B4-BE49-F238E27FC236}">
                <a16:creationId xmlns:a16="http://schemas.microsoft.com/office/drawing/2014/main" id="{AF7C0153-C3B2-1D57-ECEA-4EBA0ECD4D3E}"/>
              </a:ext>
            </a:extLst>
          </p:cNvPr>
          <p:cNvPicPr>
            <a:picLocks noChangeAspect="1"/>
          </p:cNvPicPr>
          <p:nvPr/>
        </p:nvPicPr>
        <p:blipFill>
          <a:blip r:embed="rId2"/>
          <a:stretch>
            <a:fillRect/>
          </a:stretch>
        </p:blipFill>
        <p:spPr>
          <a:xfrm>
            <a:off x="892576" y="4127030"/>
            <a:ext cx="1701887" cy="1276416"/>
          </a:xfrm>
          <a:prstGeom prst="rect">
            <a:avLst/>
          </a:prstGeom>
        </p:spPr>
      </p:pic>
    </p:spTree>
    <p:extLst>
      <p:ext uri="{BB962C8B-B14F-4D97-AF65-F5344CB8AC3E}">
        <p14:creationId xmlns:p14="http://schemas.microsoft.com/office/powerpoint/2010/main" val="34521495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C0B1BEC-CDFF-B2B5-B440-4B365E06D6D1}"/>
              </a:ext>
            </a:extLst>
          </p:cNvPr>
          <p:cNvSpPr>
            <a:spLocks noGrp="1"/>
          </p:cNvSpPr>
          <p:nvPr>
            <p:ph sz="quarter" idx="13"/>
          </p:nvPr>
        </p:nvSpPr>
        <p:spPr/>
        <p:txBody>
          <a:bodyPr/>
          <a:lstStyle/>
          <a:p>
            <a:r>
              <a:rPr lang="en-US" dirty="0"/>
              <a:t>Creating Tasks</a:t>
            </a:r>
          </a:p>
        </p:txBody>
      </p:sp>
      <p:sp>
        <p:nvSpPr>
          <p:cNvPr id="4" name="Slide Number Placeholder 3">
            <a:extLst>
              <a:ext uri="{FF2B5EF4-FFF2-40B4-BE49-F238E27FC236}">
                <a16:creationId xmlns:a16="http://schemas.microsoft.com/office/drawing/2014/main" id="{F9725040-67CA-4F23-B6A7-BFDF7C3ADB92}"/>
              </a:ext>
            </a:extLst>
          </p:cNvPr>
          <p:cNvSpPr>
            <a:spLocks noGrp="1"/>
          </p:cNvSpPr>
          <p:nvPr>
            <p:ph type="sldNum" sz="quarter" idx="14"/>
          </p:nvPr>
        </p:nvSpPr>
        <p:spPr>
          <a:xfrm>
            <a:off x="7010400" y="6492875"/>
            <a:ext cx="2133600" cy="365125"/>
          </a:xfrm>
          <a:prstGeom prst="rect">
            <a:avLst/>
          </a:prstGeom>
        </p:spPr>
        <p:txBody>
          <a:bodyPr/>
          <a:lstStyle/>
          <a:p>
            <a:fld id="{5DFF13A9-1037-4D5A-A349-B944681F0EB5}" type="slidenum">
              <a:rPr lang="en-US" smtClean="0"/>
              <a:pPr/>
              <a:t>29</a:t>
            </a:fld>
            <a:endParaRPr lang="en-US" dirty="0"/>
          </a:p>
        </p:txBody>
      </p:sp>
      <p:pic>
        <p:nvPicPr>
          <p:cNvPr id="8" name="Picture 7">
            <a:extLst>
              <a:ext uri="{FF2B5EF4-FFF2-40B4-BE49-F238E27FC236}">
                <a16:creationId xmlns:a16="http://schemas.microsoft.com/office/drawing/2014/main" id="{422733AE-170A-EA6C-9A02-E5C6CB496B3A}"/>
              </a:ext>
            </a:extLst>
          </p:cNvPr>
          <p:cNvPicPr>
            <a:picLocks noChangeAspect="1"/>
          </p:cNvPicPr>
          <p:nvPr/>
        </p:nvPicPr>
        <p:blipFill>
          <a:blip r:embed="rId2"/>
          <a:stretch>
            <a:fillRect/>
          </a:stretch>
        </p:blipFill>
        <p:spPr>
          <a:xfrm>
            <a:off x="577869" y="1277738"/>
            <a:ext cx="2692538" cy="5016758"/>
          </a:xfrm>
          <a:prstGeom prst="rect">
            <a:avLst/>
          </a:prstGeom>
        </p:spPr>
      </p:pic>
      <p:pic>
        <p:nvPicPr>
          <p:cNvPr id="10" name="Picture 9">
            <a:extLst>
              <a:ext uri="{FF2B5EF4-FFF2-40B4-BE49-F238E27FC236}">
                <a16:creationId xmlns:a16="http://schemas.microsoft.com/office/drawing/2014/main" id="{F0310391-5139-D74B-341F-843AB698799C}"/>
              </a:ext>
            </a:extLst>
          </p:cNvPr>
          <p:cNvPicPr>
            <a:picLocks noChangeAspect="1"/>
          </p:cNvPicPr>
          <p:nvPr/>
        </p:nvPicPr>
        <p:blipFill>
          <a:blip r:embed="rId3"/>
          <a:stretch>
            <a:fillRect/>
          </a:stretch>
        </p:blipFill>
        <p:spPr>
          <a:xfrm>
            <a:off x="5351900" y="1277738"/>
            <a:ext cx="3587934" cy="5054860"/>
          </a:xfrm>
          <a:prstGeom prst="rect">
            <a:avLst/>
          </a:prstGeom>
        </p:spPr>
      </p:pic>
      <p:sp>
        <p:nvSpPr>
          <p:cNvPr id="12" name="Content Placeholder 11">
            <a:extLst>
              <a:ext uri="{FF2B5EF4-FFF2-40B4-BE49-F238E27FC236}">
                <a16:creationId xmlns:a16="http://schemas.microsoft.com/office/drawing/2014/main" id="{A5EA6DA5-3C7C-7987-55F6-CE28F3A23982}"/>
              </a:ext>
            </a:extLst>
          </p:cNvPr>
          <p:cNvSpPr>
            <a:spLocks noGrp="1"/>
          </p:cNvSpPr>
          <p:nvPr>
            <p:ph idx="1"/>
          </p:nvPr>
        </p:nvSpPr>
        <p:spPr>
          <a:xfrm>
            <a:off x="3277908" y="1277738"/>
            <a:ext cx="2073992" cy="5016758"/>
          </a:xfrm>
        </p:spPr>
        <p:txBody>
          <a:bodyPr/>
          <a:lstStyle/>
          <a:p>
            <a:r>
              <a:rPr lang="en-US" sz="2000" dirty="0"/>
              <a:t>You can set a task area by entering the information in the task form.</a:t>
            </a:r>
          </a:p>
          <a:p>
            <a:r>
              <a:rPr lang="en-US" sz="2000" dirty="0"/>
              <a:t>You can choose specific jurisdictions or draw a task area on the county map.</a:t>
            </a:r>
          </a:p>
          <a:p>
            <a:r>
              <a:rPr lang="en-US" sz="2000" dirty="0"/>
              <a:t>You can also assign structures to a task.</a:t>
            </a:r>
          </a:p>
        </p:txBody>
      </p:sp>
    </p:spTree>
    <p:extLst>
      <p:ext uri="{BB962C8B-B14F-4D97-AF65-F5344CB8AC3E}">
        <p14:creationId xmlns:p14="http://schemas.microsoft.com/office/powerpoint/2010/main" val="32384407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F122348-D81E-6B00-DB6C-6257F1751719}"/>
              </a:ext>
            </a:extLst>
          </p:cNvPr>
          <p:cNvSpPr>
            <a:spLocks noGrp="1"/>
          </p:cNvSpPr>
          <p:nvPr>
            <p:ph idx="1"/>
          </p:nvPr>
        </p:nvSpPr>
        <p:spPr>
          <a:prstGeom prst="rect">
            <a:avLst/>
          </a:prstGeom>
        </p:spPr>
        <p:txBody>
          <a:bodyPr/>
          <a:lstStyle/>
          <a:p>
            <a:r>
              <a:rPr lang="en-US" dirty="0"/>
              <a:t>County EMs oversee their county’s Crisis Track account, and the administrators of their jurisdictions.</a:t>
            </a:r>
          </a:p>
          <a:p>
            <a:pPr lvl="1"/>
            <a:r>
              <a:rPr lang="en-US" dirty="0"/>
              <a:t>All requests for access must go through the County EM and include:</a:t>
            </a:r>
          </a:p>
          <a:p>
            <a:pPr lvl="2"/>
            <a:r>
              <a:rPr lang="en-US" dirty="0"/>
              <a:t>Full Name, e-mail address, work phone number, role, and jurisdiction</a:t>
            </a:r>
          </a:p>
          <a:p>
            <a:r>
              <a:rPr lang="en-US" dirty="0"/>
              <a:t>Anyone who wants to have an account (user or admin) in Crisis Track must create a </a:t>
            </a:r>
            <a:r>
              <a:rPr lang="en-US" dirty="0" err="1"/>
              <a:t>MySD</a:t>
            </a:r>
            <a:r>
              <a:rPr lang="en-US" dirty="0"/>
              <a:t> account.</a:t>
            </a:r>
          </a:p>
          <a:p>
            <a:pPr lvl="1"/>
            <a:r>
              <a:rPr lang="en-US" dirty="0"/>
              <a:t>The e-mail address used to create your account in </a:t>
            </a:r>
            <a:r>
              <a:rPr lang="en-US" dirty="0" err="1"/>
              <a:t>MySD</a:t>
            </a:r>
            <a:r>
              <a:rPr lang="en-US" dirty="0"/>
              <a:t> and in Crisis Track must be identical</a:t>
            </a:r>
          </a:p>
          <a:p>
            <a:endParaRPr lang="en-US" dirty="0"/>
          </a:p>
        </p:txBody>
      </p:sp>
      <p:sp>
        <p:nvSpPr>
          <p:cNvPr id="2" name="Content Placeholder 1">
            <a:extLst>
              <a:ext uri="{FF2B5EF4-FFF2-40B4-BE49-F238E27FC236}">
                <a16:creationId xmlns:a16="http://schemas.microsoft.com/office/drawing/2014/main" id="{4C0B1BEC-CDFF-B2B5-B440-4B365E06D6D1}"/>
              </a:ext>
            </a:extLst>
          </p:cNvPr>
          <p:cNvSpPr>
            <a:spLocks noGrp="1"/>
          </p:cNvSpPr>
          <p:nvPr>
            <p:ph sz="quarter" idx="13"/>
          </p:nvPr>
        </p:nvSpPr>
        <p:spPr/>
        <p:txBody>
          <a:bodyPr/>
          <a:lstStyle/>
          <a:p>
            <a:r>
              <a:rPr lang="en-US" dirty="0"/>
              <a:t>Account Access</a:t>
            </a:r>
          </a:p>
        </p:txBody>
      </p:sp>
      <p:sp>
        <p:nvSpPr>
          <p:cNvPr id="4" name="Slide Number Placeholder 3">
            <a:extLst>
              <a:ext uri="{FF2B5EF4-FFF2-40B4-BE49-F238E27FC236}">
                <a16:creationId xmlns:a16="http://schemas.microsoft.com/office/drawing/2014/main" id="{F9725040-67CA-4F23-B6A7-BFDF7C3ADB92}"/>
              </a:ext>
            </a:extLst>
          </p:cNvPr>
          <p:cNvSpPr>
            <a:spLocks noGrp="1"/>
          </p:cNvSpPr>
          <p:nvPr>
            <p:ph type="sldNum" sz="quarter" idx="14"/>
          </p:nvPr>
        </p:nvSpPr>
        <p:spPr>
          <a:xfrm>
            <a:off x="7010400" y="6492875"/>
            <a:ext cx="2133600" cy="365125"/>
          </a:xfrm>
          <a:prstGeom prst="rect">
            <a:avLst/>
          </a:prstGeom>
        </p:spPr>
        <p:txBody>
          <a:bodyPr/>
          <a:lstStyle/>
          <a:p>
            <a:fld id="{5DFF13A9-1037-4D5A-A349-B944681F0EB5}" type="slidenum">
              <a:rPr lang="en-US" smtClean="0"/>
              <a:pPr/>
              <a:t>3</a:t>
            </a:fld>
            <a:endParaRPr lang="en-US" dirty="0"/>
          </a:p>
        </p:txBody>
      </p:sp>
    </p:spTree>
    <p:extLst>
      <p:ext uri="{BB962C8B-B14F-4D97-AF65-F5344CB8AC3E}">
        <p14:creationId xmlns:p14="http://schemas.microsoft.com/office/powerpoint/2010/main" val="42321577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F122348-D81E-6B00-DB6C-6257F1751719}"/>
              </a:ext>
            </a:extLst>
          </p:cNvPr>
          <p:cNvSpPr>
            <a:spLocks noGrp="1"/>
          </p:cNvSpPr>
          <p:nvPr>
            <p:ph idx="1"/>
          </p:nvPr>
        </p:nvSpPr>
        <p:spPr>
          <a:prstGeom prst="rect">
            <a:avLst/>
          </a:prstGeom>
        </p:spPr>
        <p:txBody>
          <a:bodyPr/>
          <a:lstStyle/>
          <a:p>
            <a:r>
              <a:rPr lang="en-US" dirty="0"/>
              <a:t>If you have shapefiles, you can upload a shape file and use it to create a task.</a:t>
            </a:r>
          </a:p>
          <a:p>
            <a:r>
              <a:rPr lang="en-US" dirty="0"/>
              <a:t>This can be useful if you have areas of your county that are zoned or broken out into regions or routes.</a:t>
            </a:r>
          </a:p>
          <a:p>
            <a:r>
              <a:rPr lang="en-US" dirty="0"/>
              <a:t>You can also upload storm path information from the NWS to your incident and assign teams to assess damage within the path of a storm or tornado.</a:t>
            </a:r>
          </a:p>
        </p:txBody>
      </p:sp>
      <p:sp>
        <p:nvSpPr>
          <p:cNvPr id="2" name="Content Placeholder 1">
            <a:extLst>
              <a:ext uri="{FF2B5EF4-FFF2-40B4-BE49-F238E27FC236}">
                <a16:creationId xmlns:a16="http://schemas.microsoft.com/office/drawing/2014/main" id="{4C0B1BEC-CDFF-B2B5-B440-4B365E06D6D1}"/>
              </a:ext>
            </a:extLst>
          </p:cNvPr>
          <p:cNvSpPr>
            <a:spLocks noGrp="1"/>
          </p:cNvSpPr>
          <p:nvPr>
            <p:ph sz="quarter" idx="13"/>
          </p:nvPr>
        </p:nvSpPr>
        <p:spPr/>
        <p:txBody>
          <a:bodyPr/>
          <a:lstStyle/>
          <a:p>
            <a:r>
              <a:rPr lang="en-US" dirty="0"/>
              <a:t>Creating Tasks</a:t>
            </a:r>
          </a:p>
        </p:txBody>
      </p:sp>
      <p:sp>
        <p:nvSpPr>
          <p:cNvPr id="4" name="Slide Number Placeholder 3">
            <a:extLst>
              <a:ext uri="{FF2B5EF4-FFF2-40B4-BE49-F238E27FC236}">
                <a16:creationId xmlns:a16="http://schemas.microsoft.com/office/drawing/2014/main" id="{F9725040-67CA-4F23-B6A7-BFDF7C3ADB92}"/>
              </a:ext>
            </a:extLst>
          </p:cNvPr>
          <p:cNvSpPr>
            <a:spLocks noGrp="1"/>
          </p:cNvSpPr>
          <p:nvPr>
            <p:ph type="sldNum" sz="quarter" idx="14"/>
          </p:nvPr>
        </p:nvSpPr>
        <p:spPr>
          <a:xfrm>
            <a:off x="7010400" y="6492875"/>
            <a:ext cx="2133600" cy="365125"/>
          </a:xfrm>
          <a:prstGeom prst="rect">
            <a:avLst/>
          </a:prstGeom>
        </p:spPr>
        <p:txBody>
          <a:bodyPr/>
          <a:lstStyle/>
          <a:p>
            <a:fld id="{5DFF13A9-1037-4D5A-A349-B944681F0EB5}" type="slidenum">
              <a:rPr lang="en-US" smtClean="0"/>
              <a:pPr/>
              <a:t>30</a:t>
            </a:fld>
            <a:endParaRPr lang="en-US" dirty="0"/>
          </a:p>
        </p:txBody>
      </p:sp>
    </p:spTree>
    <p:extLst>
      <p:ext uri="{BB962C8B-B14F-4D97-AF65-F5344CB8AC3E}">
        <p14:creationId xmlns:p14="http://schemas.microsoft.com/office/powerpoint/2010/main" val="1907652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Graphical user interface, application&#10;&#10;Description automatically generated">
            <a:extLst>
              <a:ext uri="{FF2B5EF4-FFF2-40B4-BE49-F238E27FC236}">
                <a16:creationId xmlns:a16="http://schemas.microsoft.com/office/drawing/2014/main" id="{09CF1B6D-74E3-4E04-DF3C-8D98CE9967E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2526" y="1493896"/>
            <a:ext cx="1901388" cy="4114800"/>
          </a:xfrm>
        </p:spPr>
      </p:pic>
      <p:sp>
        <p:nvSpPr>
          <p:cNvPr id="3" name="Content Placeholder 2">
            <a:extLst>
              <a:ext uri="{FF2B5EF4-FFF2-40B4-BE49-F238E27FC236}">
                <a16:creationId xmlns:a16="http://schemas.microsoft.com/office/drawing/2014/main" id="{A032D533-8362-B93F-2F79-D65AA342C912}"/>
              </a:ext>
            </a:extLst>
          </p:cNvPr>
          <p:cNvSpPr>
            <a:spLocks noGrp="1"/>
          </p:cNvSpPr>
          <p:nvPr>
            <p:ph sz="quarter" idx="13"/>
          </p:nvPr>
        </p:nvSpPr>
        <p:spPr/>
        <p:txBody>
          <a:bodyPr/>
          <a:lstStyle/>
          <a:p>
            <a:r>
              <a:rPr lang="en-US" dirty="0"/>
              <a:t>Crisis Track App</a:t>
            </a:r>
          </a:p>
        </p:txBody>
      </p:sp>
      <p:sp>
        <p:nvSpPr>
          <p:cNvPr id="10" name="Content Placeholder 4">
            <a:extLst>
              <a:ext uri="{FF2B5EF4-FFF2-40B4-BE49-F238E27FC236}">
                <a16:creationId xmlns:a16="http://schemas.microsoft.com/office/drawing/2014/main" id="{4030FC59-CA67-AA97-D4CF-60174646D232}"/>
              </a:ext>
            </a:extLst>
          </p:cNvPr>
          <p:cNvSpPr txBox="1">
            <a:spLocks/>
          </p:cNvSpPr>
          <p:nvPr/>
        </p:nvSpPr>
        <p:spPr>
          <a:xfrm>
            <a:off x="2743200" y="1600201"/>
            <a:ext cx="5943600" cy="4114800"/>
          </a:xfrm>
          <a:prstGeom prst="rect">
            <a:avLst/>
          </a:prstGeom>
        </p:spPr>
        <p:txBody>
          <a:bodyPr/>
          <a:lstStyle>
            <a:lvl1pPr marL="228600" indent="-228600" algn="l" defTabSz="914400" rtl="0" eaLnBrk="1" latinLnBrk="0" hangingPunct="1">
              <a:lnSpc>
                <a:spcPct val="90000"/>
              </a:lnSpc>
              <a:spcBef>
                <a:spcPts val="6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Always make sure that you have the most up to date version of the app installed on your device.</a:t>
            </a:r>
          </a:p>
          <a:p>
            <a:r>
              <a:rPr lang="en-US" dirty="0"/>
              <a:t>Update the app from the app store if there is an update available.</a:t>
            </a:r>
          </a:p>
          <a:p>
            <a:r>
              <a:rPr lang="en-US" dirty="0"/>
              <a:t>Make sure you click the Alternative Login at the bottom of the screen to log in to the app.</a:t>
            </a:r>
          </a:p>
        </p:txBody>
      </p:sp>
      <p:sp>
        <p:nvSpPr>
          <p:cNvPr id="2" name="Arrow: Left 1">
            <a:extLst>
              <a:ext uri="{FF2B5EF4-FFF2-40B4-BE49-F238E27FC236}">
                <a16:creationId xmlns:a16="http://schemas.microsoft.com/office/drawing/2014/main" id="{686910ED-4A6E-94EE-D203-42F0CB2C271B}"/>
              </a:ext>
            </a:extLst>
          </p:cNvPr>
          <p:cNvSpPr/>
          <p:nvPr/>
        </p:nvSpPr>
        <p:spPr>
          <a:xfrm rot="1498230">
            <a:off x="1896580" y="5637731"/>
            <a:ext cx="1354667" cy="26339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Left 3">
            <a:extLst>
              <a:ext uri="{FF2B5EF4-FFF2-40B4-BE49-F238E27FC236}">
                <a16:creationId xmlns:a16="http://schemas.microsoft.com/office/drawing/2014/main" id="{7ADA487F-A88C-FB7C-894C-E52CD414CF03}"/>
              </a:ext>
            </a:extLst>
          </p:cNvPr>
          <p:cNvSpPr/>
          <p:nvPr/>
        </p:nvSpPr>
        <p:spPr>
          <a:xfrm rot="13058677">
            <a:off x="230980" y="4606945"/>
            <a:ext cx="1354667" cy="263399"/>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04416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3D1A8E5-9420-3355-BCA6-2F097BC6FAE7}"/>
              </a:ext>
            </a:extLst>
          </p:cNvPr>
          <p:cNvSpPr>
            <a:spLocks noGrp="1"/>
          </p:cNvSpPr>
          <p:nvPr>
            <p:ph idx="1"/>
          </p:nvPr>
        </p:nvSpPr>
        <p:spPr>
          <a:xfrm>
            <a:off x="4292600" y="1600200"/>
            <a:ext cx="4394200" cy="4694295"/>
          </a:xfrm>
        </p:spPr>
        <p:txBody>
          <a:bodyPr/>
          <a:lstStyle/>
          <a:p>
            <a:r>
              <a:rPr lang="en-US" dirty="0"/>
              <a:t>Only Incidents that are active will show up when you log in to Crisis Track.</a:t>
            </a:r>
          </a:p>
          <a:p>
            <a:r>
              <a:rPr lang="en-US" dirty="0"/>
              <a:t>You </a:t>
            </a:r>
            <a:r>
              <a:rPr lang="en-US" u="sng" dirty="0"/>
              <a:t>cannot</a:t>
            </a:r>
            <a:r>
              <a:rPr lang="en-US" dirty="0"/>
              <a:t> create a new incident through the app.</a:t>
            </a:r>
          </a:p>
          <a:p>
            <a:r>
              <a:rPr lang="en-US" dirty="0"/>
              <a:t>If you have just created a new incident on the web version and it is not showing up when you log in to the app, hit the Refresh button.</a:t>
            </a:r>
          </a:p>
        </p:txBody>
      </p:sp>
      <p:sp>
        <p:nvSpPr>
          <p:cNvPr id="3" name="Content Placeholder 2">
            <a:extLst>
              <a:ext uri="{FF2B5EF4-FFF2-40B4-BE49-F238E27FC236}">
                <a16:creationId xmlns:a16="http://schemas.microsoft.com/office/drawing/2014/main" id="{5870BB96-A0ED-C05E-8F11-AABEA1E45A65}"/>
              </a:ext>
            </a:extLst>
          </p:cNvPr>
          <p:cNvSpPr>
            <a:spLocks noGrp="1"/>
          </p:cNvSpPr>
          <p:nvPr>
            <p:ph sz="quarter" idx="13"/>
          </p:nvPr>
        </p:nvSpPr>
        <p:spPr/>
        <p:txBody>
          <a:bodyPr/>
          <a:lstStyle/>
          <a:p>
            <a:r>
              <a:rPr lang="en-US" dirty="0"/>
              <a:t>Crisis Track App</a:t>
            </a:r>
          </a:p>
        </p:txBody>
      </p:sp>
      <p:pic>
        <p:nvPicPr>
          <p:cNvPr id="5" name="Picture 4" descr="Graphical user interface, text, application, email&#10;&#10;Description automatically generated">
            <a:extLst>
              <a:ext uri="{FF2B5EF4-FFF2-40B4-BE49-F238E27FC236}">
                <a16:creationId xmlns:a16="http://schemas.microsoft.com/office/drawing/2014/main" id="{A5CD7EC4-5F87-928C-22A3-AD4AD13B69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2510" y="1227667"/>
            <a:ext cx="2429552" cy="5257799"/>
          </a:xfrm>
          <a:prstGeom prst="rect">
            <a:avLst/>
          </a:prstGeom>
        </p:spPr>
      </p:pic>
    </p:spTree>
    <p:extLst>
      <p:ext uri="{BB962C8B-B14F-4D97-AF65-F5344CB8AC3E}">
        <p14:creationId xmlns:p14="http://schemas.microsoft.com/office/powerpoint/2010/main" val="39179925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3D1A8E5-9420-3355-BCA6-2F097BC6FAE7}"/>
              </a:ext>
            </a:extLst>
          </p:cNvPr>
          <p:cNvSpPr>
            <a:spLocks noGrp="1"/>
          </p:cNvSpPr>
          <p:nvPr>
            <p:ph idx="1"/>
          </p:nvPr>
        </p:nvSpPr>
        <p:spPr>
          <a:xfrm>
            <a:off x="3623733" y="1600200"/>
            <a:ext cx="5063067" cy="4694295"/>
          </a:xfrm>
        </p:spPr>
        <p:txBody>
          <a:bodyPr/>
          <a:lstStyle/>
          <a:p>
            <a:r>
              <a:rPr lang="en-US" dirty="0"/>
              <a:t>If you will be using the app in an area of low connectivity, you can go to the Settings menu and choose to work offline.</a:t>
            </a:r>
          </a:p>
          <a:p>
            <a:r>
              <a:rPr lang="en-US" dirty="0"/>
              <a:t>Any data entered while offline can be uploaded once you have more reliable service. </a:t>
            </a:r>
          </a:p>
          <a:p>
            <a:r>
              <a:rPr lang="en-US" dirty="0"/>
              <a:t>Choosing to work offline can save your battery life and limit your phones data usage.</a:t>
            </a:r>
          </a:p>
          <a:p>
            <a:endParaRPr lang="en-US" dirty="0"/>
          </a:p>
        </p:txBody>
      </p:sp>
      <p:sp>
        <p:nvSpPr>
          <p:cNvPr id="3" name="Content Placeholder 2">
            <a:extLst>
              <a:ext uri="{FF2B5EF4-FFF2-40B4-BE49-F238E27FC236}">
                <a16:creationId xmlns:a16="http://schemas.microsoft.com/office/drawing/2014/main" id="{5870BB96-A0ED-C05E-8F11-AABEA1E45A65}"/>
              </a:ext>
            </a:extLst>
          </p:cNvPr>
          <p:cNvSpPr>
            <a:spLocks noGrp="1"/>
          </p:cNvSpPr>
          <p:nvPr>
            <p:ph sz="quarter" idx="13"/>
          </p:nvPr>
        </p:nvSpPr>
        <p:spPr/>
        <p:txBody>
          <a:bodyPr/>
          <a:lstStyle/>
          <a:p>
            <a:r>
              <a:rPr lang="en-US" dirty="0"/>
              <a:t>Crisis Track App</a:t>
            </a:r>
          </a:p>
        </p:txBody>
      </p:sp>
      <p:pic>
        <p:nvPicPr>
          <p:cNvPr id="7" name="Picture 6" descr="Graphical user interface, text, application, Word&#10;&#10;Description automatically generated">
            <a:extLst>
              <a:ext uri="{FF2B5EF4-FFF2-40B4-BE49-F238E27FC236}">
                <a16:creationId xmlns:a16="http://schemas.microsoft.com/office/drawing/2014/main" id="{FA62CE33-3640-1B66-252B-14A086C3FD54}"/>
              </a:ext>
            </a:extLst>
          </p:cNvPr>
          <p:cNvPicPr>
            <a:picLocks noChangeAspect="1"/>
          </p:cNvPicPr>
          <p:nvPr/>
        </p:nvPicPr>
        <p:blipFill rotWithShape="1">
          <a:blip r:embed="rId2">
            <a:extLst>
              <a:ext uri="{28A0092B-C50C-407E-A947-70E740481C1C}">
                <a14:useLocalDpi xmlns:a14="http://schemas.microsoft.com/office/drawing/2010/main" val="0"/>
              </a:ext>
            </a:extLst>
          </a:blip>
          <a:srcRect t="5523" b="40875"/>
          <a:stretch/>
        </p:blipFill>
        <p:spPr>
          <a:xfrm>
            <a:off x="735377" y="1805280"/>
            <a:ext cx="2691678" cy="3122320"/>
          </a:xfrm>
          <a:prstGeom prst="rect">
            <a:avLst/>
          </a:prstGeom>
        </p:spPr>
      </p:pic>
    </p:spTree>
    <p:extLst>
      <p:ext uri="{BB962C8B-B14F-4D97-AF65-F5344CB8AC3E}">
        <p14:creationId xmlns:p14="http://schemas.microsoft.com/office/powerpoint/2010/main" val="36180090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67482AA-3A52-4EDE-84A1-D617C3B59F2A}"/>
              </a:ext>
            </a:extLst>
          </p:cNvPr>
          <p:cNvSpPr>
            <a:spLocks noGrp="1"/>
          </p:cNvSpPr>
          <p:nvPr>
            <p:ph idx="1"/>
          </p:nvPr>
        </p:nvSpPr>
        <p:spPr>
          <a:xfrm>
            <a:off x="3979332" y="1600201"/>
            <a:ext cx="4707467" cy="4114800"/>
          </a:xfrm>
        </p:spPr>
        <p:txBody>
          <a:bodyPr/>
          <a:lstStyle/>
          <a:p>
            <a:r>
              <a:rPr lang="en-US" dirty="0"/>
              <a:t>You may periodically get a pop up asking for permission to use location tracking.</a:t>
            </a:r>
          </a:p>
          <a:p>
            <a:r>
              <a:rPr lang="en-US" dirty="0"/>
              <a:t>You can choose how you allow the app to use your mobile devices location.</a:t>
            </a:r>
          </a:p>
          <a:p>
            <a:r>
              <a:rPr lang="en-US" dirty="0"/>
              <a:t>If you click Don’t Allow, then you will not be able to use the GPS functions or tracking on the app.</a:t>
            </a:r>
          </a:p>
        </p:txBody>
      </p:sp>
      <p:sp>
        <p:nvSpPr>
          <p:cNvPr id="3" name="Content Placeholder 2">
            <a:extLst>
              <a:ext uri="{FF2B5EF4-FFF2-40B4-BE49-F238E27FC236}">
                <a16:creationId xmlns:a16="http://schemas.microsoft.com/office/drawing/2014/main" id="{B8B4BB85-A407-D560-D279-99AE4DEA24F7}"/>
              </a:ext>
            </a:extLst>
          </p:cNvPr>
          <p:cNvSpPr>
            <a:spLocks noGrp="1"/>
          </p:cNvSpPr>
          <p:nvPr>
            <p:ph sz="quarter" idx="13"/>
          </p:nvPr>
        </p:nvSpPr>
        <p:spPr/>
        <p:txBody>
          <a:bodyPr/>
          <a:lstStyle/>
          <a:p>
            <a:r>
              <a:rPr lang="en-US" dirty="0"/>
              <a:t>Crisis Track App</a:t>
            </a:r>
          </a:p>
        </p:txBody>
      </p:sp>
      <p:pic>
        <p:nvPicPr>
          <p:cNvPr id="5" name="Picture 4" descr="A picture containing map&#10;&#10;Description automatically generated">
            <a:extLst>
              <a:ext uri="{FF2B5EF4-FFF2-40B4-BE49-F238E27FC236}">
                <a16:creationId xmlns:a16="http://schemas.microsoft.com/office/drawing/2014/main" id="{3E2C843B-F5C1-7AD6-A8E4-C2E55DC524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5" y="1380068"/>
            <a:ext cx="2177158" cy="4711593"/>
          </a:xfrm>
          <a:prstGeom prst="rect">
            <a:avLst/>
          </a:prstGeom>
        </p:spPr>
      </p:pic>
    </p:spTree>
    <p:extLst>
      <p:ext uri="{BB962C8B-B14F-4D97-AF65-F5344CB8AC3E}">
        <p14:creationId xmlns:p14="http://schemas.microsoft.com/office/powerpoint/2010/main" val="36857995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67482AA-3A52-4EDE-84A1-D617C3B59F2A}"/>
              </a:ext>
            </a:extLst>
          </p:cNvPr>
          <p:cNvSpPr>
            <a:spLocks noGrp="1"/>
          </p:cNvSpPr>
          <p:nvPr>
            <p:ph idx="1"/>
          </p:nvPr>
        </p:nvSpPr>
        <p:spPr>
          <a:xfrm>
            <a:off x="3979332" y="1600201"/>
            <a:ext cx="4707467" cy="4114800"/>
          </a:xfrm>
        </p:spPr>
        <p:txBody>
          <a:bodyPr/>
          <a:lstStyle/>
          <a:p>
            <a:r>
              <a:rPr lang="en-US" dirty="0"/>
              <a:t>Always make sure you are adding data to the correct jurisdiction.</a:t>
            </a:r>
          </a:p>
          <a:p>
            <a:r>
              <a:rPr lang="en-US" dirty="0"/>
              <a:t>To add damage data, click to blue Collect Data button.</a:t>
            </a:r>
          </a:p>
        </p:txBody>
      </p:sp>
      <p:sp>
        <p:nvSpPr>
          <p:cNvPr id="3" name="Content Placeholder 2">
            <a:extLst>
              <a:ext uri="{FF2B5EF4-FFF2-40B4-BE49-F238E27FC236}">
                <a16:creationId xmlns:a16="http://schemas.microsoft.com/office/drawing/2014/main" id="{B8B4BB85-A407-D560-D279-99AE4DEA24F7}"/>
              </a:ext>
            </a:extLst>
          </p:cNvPr>
          <p:cNvSpPr>
            <a:spLocks noGrp="1"/>
          </p:cNvSpPr>
          <p:nvPr>
            <p:ph sz="quarter" idx="13"/>
          </p:nvPr>
        </p:nvSpPr>
        <p:spPr/>
        <p:txBody>
          <a:bodyPr/>
          <a:lstStyle/>
          <a:p>
            <a:r>
              <a:rPr lang="en-US" dirty="0"/>
              <a:t>Crisis Track App</a:t>
            </a:r>
          </a:p>
        </p:txBody>
      </p:sp>
      <p:pic>
        <p:nvPicPr>
          <p:cNvPr id="6" name="Picture 5" descr="Graphical user interface, text, application&#10;&#10;Description automatically generated">
            <a:extLst>
              <a:ext uri="{FF2B5EF4-FFF2-40B4-BE49-F238E27FC236}">
                <a16:creationId xmlns:a16="http://schemas.microsoft.com/office/drawing/2014/main" id="{D33BEC08-0397-E89F-8C2C-8037D86CAD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3909" y="1151467"/>
            <a:ext cx="2316095" cy="5012267"/>
          </a:xfrm>
          <a:prstGeom prst="rect">
            <a:avLst/>
          </a:prstGeom>
        </p:spPr>
      </p:pic>
    </p:spTree>
    <p:extLst>
      <p:ext uri="{BB962C8B-B14F-4D97-AF65-F5344CB8AC3E}">
        <p14:creationId xmlns:p14="http://schemas.microsoft.com/office/powerpoint/2010/main" val="7301963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67482AA-3A52-4EDE-84A1-D617C3B59F2A}"/>
              </a:ext>
            </a:extLst>
          </p:cNvPr>
          <p:cNvSpPr>
            <a:spLocks noGrp="1"/>
          </p:cNvSpPr>
          <p:nvPr>
            <p:ph idx="1"/>
          </p:nvPr>
        </p:nvSpPr>
        <p:spPr>
          <a:xfrm>
            <a:off x="3979332" y="1600201"/>
            <a:ext cx="4707467" cy="4114800"/>
          </a:xfrm>
        </p:spPr>
        <p:txBody>
          <a:bodyPr/>
          <a:lstStyle/>
          <a:p>
            <a:r>
              <a:rPr lang="en-US" dirty="0"/>
              <a:t>Default Team will always be available.</a:t>
            </a:r>
          </a:p>
          <a:p>
            <a:r>
              <a:rPr lang="en-US" dirty="0"/>
              <a:t>If you have preconfigured teams on the website, you should see those teams available on this screen.</a:t>
            </a:r>
          </a:p>
          <a:p>
            <a:r>
              <a:rPr lang="en-US" dirty="0"/>
              <a:t>You can also click on the Create Team icon to add a new team in the field.</a:t>
            </a:r>
          </a:p>
        </p:txBody>
      </p:sp>
      <p:sp>
        <p:nvSpPr>
          <p:cNvPr id="3" name="Content Placeholder 2">
            <a:extLst>
              <a:ext uri="{FF2B5EF4-FFF2-40B4-BE49-F238E27FC236}">
                <a16:creationId xmlns:a16="http://schemas.microsoft.com/office/drawing/2014/main" id="{B8B4BB85-A407-D560-D279-99AE4DEA24F7}"/>
              </a:ext>
            </a:extLst>
          </p:cNvPr>
          <p:cNvSpPr>
            <a:spLocks noGrp="1"/>
          </p:cNvSpPr>
          <p:nvPr>
            <p:ph sz="quarter" idx="13"/>
          </p:nvPr>
        </p:nvSpPr>
        <p:spPr/>
        <p:txBody>
          <a:bodyPr/>
          <a:lstStyle/>
          <a:p>
            <a:r>
              <a:rPr lang="en-US" dirty="0"/>
              <a:t>Crisis Track App</a:t>
            </a:r>
          </a:p>
        </p:txBody>
      </p:sp>
      <p:pic>
        <p:nvPicPr>
          <p:cNvPr id="5" name="Picture 4" descr="A picture containing shape&#10;&#10;Description automatically generated">
            <a:extLst>
              <a:ext uri="{FF2B5EF4-FFF2-40B4-BE49-F238E27FC236}">
                <a16:creationId xmlns:a16="http://schemas.microsoft.com/office/drawing/2014/main" id="{15D423CD-AB4B-3DDE-F8C5-98E27CE3A978}"/>
              </a:ext>
            </a:extLst>
          </p:cNvPr>
          <p:cNvPicPr>
            <a:picLocks noChangeAspect="1"/>
          </p:cNvPicPr>
          <p:nvPr/>
        </p:nvPicPr>
        <p:blipFill rotWithShape="1">
          <a:blip r:embed="rId2">
            <a:extLst>
              <a:ext uri="{28A0092B-C50C-407E-A947-70E740481C1C}">
                <a14:useLocalDpi xmlns:a14="http://schemas.microsoft.com/office/drawing/2010/main" val="0"/>
              </a:ext>
            </a:extLst>
          </a:blip>
          <a:srcRect b="60432"/>
          <a:stretch/>
        </p:blipFill>
        <p:spPr>
          <a:xfrm>
            <a:off x="667643" y="1566333"/>
            <a:ext cx="2303789" cy="1972734"/>
          </a:xfrm>
          <a:prstGeom prst="rect">
            <a:avLst/>
          </a:prstGeom>
        </p:spPr>
      </p:pic>
      <p:pic>
        <p:nvPicPr>
          <p:cNvPr id="8" name="Picture 7" descr="Graphical user interface, application&#10;&#10;Description automatically generated">
            <a:extLst>
              <a:ext uri="{FF2B5EF4-FFF2-40B4-BE49-F238E27FC236}">
                <a16:creationId xmlns:a16="http://schemas.microsoft.com/office/drawing/2014/main" id="{83AA355F-3BE9-3E55-3A3A-6A8C8690043C}"/>
              </a:ext>
            </a:extLst>
          </p:cNvPr>
          <p:cNvPicPr>
            <a:picLocks noChangeAspect="1"/>
          </p:cNvPicPr>
          <p:nvPr/>
        </p:nvPicPr>
        <p:blipFill rotWithShape="1">
          <a:blip r:embed="rId3">
            <a:extLst>
              <a:ext uri="{28A0092B-C50C-407E-A947-70E740481C1C}">
                <a14:useLocalDpi xmlns:a14="http://schemas.microsoft.com/office/drawing/2010/main" val="0"/>
              </a:ext>
            </a:extLst>
          </a:blip>
          <a:srcRect t="64444"/>
          <a:stretch/>
        </p:blipFill>
        <p:spPr>
          <a:xfrm>
            <a:off x="570369" y="3657601"/>
            <a:ext cx="2350632" cy="1808714"/>
          </a:xfrm>
          <a:prstGeom prst="rect">
            <a:avLst/>
          </a:prstGeom>
        </p:spPr>
      </p:pic>
    </p:spTree>
    <p:extLst>
      <p:ext uri="{BB962C8B-B14F-4D97-AF65-F5344CB8AC3E}">
        <p14:creationId xmlns:p14="http://schemas.microsoft.com/office/powerpoint/2010/main" val="12586382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67482AA-3A52-4EDE-84A1-D617C3B59F2A}"/>
              </a:ext>
            </a:extLst>
          </p:cNvPr>
          <p:cNvSpPr>
            <a:spLocks noGrp="1"/>
          </p:cNvSpPr>
          <p:nvPr>
            <p:ph idx="1"/>
          </p:nvPr>
        </p:nvSpPr>
        <p:spPr>
          <a:xfrm>
            <a:off x="3979332" y="1600201"/>
            <a:ext cx="4707467" cy="4114800"/>
          </a:xfrm>
        </p:spPr>
        <p:txBody>
          <a:bodyPr/>
          <a:lstStyle/>
          <a:p>
            <a:r>
              <a:rPr lang="en-US" dirty="0"/>
              <a:t>Default Task will always be available.</a:t>
            </a:r>
          </a:p>
          <a:p>
            <a:r>
              <a:rPr lang="en-US" dirty="0"/>
              <a:t>If you have preconfigured tasks on the website, you should see those tasks available on this screen.</a:t>
            </a:r>
          </a:p>
          <a:p>
            <a:r>
              <a:rPr lang="en-US" dirty="0"/>
              <a:t>You can also click on the Create Task icon to add a new task in the field.</a:t>
            </a:r>
          </a:p>
        </p:txBody>
      </p:sp>
      <p:sp>
        <p:nvSpPr>
          <p:cNvPr id="3" name="Content Placeholder 2">
            <a:extLst>
              <a:ext uri="{FF2B5EF4-FFF2-40B4-BE49-F238E27FC236}">
                <a16:creationId xmlns:a16="http://schemas.microsoft.com/office/drawing/2014/main" id="{B8B4BB85-A407-D560-D279-99AE4DEA24F7}"/>
              </a:ext>
            </a:extLst>
          </p:cNvPr>
          <p:cNvSpPr>
            <a:spLocks noGrp="1"/>
          </p:cNvSpPr>
          <p:nvPr>
            <p:ph sz="quarter" idx="13"/>
          </p:nvPr>
        </p:nvSpPr>
        <p:spPr/>
        <p:txBody>
          <a:bodyPr/>
          <a:lstStyle/>
          <a:p>
            <a:r>
              <a:rPr lang="en-US" dirty="0"/>
              <a:t>Crisis Track App</a:t>
            </a:r>
          </a:p>
        </p:txBody>
      </p:sp>
      <p:pic>
        <p:nvPicPr>
          <p:cNvPr id="6" name="Picture 5" descr="A picture containing background pattern&#10;&#10;Description automatically generated">
            <a:extLst>
              <a:ext uri="{FF2B5EF4-FFF2-40B4-BE49-F238E27FC236}">
                <a16:creationId xmlns:a16="http://schemas.microsoft.com/office/drawing/2014/main" id="{016B9A45-F7AF-0FEC-5EA6-1667F9931478}"/>
              </a:ext>
            </a:extLst>
          </p:cNvPr>
          <p:cNvPicPr>
            <a:picLocks noChangeAspect="1"/>
          </p:cNvPicPr>
          <p:nvPr/>
        </p:nvPicPr>
        <p:blipFill rotWithShape="1">
          <a:blip r:embed="rId2">
            <a:extLst>
              <a:ext uri="{28A0092B-C50C-407E-A947-70E740481C1C}">
                <a14:useLocalDpi xmlns:a14="http://schemas.microsoft.com/office/drawing/2010/main" val="0"/>
              </a:ext>
            </a:extLst>
          </a:blip>
          <a:srcRect b="71482"/>
          <a:stretch/>
        </p:blipFill>
        <p:spPr>
          <a:xfrm>
            <a:off x="684576" y="1600201"/>
            <a:ext cx="3168981" cy="1955800"/>
          </a:xfrm>
          <a:prstGeom prst="rect">
            <a:avLst/>
          </a:prstGeom>
        </p:spPr>
      </p:pic>
      <p:pic>
        <p:nvPicPr>
          <p:cNvPr id="9" name="Picture 8" descr="Application&#10;&#10;Description automatically generated with medium confidence">
            <a:extLst>
              <a:ext uri="{FF2B5EF4-FFF2-40B4-BE49-F238E27FC236}">
                <a16:creationId xmlns:a16="http://schemas.microsoft.com/office/drawing/2014/main" id="{37224BC6-1455-8463-F004-D0094810FE28}"/>
              </a:ext>
            </a:extLst>
          </p:cNvPr>
          <p:cNvPicPr>
            <a:picLocks noChangeAspect="1"/>
          </p:cNvPicPr>
          <p:nvPr/>
        </p:nvPicPr>
        <p:blipFill rotWithShape="1">
          <a:blip r:embed="rId3">
            <a:extLst>
              <a:ext uri="{28A0092B-C50C-407E-A947-70E740481C1C}">
                <a14:useLocalDpi xmlns:a14="http://schemas.microsoft.com/office/drawing/2010/main" val="0"/>
              </a:ext>
            </a:extLst>
          </a:blip>
          <a:srcRect t="62963"/>
          <a:stretch/>
        </p:blipFill>
        <p:spPr>
          <a:xfrm>
            <a:off x="684575" y="3429000"/>
            <a:ext cx="3168981" cy="2540000"/>
          </a:xfrm>
          <a:prstGeom prst="rect">
            <a:avLst/>
          </a:prstGeom>
        </p:spPr>
      </p:pic>
    </p:spTree>
    <p:extLst>
      <p:ext uri="{BB962C8B-B14F-4D97-AF65-F5344CB8AC3E}">
        <p14:creationId xmlns:p14="http://schemas.microsoft.com/office/powerpoint/2010/main" val="33632535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67482AA-3A52-4EDE-84A1-D617C3B59F2A}"/>
              </a:ext>
            </a:extLst>
          </p:cNvPr>
          <p:cNvSpPr>
            <a:spLocks noGrp="1"/>
          </p:cNvSpPr>
          <p:nvPr>
            <p:ph idx="1"/>
          </p:nvPr>
        </p:nvSpPr>
        <p:spPr>
          <a:xfrm>
            <a:off x="3979332" y="1600201"/>
            <a:ext cx="4707467" cy="4114800"/>
          </a:xfrm>
        </p:spPr>
        <p:txBody>
          <a:bodyPr/>
          <a:lstStyle/>
          <a:p>
            <a:r>
              <a:rPr lang="en-US" dirty="0"/>
              <a:t>To begin entering damage information, click the green Start button.</a:t>
            </a:r>
          </a:p>
          <a:p>
            <a:r>
              <a:rPr lang="en-US" dirty="0"/>
              <a:t>This will keep track of your time spent in the field, as well as your location.</a:t>
            </a:r>
          </a:p>
          <a:p>
            <a:r>
              <a:rPr lang="en-US" dirty="0"/>
              <a:t>You can also click the blue View button to create entries without tracking your field time.</a:t>
            </a:r>
          </a:p>
        </p:txBody>
      </p:sp>
      <p:sp>
        <p:nvSpPr>
          <p:cNvPr id="3" name="Content Placeholder 2">
            <a:extLst>
              <a:ext uri="{FF2B5EF4-FFF2-40B4-BE49-F238E27FC236}">
                <a16:creationId xmlns:a16="http://schemas.microsoft.com/office/drawing/2014/main" id="{B8B4BB85-A407-D560-D279-99AE4DEA24F7}"/>
              </a:ext>
            </a:extLst>
          </p:cNvPr>
          <p:cNvSpPr>
            <a:spLocks noGrp="1"/>
          </p:cNvSpPr>
          <p:nvPr>
            <p:ph sz="quarter" idx="13"/>
          </p:nvPr>
        </p:nvSpPr>
        <p:spPr/>
        <p:txBody>
          <a:bodyPr/>
          <a:lstStyle/>
          <a:p>
            <a:r>
              <a:rPr lang="en-US" dirty="0"/>
              <a:t>Crisis Track App</a:t>
            </a:r>
          </a:p>
        </p:txBody>
      </p:sp>
      <p:pic>
        <p:nvPicPr>
          <p:cNvPr id="5" name="Picture 4" descr="Graphical user interface, text, application&#10;&#10;Description automatically generated">
            <a:extLst>
              <a:ext uri="{FF2B5EF4-FFF2-40B4-BE49-F238E27FC236}">
                <a16:creationId xmlns:a16="http://schemas.microsoft.com/office/drawing/2014/main" id="{6DCFB4E4-3860-0425-5C4F-1CDBF5A6AF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7043" y="1163696"/>
            <a:ext cx="2370867" cy="5130800"/>
          </a:xfrm>
          <a:prstGeom prst="rect">
            <a:avLst/>
          </a:prstGeom>
        </p:spPr>
      </p:pic>
    </p:spTree>
    <p:extLst>
      <p:ext uri="{BB962C8B-B14F-4D97-AF65-F5344CB8AC3E}">
        <p14:creationId xmlns:p14="http://schemas.microsoft.com/office/powerpoint/2010/main" val="21877229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67482AA-3A52-4EDE-84A1-D617C3B59F2A}"/>
              </a:ext>
            </a:extLst>
          </p:cNvPr>
          <p:cNvSpPr>
            <a:spLocks noGrp="1"/>
          </p:cNvSpPr>
          <p:nvPr>
            <p:ph idx="1"/>
          </p:nvPr>
        </p:nvSpPr>
        <p:spPr>
          <a:xfrm>
            <a:off x="3979332" y="1600201"/>
            <a:ext cx="4707467" cy="4114800"/>
          </a:xfrm>
        </p:spPr>
        <p:txBody>
          <a:bodyPr/>
          <a:lstStyle/>
          <a:p>
            <a:r>
              <a:rPr lang="en-US" dirty="0"/>
              <a:t>Any damages that have already been entered by you, or someone else in your jurisdiction, will show up on this page.</a:t>
            </a:r>
          </a:p>
          <a:p>
            <a:r>
              <a:rPr lang="en-US" dirty="0"/>
              <a:t>To add new damage information, click the blue plus + sign in the upper right corner of the screen.</a:t>
            </a:r>
          </a:p>
        </p:txBody>
      </p:sp>
      <p:sp>
        <p:nvSpPr>
          <p:cNvPr id="3" name="Content Placeholder 2">
            <a:extLst>
              <a:ext uri="{FF2B5EF4-FFF2-40B4-BE49-F238E27FC236}">
                <a16:creationId xmlns:a16="http://schemas.microsoft.com/office/drawing/2014/main" id="{B8B4BB85-A407-D560-D279-99AE4DEA24F7}"/>
              </a:ext>
            </a:extLst>
          </p:cNvPr>
          <p:cNvSpPr>
            <a:spLocks noGrp="1"/>
          </p:cNvSpPr>
          <p:nvPr>
            <p:ph sz="quarter" idx="13"/>
          </p:nvPr>
        </p:nvSpPr>
        <p:spPr/>
        <p:txBody>
          <a:bodyPr/>
          <a:lstStyle/>
          <a:p>
            <a:r>
              <a:rPr lang="en-US" dirty="0"/>
              <a:t>Crisis Track App</a:t>
            </a:r>
          </a:p>
        </p:txBody>
      </p:sp>
      <p:pic>
        <p:nvPicPr>
          <p:cNvPr id="6" name="Picture 5" descr="A picture containing shape&#10;&#10;Description automatically generated">
            <a:extLst>
              <a:ext uri="{FF2B5EF4-FFF2-40B4-BE49-F238E27FC236}">
                <a16:creationId xmlns:a16="http://schemas.microsoft.com/office/drawing/2014/main" id="{34590E86-F88C-CCAA-8998-F4B1DEF75C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525" y="1456266"/>
            <a:ext cx="2180741" cy="4719348"/>
          </a:xfrm>
          <a:prstGeom prst="rect">
            <a:avLst/>
          </a:prstGeom>
        </p:spPr>
      </p:pic>
    </p:spTree>
    <p:extLst>
      <p:ext uri="{BB962C8B-B14F-4D97-AF65-F5344CB8AC3E}">
        <p14:creationId xmlns:p14="http://schemas.microsoft.com/office/powerpoint/2010/main" val="6432677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F122348-D81E-6B00-DB6C-6257F1751719}"/>
              </a:ext>
            </a:extLst>
          </p:cNvPr>
          <p:cNvSpPr>
            <a:spLocks noGrp="1"/>
          </p:cNvSpPr>
          <p:nvPr>
            <p:ph idx="1"/>
          </p:nvPr>
        </p:nvSpPr>
        <p:spPr>
          <a:prstGeom prst="rect">
            <a:avLst/>
          </a:prstGeom>
        </p:spPr>
        <p:txBody>
          <a:bodyPr/>
          <a:lstStyle/>
          <a:p>
            <a:r>
              <a:rPr lang="en-US" dirty="0"/>
              <a:t>To log in to Crisis Track, on-line or through the mobile app, you must use the “Alternative Login” button located at the bottom of the Crisis Track login screen.</a:t>
            </a:r>
          </a:p>
          <a:p>
            <a:endParaRPr lang="en-US" dirty="0"/>
          </a:p>
        </p:txBody>
      </p:sp>
      <p:sp>
        <p:nvSpPr>
          <p:cNvPr id="2" name="Content Placeholder 1">
            <a:extLst>
              <a:ext uri="{FF2B5EF4-FFF2-40B4-BE49-F238E27FC236}">
                <a16:creationId xmlns:a16="http://schemas.microsoft.com/office/drawing/2014/main" id="{4C0B1BEC-CDFF-B2B5-B440-4B365E06D6D1}"/>
              </a:ext>
            </a:extLst>
          </p:cNvPr>
          <p:cNvSpPr>
            <a:spLocks noGrp="1"/>
          </p:cNvSpPr>
          <p:nvPr>
            <p:ph sz="quarter" idx="13"/>
          </p:nvPr>
        </p:nvSpPr>
        <p:spPr/>
        <p:txBody>
          <a:bodyPr/>
          <a:lstStyle/>
          <a:p>
            <a:r>
              <a:rPr lang="en-US" dirty="0"/>
              <a:t>Account Access</a:t>
            </a:r>
          </a:p>
        </p:txBody>
      </p:sp>
      <p:sp>
        <p:nvSpPr>
          <p:cNvPr id="4" name="Slide Number Placeholder 3">
            <a:extLst>
              <a:ext uri="{FF2B5EF4-FFF2-40B4-BE49-F238E27FC236}">
                <a16:creationId xmlns:a16="http://schemas.microsoft.com/office/drawing/2014/main" id="{F9725040-67CA-4F23-B6A7-BFDF7C3ADB92}"/>
              </a:ext>
            </a:extLst>
          </p:cNvPr>
          <p:cNvSpPr>
            <a:spLocks noGrp="1"/>
          </p:cNvSpPr>
          <p:nvPr>
            <p:ph type="sldNum" sz="quarter" idx="14"/>
          </p:nvPr>
        </p:nvSpPr>
        <p:spPr>
          <a:xfrm>
            <a:off x="7010400" y="6492875"/>
            <a:ext cx="2133600" cy="365125"/>
          </a:xfrm>
          <a:prstGeom prst="rect">
            <a:avLst/>
          </a:prstGeom>
        </p:spPr>
        <p:txBody>
          <a:bodyPr/>
          <a:lstStyle/>
          <a:p>
            <a:fld id="{5DFF13A9-1037-4D5A-A349-B944681F0EB5}" type="slidenum">
              <a:rPr lang="en-US" smtClean="0"/>
              <a:pPr/>
              <a:t>4</a:t>
            </a:fld>
            <a:endParaRPr lang="en-US" dirty="0"/>
          </a:p>
        </p:txBody>
      </p:sp>
      <p:pic>
        <p:nvPicPr>
          <p:cNvPr id="6" name="Picture 5">
            <a:extLst>
              <a:ext uri="{FF2B5EF4-FFF2-40B4-BE49-F238E27FC236}">
                <a16:creationId xmlns:a16="http://schemas.microsoft.com/office/drawing/2014/main" id="{74D968B3-6DD0-0913-1312-09BFA079CBA0}"/>
              </a:ext>
            </a:extLst>
          </p:cNvPr>
          <p:cNvPicPr>
            <a:picLocks noChangeAspect="1"/>
          </p:cNvPicPr>
          <p:nvPr/>
        </p:nvPicPr>
        <p:blipFill>
          <a:blip r:embed="rId2"/>
          <a:stretch>
            <a:fillRect/>
          </a:stretch>
        </p:blipFill>
        <p:spPr>
          <a:xfrm>
            <a:off x="2476207" y="2826881"/>
            <a:ext cx="4191585" cy="3277057"/>
          </a:xfrm>
          <a:prstGeom prst="rect">
            <a:avLst/>
          </a:prstGeom>
        </p:spPr>
      </p:pic>
      <p:sp>
        <p:nvSpPr>
          <p:cNvPr id="7" name="Oval 6">
            <a:extLst>
              <a:ext uri="{FF2B5EF4-FFF2-40B4-BE49-F238E27FC236}">
                <a16:creationId xmlns:a16="http://schemas.microsoft.com/office/drawing/2014/main" id="{B3134D2D-247A-390C-69C0-F01AD799811A}"/>
              </a:ext>
            </a:extLst>
          </p:cNvPr>
          <p:cNvSpPr/>
          <p:nvPr/>
        </p:nvSpPr>
        <p:spPr>
          <a:xfrm>
            <a:off x="3722914" y="5715001"/>
            <a:ext cx="1425039" cy="46610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56272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67482AA-3A52-4EDE-84A1-D617C3B59F2A}"/>
              </a:ext>
            </a:extLst>
          </p:cNvPr>
          <p:cNvSpPr>
            <a:spLocks noGrp="1"/>
          </p:cNvSpPr>
          <p:nvPr>
            <p:ph idx="1"/>
          </p:nvPr>
        </p:nvSpPr>
        <p:spPr>
          <a:xfrm>
            <a:off x="3979332" y="1600201"/>
            <a:ext cx="4707467" cy="4114800"/>
          </a:xfrm>
        </p:spPr>
        <p:txBody>
          <a:bodyPr/>
          <a:lstStyle/>
          <a:p>
            <a:r>
              <a:rPr lang="en-US" dirty="0"/>
              <a:t>Choose the appropriate form from the menu that comes up.</a:t>
            </a:r>
          </a:p>
          <a:p>
            <a:r>
              <a:rPr lang="en-US" dirty="0"/>
              <a:t>If you are not entering Cat A, B, or C damage information, you can choose the Public Damage form for all other categories of damage.</a:t>
            </a:r>
          </a:p>
        </p:txBody>
      </p:sp>
      <p:sp>
        <p:nvSpPr>
          <p:cNvPr id="3" name="Content Placeholder 2">
            <a:extLst>
              <a:ext uri="{FF2B5EF4-FFF2-40B4-BE49-F238E27FC236}">
                <a16:creationId xmlns:a16="http://schemas.microsoft.com/office/drawing/2014/main" id="{B8B4BB85-A407-D560-D279-99AE4DEA24F7}"/>
              </a:ext>
            </a:extLst>
          </p:cNvPr>
          <p:cNvSpPr>
            <a:spLocks noGrp="1"/>
          </p:cNvSpPr>
          <p:nvPr>
            <p:ph sz="quarter" idx="13"/>
          </p:nvPr>
        </p:nvSpPr>
        <p:spPr/>
        <p:txBody>
          <a:bodyPr/>
          <a:lstStyle/>
          <a:p>
            <a:r>
              <a:rPr lang="en-US" dirty="0"/>
              <a:t>Crisis Track App</a:t>
            </a:r>
          </a:p>
        </p:txBody>
      </p:sp>
      <p:pic>
        <p:nvPicPr>
          <p:cNvPr id="5" name="Picture 4" descr="Graphical user interface, application&#10;&#10;Description automatically generated">
            <a:extLst>
              <a:ext uri="{FF2B5EF4-FFF2-40B4-BE49-F238E27FC236}">
                <a16:creationId xmlns:a16="http://schemas.microsoft.com/office/drawing/2014/main" id="{5C6CF08B-AB4B-5AE3-0623-E7EBAE6C8C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4643" y="1253067"/>
            <a:ext cx="2222199" cy="4809067"/>
          </a:xfrm>
          <a:prstGeom prst="rect">
            <a:avLst/>
          </a:prstGeom>
        </p:spPr>
      </p:pic>
    </p:spTree>
    <p:extLst>
      <p:ext uri="{BB962C8B-B14F-4D97-AF65-F5344CB8AC3E}">
        <p14:creationId xmlns:p14="http://schemas.microsoft.com/office/powerpoint/2010/main" val="3278199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8B4BB85-A407-D560-D279-99AE4DEA24F7}"/>
              </a:ext>
            </a:extLst>
          </p:cNvPr>
          <p:cNvSpPr>
            <a:spLocks noGrp="1"/>
          </p:cNvSpPr>
          <p:nvPr>
            <p:ph sz="quarter" idx="13"/>
          </p:nvPr>
        </p:nvSpPr>
        <p:spPr/>
        <p:txBody>
          <a:bodyPr/>
          <a:lstStyle/>
          <a:p>
            <a:r>
              <a:rPr lang="en-US" dirty="0"/>
              <a:t>Crisis Track App</a:t>
            </a:r>
          </a:p>
        </p:txBody>
      </p:sp>
      <p:sp>
        <p:nvSpPr>
          <p:cNvPr id="14" name="Content Placeholder 13">
            <a:extLst>
              <a:ext uri="{FF2B5EF4-FFF2-40B4-BE49-F238E27FC236}">
                <a16:creationId xmlns:a16="http://schemas.microsoft.com/office/drawing/2014/main" id="{73950FB3-8A21-70AA-A3DD-CE5D44C2EF15}"/>
              </a:ext>
            </a:extLst>
          </p:cNvPr>
          <p:cNvSpPr>
            <a:spLocks noGrp="1"/>
          </p:cNvSpPr>
          <p:nvPr>
            <p:ph idx="1"/>
          </p:nvPr>
        </p:nvSpPr>
        <p:spPr>
          <a:xfrm>
            <a:off x="3818467" y="1472729"/>
            <a:ext cx="4851400" cy="4876800"/>
          </a:xfrm>
        </p:spPr>
        <p:txBody>
          <a:bodyPr/>
          <a:lstStyle/>
          <a:p>
            <a:r>
              <a:rPr lang="en-US" dirty="0"/>
              <a:t>For damage to structures that have been preloaded into your county, if you click the blue Locate button, a list of nearby structures should show up for you to choose from.</a:t>
            </a:r>
          </a:p>
          <a:p>
            <a:r>
              <a:rPr lang="en-US" dirty="0"/>
              <a:t>If the structure you want to report damages for is not available on the drop down, you can input the structure information in the form.</a:t>
            </a:r>
          </a:p>
        </p:txBody>
      </p:sp>
      <p:pic>
        <p:nvPicPr>
          <p:cNvPr id="1026" name="Picture 2" descr="Image">
            <a:extLst>
              <a:ext uri="{FF2B5EF4-FFF2-40B4-BE49-F238E27FC236}">
                <a16:creationId xmlns:a16="http://schemas.microsoft.com/office/drawing/2014/main" id="{642C12C6-0ABA-445B-2F99-40F3C749A32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679"/>
          <a:stretch/>
        </p:blipFill>
        <p:spPr bwMode="auto">
          <a:xfrm>
            <a:off x="920954" y="1028700"/>
            <a:ext cx="2627638" cy="53641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08469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8B4BB85-A407-D560-D279-99AE4DEA24F7}"/>
              </a:ext>
            </a:extLst>
          </p:cNvPr>
          <p:cNvSpPr>
            <a:spLocks noGrp="1"/>
          </p:cNvSpPr>
          <p:nvPr>
            <p:ph sz="quarter" idx="13"/>
          </p:nvPr>
        </p:nvSpPr>
        <p:spPr/>
        <p:txBody>
          <a:bodyPr/>
          <a:lstStyle/>
          <a:p>
            <a:r>
              <a:rPr lang="en-US" dirty="0"/>
              <a:t>Crisis Track App</a:t>
            </a:r>
          </a:p>
        </p:txBody>
      </p:sp>
      <p:sp>
        <p:nvSpPr>
          <p:cNvPr id="14" name="Content Placeholder 13">
            <a:extLst>
              <a:ext uri="{FF2B5EF4-FFF2-40B4-BE49-F238E27FC236}">
                <a16:creationId xmlns:a16="http://schemas.microsoft.com/office/drawing/2014/main" id="{73950FB3-8A21-70AA-A3DD-CE5D44C2EF15}"/>
              </a:ext>
            </a:extLst>
          </p:cNvPr>
          <p:cNvSpPr>
            <a:spLocks noGrp="1"/>
          </p:cNvSpPr>
          <p:nvPr>
            <p:ph idx="1"/>
          </p:nvPr>
        </p:nvSpPr>
        <p:spPr>
          <a:xfrm>
            <a:off x="3818467" y="1472729"/>
            <a:ext cx="4851400" cy="4876800"/>
          </a:xfrm>
        </p:spPr>
        <p:txBody>
          <a:bodyPr/>
          <a:lstStyle/>
          <a:p>
            <a:r>
              <a:rPr lang="en-US" dirty="0"/>
              <a:t>At the top of the list of available structures, you can narrow down the type of structure by clicking on the blue Type: All</a:t>
            </a:r>
          </a:p>
          <a:p>
            <a:r>
              <a:rPr lang="en-US" dirty="0"/>
              <a:t>A list of structure types will appear at the bottom of the screen for you to scroll through and choose from.</a:t>
            </a:r>
          </a:p>
          <a:p>
            <a:r>
              <a:rPr lang="en-US" dirty="0"/>
              <a:t>Use this to narrow down the list of available nearby structures.</a:t>
            </a:r>
          </a:p>
        </p:txBody>
      </p:sp>
      <p:pic>
        <p:nvPicPr>
          <p:cNvPr id="4" name="Picture 3" descr="Text&#10;&#10;Description automatically generated with medium confidence">
            <a:extLst>
              <a:ext uri="{FF2B5EF4-FFF2-40B4-BE49-F238E27FC236}">
                <a16:creationId xmlns:a16="http://schemas.microsoft.com/office/drawing/2014/main" id="{75F1329B-9B36-83D7-8FFF-2FE126682E58}"/>
              </a:ext>
            </a:extLst>
          </p:cNvPr>
          <p:cNvPicPr>
            <a:picLocks noChangeAspect="1"/>
          </p:cNvPicPr>
          <p:nvPr/>
        </p:nvPicPr>
        <p:blipFill rotWithShape="1">
          <a:blip r:embed="rId2">
            <a:extLst>
              <a:ext uri="{28A0092B-C50C-407E-A947-70E740481C1C}">
                <a14:useLocalDpi xmlns:a14="http://schemas.microsoft.com/office/drawing/2010/main" val="0"/>
              </a:ext>
            </a:extLst>
          </a:blip>
          <a:srcRect t="6543" b="46913"/>
          <a:stretch/>
        </p:blipFill>
        <p:spPr>
          <a:xfrm>
            <a:off x="1130316" y="1267870"/>
            <a:ext cx="2489758" cy="2507792"/>
          </a:xfrm>
          <a:prstGeom prst="rect">
            <a:avLst/>
          </a:prstGeom>
        </p:spPr>
      </p:pic>
      <p:pic>
        <p:nvPicPr>
          <p:cNvPr id="6" name="Picture 5" descr="Graphical user interface, text, application&#10;&#10;Description automatically generated">
            <a:extLst>
              <a:ext uri="{FF2B5EF4-FFF2-40B4-BE49-F238E27FC236}">
                <a16:creationId xmlns:a16="http://schemas.microsoft.com/office/drawing/2014/main" id="{011A2828-A7A0-E209-E289-947453F81739}"/>
              </a:ext>
            </a:extLst>
          </p:cNvPr>
          <p:cNvPicPr>
            <a:picLocks noChangeAspect="1"/>
          </p:cNvPicPr>
          <p:nvPr/>
        </p:nvPicPr>
        <p:blipFill rotWithShape="1">
          <a:blip r:embed="rId3">
            <a:extLst>
              <a:ext uri="{28A0092B-C50C-407E-A947-70E740481C1C}">
                <a14:useLocalDpi xmlns:a14="http://schemas.microsoft.com/office/drawing/2010/main" val="0"/>
              </a:ext>
            </a:extLst>
          </a:blip>
          <a:srcRect t="62469"/>
          <a:stretch/>
        </p:blipFill>
        <p:spPr>
          <a:xfrm>
            <a:off x="1203253" y="3775662"/>
            <a:ext cx="2439861" cy="1981671"/>
          </a:xfrm>
          <a:prstGeom prst="rect">
            <a:avLst/>
          </a:prstGeom>
        </p:spPr>
      </p:pic>
    </p:spTree>
    <p:extLst>
      <p:ext uri="{BB962C8B-B14F-4D97-AF65-F5344CB8AC3E}">
        <p14:creationId xmlns:p14="http://schemas.microsoft.com/office/powerpoint/2010/main" val="26207987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8B4BB85-A407-D560-D279-99AE4DEA24F7}"/>
              </a:ext>
            </a:extLst>
          </p:cNvPr>
          <p:cNvSpPr>
            <a:spLocks noGrp="1"/>
          </p:cNvSpPr>
          <p:nvPr>
            <p:ph sz="quarter" idx="13"/>
          </p:nvPr>
        </p:nvSpPr>
        <p:spPr/>
        <p:txBody>
          <a:bodyPr/>
          <a:lstStyle/>
          <a:p>
            <a:r>
              <a:rPr lang="en-US" dirty="0"/>
              <a:t>Crisis Track App</a:t>
            </a:r>
          </a:p>
        </p:txBody>
      </p:sp>
      <p:sp>
        <p:nvSpPr>
          <p:cNvPr id="14" name="Content Placeholder 13">
            <a:extLst>
              <a:ext uri="{FF2B5EF4-FFF2-40B4-BE49-F238E27FC236}">
                <a16:creationId xmlns:a16="http://schemas.microsoft.com/office/drawing/2014/main" id="{73950FB3-8A21-70AA-A3DD-CE5D44C2EF15}"/>
              </a:ext>
            </a:extLst>
          </p:cNvPr>
          <p:cNvSpPr>
            <a:spLocks noGrp="1"/>
          </p:cNvSpPr>
          <p:nvPr>
            <p:ph idx="1"/>
          </p:nvPr>
        </p:nvSpPr>
        <p:spPr>
          <a:xfrm>
            <a:off x="3208867" y="1472729"/>
            <a:ext cx="5461000" cy="4876800"/>
          </a:xfrm>
        </p:spPr>
        <p:txBody>
          <a:bodyPr/>
          <a:lstStyle/>
          <a:p>
            <a:r>
              <a:rPr lang="en-US" dirty="0"/>
              <a:t>Fill in the Damage Description with the type of damage that the structure sustained.</a:t>
            </a:r>
          </a:p>
          <a:p>
            <a:r>
              <a:rPr lang="en-US" dirty="0"/>
              <a:t>The Primary Cause of damage will allow you to choose from a list of possible causes (Flooding, fire, tornado, etc.)</a:t>
            </a:r>
          </a:p>
          <a:p>
            <a:r>
              <a:rPr lang="en-US" dirty="0"/>
              <a:t>If the material and measurements do not automatically populate, fill these fields in manually.</a:t>
            </a:r>
          </a:p>
        </p:txBody>
      </p:sp>
      <p:pic>
        <p:nvPicPr>
          <p:cNvPr id="8" name="Picture 7" descr="Graphical user interface, application&#10;&#10;Description automatically generated">
            <a:extLst>
              <a:ext uri="{FF2B5EF4-FFF2-40B4-BE49-F238E27FC236}">
                <a16:creationId xmlns:a16="http://schemas.microsoft.com/office/drawing/2014/main" id="{737A2DA2-6DB7-206A-CFBE-7451721E0589}"/>
              </a:ext>
            </a:extLst>
          </p:cNvPr>
          <p:cNvPicPr>
            <a:picLocks noChangeAspect="1"/>
          </p:cNvPicPr>
          <p:nvPr/>
        </p:nvPicPr>
        <p:blipFill rotWithShape="1">
          <a:blip r:embed="rId2">
            <a:extLst>
              <a:ext uri="{28A0092B-C50C-407E-A947-70E740481C1C}">
                <a14:useLocalDpi xmlns:a14="http://schemas.microsoft.com/office/drawing/2010/main" val="0"/>
              </a:ext>
            </a:extLst>
          </a:blip>
          <a:srcRect t="5062"/>
          <a:stretch/>
        </p:blipFill>
        <p:spPr>
          <a:xfrm>
            <a:off x="570368" y="1328324"/>
            <a:ext cx="2281155" cy="4686772"/>
          </a:xfrm>
          <a:prstGeom prst="rect">
            <a:avLst/>
          </a:prstGeom>
        </p:spPr>
      </p:pic>
    </p:spTree>
    <p:extLst>
      <p:ext uri="{BB962C8B-B14F-4D97-AF65-F5344CB8AC3E}">
        <p14:creationId xmlns:p14="http://schemas.microsoft.com/office/powerpoint/2010/main" val="38532401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79354A2-99CA-3741-2E8B-80A607AEB382}"/>
              </a:ext>
            </a:extLst>
          </p:cNvPr>
          <p:cNvSpPr>
            <a:spLocks noGrp="1"/>
          </p:cNvSpPr>
          <p:nvPr>
            <p:ph sz="quarter" idx="13"/>
          </p:nvPr>
        </p:nvSpPr>
        <p:spPr/>
        <p:txBody>
          <a:bodyPr/>
          <a:lstStyle/>
          <a:p>
            <a:r>
              <a:rPr lang="en-US" dirty="0"/>
              <a:t>Crisis Track App</a:t>
            </a:r>
          </a:p>
        </p:txBody>
      </p:sp>
      <p:sp>
        <p:nvSpPr>
          <p:cNvPr id="5" name="Content Placeholder 13">
            <a:extLst>
              <a:ext uri="{FF2B5EF4-FFF2-40B4-BE49-F238E27FC236}">
                <a16:creationId xmlns:a16="http://schemas.microsoft.com/office/drawing/2014/main" id="{D66606BC-E9B2-496D-BC63-B8C99937980F}"/>
              </a:ext>
            </a:extLst>
          </p:cNvPr>
          <p:cNvSpPr txBox="1">
            <a:spLocks/>
          </p:cNvSpPr>
          <p:nvPr/>
        </p:nvSpPr>
        <p:spPr>
          <a:xfrm>
            <a:off x="2768600" y="1600200"/>
            <a:ext cx="5918200" cy="4851399"/>
          </a:xfrm>
          <a:prstGeom prst="rect">
            <a:avLst/>
          </a:prstGeom>
        </p:spPr>
        <p:txBody>
          <a:bodyPr/>
          <a:lstStyle>
            <a:lvl1pPr marL="228600" indent="-228600" algn="l" defTabSz="914400" rtl="0" eaLnBrk="1" latinLnBrk="0" hangingPunct="1">
              <a:lnSpc>
                <a:spcPct val="90000"/>
              </a:lnSpc>
              <a:spcBef>
                <a:spcPts val="6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If you know the approximate cost to repair the damage, put that in the cost estimate field.</a:t>
            </a:r>
          </a:p>
          <a:p>
            <a:r>
              <a:rPr lang="en-US" sz="2400" dirty="0"/>
              <a:t>This information can also be added later during validation</a:t>
            </a:r>
          </a:p>
          <a:p>
            <a:r>
              <a:rPr lang="en-US" sz="2400" dirty="0"/>
              <a:t>If you have roads and culverts located near each other that both sustained damage, put this in the notes.</a:t>
            </a:r>
          </a:p>
          <a:p>
            <a:r>
              <a:rPr lang="en-US" sz="2400" dirty="0"/>
              <a:t>The person entering the damage information should fill in the Completed By and Phone Number fields.</a:t>
            </a:r>
          </a:p>
          <a:p>
            <a:r>
              <a:rPr lang="en-US" sz="2400" dirty="0"/>
              <a:t>Then click on the Camera icon to add Photos of the damage.</a:t>
            </a:r>
          </a:p>
        </p:txBody>
      </p:sp>
      <p:pic>
        <p:nvPicPr>
          <p:cNvPr id="8" name="Content Placeholder 7" descr="Graphical user interface, text, application&#10;&#10;Description automatically generated">
            <a:extLst>
              <a:ext uri="{FF2B5EF4-FFF2-40B4-BE49-F238E27FC236}">
                <a16:creationId xmlns:a16="http://schemas.microsoft.com/office/drawing/2014/main" id="{B5F1F0EF-3672-225C-8C50-D0D464559498}"/>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5350"/>
          <a:stretch/>
        </p:blipFill>
        <p:spPr>
          <a:xfrm>
            <a:off x="570368" y="1577189"/>
            <a:ext cx="2127560" cy="4357943"/>
          </a:xfrm>
        </p:spPr>
      </p:pic>
    </p:spTree>
    <p:extLst>
      <p:ext uri="{BB962C8B-B14F-4D97-AF65-F5344CB8AC3E}">
        <p14:creationId xmlns:p14="http://schemas.microsoft.com/office/powerpoint/2010/main" val="39757191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79354A2-99CA-3741-2E8B-80A607AEB382}"/>
              </a:ext>
            </a:extLst>
          </p:cNvPr>
          <p:cNvSpPr>
            <a:spLocks noGrp="1"/>
          </p:cNvSpPr>
          <p:nvPr>
            <p:ph sz="quarter" idx="13"/>
          </p:nvPr>
        </p:nvSpPr>
        <p:spPr/>
        <p:txBody>
          <a:bodyPr/>
          <a:lstStyle/>
          <a:p>
            <a:r>
              <a:rPr lang="en-US" dirty="0"/>
              <a:t>Crisis Track App</a:t>
            </a:r>
          </a:p>
        </p:txBody>
      </p:sp>
      <p:sp>
        <p:nvSpPr>
          <p:cNvPr id="5" name="Content Placeholder 13">
            <a:extLst>
              <a:ext uri="{FF2B5EF4-FFF2-40B4-BE49-F238E27FC236}">
                <a16:creationId xmlns:a16="http://schemas.microsoft.com/office/drawing/2014/main" id="{D66606BC-E9B2-496D-BC63-B8C99937980F}"/>
              </a:ext>
            </a:extLst>
          </p:cNvPr>
          <p:cNvSpPr txBox="1">
            <a:spLocks/>
          </p:cNvSpPr>
          <p:nvPr/>
        </p:nvSpPr>
        <p:spPr>
          <a:xfrm>
            <a:off x="2980269" y="1371600"/>
            <a:ext cx="3479800" cy="4922896"/>
          </a:xfrm>
          <a:prstGeom prst="rect">
            <a:avLst/>
          </a:prstGeom>
        </p:spPr>
        <p:txBody>
          <a:bodyPr/>
          <a:lstStyle>
            <a:lvl1pPr marL="228600" indent="-228600" algn="l" defTabSz="914400" rtl="0" eaLnBrk="1" latinLnBrk="0" hangingPunct="1">
              <a:lnSpc>
                <a:spcPct val="90000"/>
              </a:lnSpc>
              <a:spcBef>
                <a:spcPts val="6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Attach a minimum of two photos that clearly show the structure damage you are reporting.</a:t>
            </a:r>
          </a:p>
          <a:p>
            <a:r>
              <a:rPr lang="en-US" sz="2400" dirty="0"/>
              <a:t>Once you have added photos, you can click on the individual photos to add notes.</a:t>
            </a:r>
          </a:p>
          <a:p>
            <a:r>
              <a:rPr lang="en-US" sz="2400" dirty="0"/>
              <a:t>You can delete photos by clicking on the Edit button.</a:t>
            </a:r>
          </a:p>
          <a:p>
            <a:r>
              <a:rPr lang="en-US" sz="2400" dirty="0"/>
              <a:t>Once you are done, click Save.</a:t>
            </a:r>
          </a:p>
        </p:txBody>
      </p:sp>
      <p:pic>
        <p:nvPicPr>
          <p:cNvPr id="8" name="Content Placeholder 7" descr="A picture containing graphical user interface&#10;&#10;Description automatically generated">
            <a:extLst>
              <a:ext uri="{FF2B5EF4-FFF2-40B4-BE49-F238E27FC236}">
                <a16:creationId xmlns:a16="http://schemas.microsoft.com/office/drawing/2014/main" id="{5DAD2216-5B38-8F00-57CC-EB3328B9C30A}"/>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5875"/>
          <a:stretch/>
        </p:blipFill>
        <p:spPr>
          <a:xfrm>
            <a:off x="570368" y="1735666"/>
            <a:ext cx="2113565" cy="4306987"/>
          </a:xfrm>
        </p:spPr>
      </p:pic>
      <p:pic>
        <p:nvPicPr>
          <p:cNvPr id="10" name="Picture 9" descr="A screenshot of a computer&#10;&#10;Description automatically generated with low confidence">
            <a:extLst>
              <a:ext uri="{FF2B5EF4-FFF2-40B4-BE49-F238E27FC236}">
                <a16:creationId xmlns:a16="http://schemas.microsoft.com/office/drawing/2014/main" id="{82455454-7DB5-6356-1270-94D99790CED3}"/>
              </a:ext>
            </a:extLst>
          </p:cNvPr>
          <p:cNvPicPr>
            <a:picLocks noChangeAspect="1"/>
          </p:cNvPicPr>
          <p:nvPr/>
        </p:nvPicPr>
        <p:blipFill rotWithShape="1">
          <a:blip r:embed="rId3">
            <a:extLst>
              <a:ext uri="{28A0092B-C50C-407E-A947-70E740481C1C}">
                <a14:useLocalDpi xmlns:a14="http://schemas.microsoft.com/office/drawing/2010/main" val="0"/>
              </a:ext>
            </a:extLst>
          </a:blip>
          <a:srcRect t="5803" b="39753"/>
          <a:stretch/>
        </p:blipFill>
        <p:spPr>
          <a:xfrm>
            <a:off x="6729571" y="1735666"/>
            <a:ext cx="2184513" cy="2573867"/>
          </a:xfrm>
          <a:prstGeom prst="rect">
            <a:avLst/>
          </a:prstGeom>
        </p:spPr>
      </p:pic>
    </p:spTree>
    <p:extLst>
      <p:ext uri="{BB962C8B-B14F-4D97-AF65-F5344CB8AC3E}">
        <p14:creationId xmlns:p14="http://schemas.microsoft.com/office/powerpoint/2010/main" val="12367460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79354A2-99CA-3741-2E8B-80A607AEB382}"/>
              </a:ext>
            </a:extLst>
          </p:cNvPr>
          <p:cNvSpPr>
            <a:spLocks noGrp="1"/>
          </p:cNvSpPr>
          <p:nvPr>
            <p:ph sz="quarter" idx="13"/>
          </p:nvPr>
        </p:nvSpPr>
        <p:spPr/>
        <p:txBody>
          <a:bodyPr/>
          <a:lstStyle/>
          <a:p>
            <a:r>
              <a:rPr lang="en-US" dirty="0"/>
              <a:t>Crisis Track App</a:t>
            </a:r>
          </a:p>
        </p:txBody>
      </p:sp>
      <p:sp>
        <p:nvSpPr>
          <p:cNvPr id="5" name="Content Placeholder 13">
            <a:extLst>
              <a:ext uri="{FF2B5EF4-FFF2-40B4-BE49-F238E27FC236}">
                <a16:creationId xmlns:a16="http://schemas.microsoft.com/office/drawing/2014/main" id="{D66606BC-E9B2-496D-BC63-B8C99937980F}"/>
              </a:ext>
            </a:extLst>
          </p:cNvPr>
          <p:cNvSpPr txBox="1">
            <a:spLocks/>
          </p:cNvSpPr>
          <p:nvPr/>
        </p:nvSpPr>
        <p:spPr>
          <a:xfrm>
            <a:off x="3835400" y="1600201"/>
            <a:ext cx="4851400" cy="4614332"/>
          </a:xfrm>
          <a:prstGeom prst="rect">
            <a:avLst/>
          </a:prstGeom>
        </p:spPr>
        <p:txBody>
          <a:bodyPr/>
          <a:lstStyle>
            <a:lvl1pPr marL="228600" indent="-228600" algn="l" defTabSz="914400" rtl="0" eaLnBrk="1" latinLnBrk="0" hangingPunct="1">
              <a:lnSpc>
                <a:spcPct val="90000"/>
              </a:lnSpc>
              <a:spcBef>
                <a:spcPts val="6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Once your photos are added and all information is reported, click save.</a:t>
            </a:r>
          </a:p>
          <a:p>
            <a:r>
              <a:rPr lang="en-US" dirty="0"/>
              <a:t>You can then review the information.</a:t>
            </a:r>
          </a:p>
          <a:p>
            <a:r>
              <a:rPr lang="en-US" dirty="0"/>
              <a:t>If changes need to be made, click the Form icon.</a:t>
            </a:r>
          </a:p>
          <a:p>
            <a:r>
              <a:rPr lang="en-US" dirty="0"/>
              <a:t>If everything is correct, hit the blue Save/Upload button.</a:t>
            </a:r>
          </a:p>
          <a:p>
            <a:r>
              <a:rPr lang="en-US" dirty="0"/>
              <a:t>If you are working offline, click the Save to Device button.</a:t>
            </a:r>
          </a:p>
        </p:txBody>
      </p:sp>
      <p:pic>
        <p:nvPicPr>
          <p:cNvPr id="8" name="Content Placeholder 7" descr="Text&#10;&#10;Description automatically generated with medium confidence">
            <a:extLst>
              <a:ext uri="{FF2B5EF4-FFF2-40B4-BE49-F238E27FC236}">
                <a16:creationId xmlns:a16="http://schemas.microsoft.com/office/drawing/2014/main" id="{430C985B-471B-0B77-8B03-D0914C878D59}"/>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5258"/>
          <a:stretch/>
        </p:blipFill>
        <p:spPr>
          <a:xfrm>
            <a:off x="810373" y="1710266"/>
            <a:ext cx="2144494" cy="4396871"/>
          </a:xfrm>
        </p:spPr>
      </p:pic>
    </p:spTree>
    <p:extLst>
      <p:ext uri="{BB962C8B-B14F-4D97-AF65-F5344CB8AC3E}">
        <p14:creationId xmlns:p14="http://schemas.microsoft.com/office/powerpoint/2010/main" val="24297536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79354A2-99CA-3741-2E8B-80A607AEB382}"/>
              </a:ext>
            </a:extLst>
          </p:cNvPr>
          <p:cNvSpPr>
            <a:spLocks noGrp="1"/>
          </p:cNvSpPr>
          <p:nvPr>
            <p:ph sz="quarter" idx="13"/>
          </p:nvPr>
        </p:nvSpPr>
        <p:spPr/>
        <p:txBody>
          <a:bodyPr/>
          <a:lstStyle/>
          <a:p>
            <a:r>
              <a:rPr lang="en-US" dirty="0"/>
              <a:t>Crisis Track App</a:t>
            </a:r>
          </a:p>
        </p:txBody>
      </p:sp>
      <p:sp>
        <p:nvSpPr>
          <p:cNvPr id="5" name="Content Placeholder 13">
            <a:extLst>
              <a:ext uri="{FF2B5EF4-FFF2-40B4-BE49-F238E27FC236}">
                <a16:creationId xmlns:a16="http://schemas.microsoft.com/office/drawing/2014/main" id="{D66606BC-E9B2-496D-BC63-B8C99937980F}"/>
              </a:ext>
            </a:extLst>
          </p:cNvPr>
          <p:cNvSpPr txBox="1">
            <a:spLocks/>
          </p:cNvSpPr>
          <p:nvPr/>
        </p:nvSpPr>
        <p:spPr>
          <a:xfrm>
            <a:off x="3835400" y="1600201"/>
            <a:ext cx="4851400" cy="4114800"/>
          </a:xfrm>
          <a:prstGeom prst="rect">
            <a:avLst/>
          </a:prstGeom>
        </p:spPr>
        <p:txBody>
          <a:bodyPr/>
          <a:lstStyle>
            <a:lvl1pPr marL="228600" indent="-228600" algn="l" defTabSz="914400" rtl="0" eaLnBrk="1" latinLnBrk="0" hangingPunct="1">
              <a:lnSpc>
                <a:spcPct val="90000"/>
              </a:lnSpc>
              <a:spcBef>
                <a:spcPts val="6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The damaged structure will now show up in a list along with any other damages that have been reported.</a:t>
            </a:r>
          </a:p>
          <a:p>
            <a:r>
              <a:rPr lang="en-US" dirty="0"/>
              <a:t>You can click on the Map icon to view damaged structures on a map.</a:t>
            </a:r>
          </a:p>
          <a:p>
            <a:r>
              <a:rPr lang="en-US" dirty="0"/>
              <a:t>The Stats icon will show reported damages based on categories.</a:t>
            </a:r>
          </a:p>
        </p:txBody>
      </p:sp>
      <p:pic>
        <p:nvPicPr>
          <p:cNvPr id="4" name="Picture 3" descr="Graphical user interface, application&#10;&#10;Description automatically generated">
            <a:extLst>
              <a:ext uri="{FF2B5EF4-FFF2-40B4-BE49-F238E27FC236}">
                <a16:creationId xmlns:a16="http://schemas.microsoft.com/office/drawing/2014/main" id="{96D0653C-1664-4232-B068-3240A67D18C5}"/>
              </a:ext>
            </a:extLst>
          </p:cNvPr>
          <p:cNvPicPr>
            <a:picLocks noChangeAspect="1"/>
          </p:cNvPicPr>
          <p:nvPr/>
        </p:nvPicPr>
        <p:blipFill rotWithShape="1">
          <a:blip r:embed="rId2">
            <a:extLst>
              <a:ext uri="{28A0092B-C50C-407E-A947-70E740481C1C}">
                <a14:useLocalDpi xmlns:a14="http://schemas.microsoft.com/office/drawing/2010/main" val="0"/>
              </a:ext>
            </a:extLst>
          </a:blip>
          <a:srcRect t="5475"/>
          <a:stretch/>
        </p:blipFill>
        <p:spPr>
          <a:xfrm>
            <a:off x="769243" y="1100667"/>
            <a:ext cx="2429552" cy="4969932"/>
          </a:xfrm>
          <a:prstGeom prst="rect">
            <a:avLst/>
          </a:prstGeom>
        </p:spPr>
      </p:pic>
    </p:spTree>
    <p:extLst>
      <p:ext uri="{BB962C8B-B14F-4D97-AF65-F5344CB8AC3E}">
        <p14:creationId xmlns:p14="http://schemas.microsoft.com/office/powerpoint/2010/main" val="5927631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79354A2-99CA-3741-2E8B-80A607AEB382}"/>
              </a:ext>
            </a:extLst>
          </p:cNvPr>
          <p:cNvSpPr>
            <a:spLocks noGrp="1"/>
          </p:cNvSpPr>
          <p:nvPr>
            <p:ph sz="quarter" idx="13"/>
          </p:nvPr>
        </p:nvSpPr>
        <p:spPr/>
        <p:txBody>
          <a:bodyPr/>
          <a:lstStyle/>
          <a:p>
            <a:r>
              <a:rPr lang="en-US" dirty="0"/>
              <a:t>Crisis Track App</a:t>
            </a:r>
          </a:p>
        </p:txBody>
      </p:sp>
      <p:sp>
        <p:nvSpPr>
          <p:cNvPr id="5" name="Content Placeholder 13">
            <a:extLst>
              <a:ext uri="{FF2B5EF4-FFF2-40B4-BE49-F238E27FC236}">
                <a16:creationId xmlns:a16="http://schemas.microsoft.com/office/drawing/2014/main" id="{D66606BC-E9B2-496D-BC63-B8C99937980F}"/>
              </a:ext>
            </a:extLst>
          </p:cNvPr>
          <p:cNvSpPr txBox="1">
            <a:spLocks/>
          </p:cNvSpPr>
          <p:nvPr/>
        </p:nvSpPr>
        <p:spPr>
          <a:xfrm>
            <a:off x="3166533" y="1862667"/>
            <a:ext cx="3276600" cy="4174065"/>
          </a:xfrm>
          <a:prstGeom prst="rect">
            <a:avLst/>
          </a:prstGeom>
        </p:spPr>
        <p:txBody>
          <a:bodyPr/>
          <a:lstStyle>
            <a:lvl1pPr marL="228600" indent="-228600" algn="l" defTabSz="914400" rtl="0" eaLnBrk="1" latinLnBrk="0" hangingPunct="1">
              <a:lnSpc>
                <a:spcPct val="90000"/>
              </a:lnSpc>
              <a:spcBef>
                <a:spcPts val="6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If you are working offline, you will need to click the Upload All button when you are back in an area with connectivity to sync your damages to the incident.</a:t>
            </a:r>
          </a:p>
        </p:txBody>
      </p:sp>
      <p:pic>
        <p:nvPicPr>
          <p:cNvPr id="4" name="Picture 3" descr="Graphical user interface, application&#10;&#10;Description automatically generated">
            <a:extLst>
              <a:ext uri="{FF2B5EF4-FFF2-40B4-BE49-F238E27FC236}">
                <a16:creationId xmlns:a16="http://schemas.microsoft.com/office/drawing/2014/main" id="{96D0653C-1664-4232-B068-3240A67D18C5}"/>
              </a:ext>
            </a:extLst>
          </p:cNvPr>
          <p:cNvPicPr>
            <a:picLocks noChangeAspect="1"/>
          </p:cNvPicPr>
          <p:nvPr/>
        </p:nvPicPr>
        <p:blipFill rotWithShape="1">
          <a:blip r:embed="rId2">
            <a:extLst>
              <a:ext uri="{28A0092B-C50C-407E-A947-70E740481C1C}">
                <a14:useLocalDpi xmlns:a14="http://schemas.microsoft.com/office/drawing/2010/main" val="0"/>
              </a:ext>
            </a:extLst>
          </a:blip>
          <a:srcRect t="5475"/>
          <a:stretch/>
        </p:blipFill>
        <p:spPr>
          <a:xfrm>
            <a:off x="570368" y="1219200"/>
            <a:ext cx="2255718" cy="4614334"/>
          </a:xfrm>
          <a:prstGeom prst="rect">
            <a:avLst/>
          </a:prstGeom>
        </p:spPr>
      </p:pic>
      <p:pic>
        <p:nvPicPr>
          <p:cNvPr id="6" name="Picture 5" descr="Application&#10;&#10;Description automatically generated with low confidence">
            <a:extLst>
              <a:ext uri="{FF2B5EF4-FFF2-40B4-BE49-F238E27FC236}">
                <a16:creationId xmlns:a16="http://schemas.microsoft.com/office/drawing/2014/main" id="{A8C5A23B-4D7D-F22B-BD7A-7362E0339CBB}"/>
              </a:ext>
            </a:extLst>
          </p:cNvPr>
          <p:cNvPicPr>
            <a:picLocks noChangeAspect="1"/>
          </p:cNvPicPr>
          <p:nvPr/>
        </p:nvPicPr>
        <p:blipFill rotWithShape="1">
          <a:blip r:embed="rId3">
            <a:extLst>
              <a:ext uri="{28A0092B-C50C-407E-A947-70E740481C1C}">
                <a14:useLocalDpi xmlns:a14="http://schemas.microsoft.com/office/drawing/2010/main" val="0"/>
              </a:ext>
            </a:extLst>
          </a:blip>
          <a:srcRect t="5308"/>
          <a:stretch/>
        </p:blipFill>
        <p:spPr>
          <a:xfrm>
            <a:off x="6443133" y="1159933"/>
            <a:ext cx="2487258" cy="5096934"/>
          </a:xfrm>
          <a:prstGeom prst="rect">
            <a:avLst/>
          </a:prstGeom>
        </p:spPr>
      </p:pic>
    </p:spTree>
    <p:extLst>
      <p:ext uri="{BB962C8B-B14F-4D97-AF65-F5344CB8AC3E}">
        <p14:creationId xmlns:p14="http://schemas.microsoft.com/office/powerpoint/2010/main" val="241610740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Graphical user interface, text, application&#10;&#10;Description automatically generated">
            <a:extLst>
              <a:ext uri="{FF2B5EF4-FFF2-40B4-BE49-F238E27FC236}">
                <a16:creationId xmlns:a16="http://schemas.microsoft.com/office/drawing/2014/main" id="{9FEA335A-AD99-EE71-A155-866723EC0C48}"/>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5144"/>
          <a:stretch/>
        </p:blipFill>
        <p:spPr>
          <a:xfrm>
            <a:off x="570368" y="1504913"/>
            <a:ext cx="2141657" cy="4396354"/>
          </a:xfrm>
        </p:spPr>
      </p:pic>
      <p:sp>
        <p:nvSpPr>
          <p:cNvPr id="3" name="Content Placeholder 2">
            <a:extLst>
              <a:ext uri="{FF2B5EF4-FFF2-40B4-BE49-F238E27FC236}">
                <a16:creationId xmlns:a16="http://schemas.microsoft.com/office/drawing/2014/main" id="{30D385D1-43F3-1C58-463D-0E45BBF7BD62}"/>
              </a:ext>
            </a:extLst>
          </p:cNvPr>
          <p:cNvSpPr>
            <a:spLocks noGrp="1"/>
          </p:cNvSpPr>
          <p:nvPr>
            <p:ph sz="quarter" idx="13"/>
          </p:nvPr>
        </p:nvSpPr>
        <p:spPr/>
        <p:txBody>
          <a:bodyPr/>
          <a:lstStyle/>
          <a:p>
            <a:r>
              <a:rPr lang="en-US" dirty="0"/>
              <a:t>Crisis Track App</a:t>
            </a:r>
          </a:p>
        </p:txBody>
      </p:sp>
      <p:sp>
        <p:nvSpPr>
          <p:cNvPr id="6" name="Content Placeholder 13">
            <a:extLst>
              <a:ext uri="{FF2B5EF4-FFF2-40B4-BE49-F238E27FC236}">
                <a16:creationId xmlns:a16="http://schemas.microsoft.com/office/drawing/2014/main" id="{D9EBD2EF-E256-5B40-CD24-C1F067A05615}"/>
              </a:ext>
            </a:extLst>
          </p:cNvPr>
          <p:cNvSpPr txBox="1">
            <a:spLocks/>
          </p:cNvSpPr>
          <p:nvPr/>
        </p:nvSpPr>
        <p:spPr>
          <a:xfrm>
            <a:off x="2954867" y="1600200"/>
            <a:ext cx="5731933" cy="4694295"/>
          </a:xfrm>
          <a:prstGeom prst="rect">
            <a:avLst/>
          </a:prstGeom>
        </p:spPr>
        <p:txBody>
          <a:bodyPr/>
          <a:lstStyle>
            <a:lvl1pPr marL="228600" indent="-228600" algn="l" defTabSz="914400" rtl="0" eaLnBrk="1" latinLnBrk="0" hangingPunct="1">
              <a:lnSpc>
                <a:spcPct val="90000"/>
              </a:lnSpc>
              <a:spcBef>
                <a:spcPts val="6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When you are done adding damages, click the blue Back button.</a:t>
            </a:r>
          </a:p>
          <a:p>
            <a:r>
              <a:rPr lang="en-US" dirty="0"/>
              <a:t>If you were tracking location and time, hit the red Stop button.</a:t>
            </a:r>
          </a:p>
          <a:p>
            <a:r>
              <a:rPr lang="en-US" dirty="0"/>
              <a:t>Hit the blue Back button until you get back to the Incident listing, then click the blue Sign Out.</a:t>
            </a:r>
          </a:p>
          <a:p>
            <a:r>
              <a:rPr lang="en-US" dirty="0"/>
              <a:t>You should always manually sign out of the app, otherwise it will stay on in the background and continue to use data and battery on your device.</a:t>
            </a:r>
          </a:p>
        </p:txBody>
      </p:sp>
    </p:spTree>
    <p:extLst>
      <p:ext uri="{BB962C8B-B14F-4D97-AF65-F5344CB8AC3E}">
        <p14:creationId xmlns:p14="http://schemas.microsoft.com/office/powerpoint/2010/main" val="9368092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F122348-D81E-6B00-DB6C-6257F1751719}"/>
              </a:ext>
            </a:extLst>
          </p:cNvPr>
          <p:cNvSpPr>
            <a:spLocks noGrp="1"/>
          </p:cNvSpPr>
          <p:nvPr>
            <p:ph idx="1"/>
          </p:nvPr>
        </p:nvSpPr>
        <p:spPr>
          <a:xfrm>
            <a:off x="457200" y="1600200"/>
            <a:ext cx="4939147" cy="4616531"/>
          </a:xfrm>
          <a:prstGeom prst="rect">
            <a:avLst/>
          </a:prstGeom>
        </p:spPr>
        <p:txBody>
          <a:bodyPr/>
          <a:lstStyle/>
          <a:p>
            <a:r>
              <a:rPr lang="en-US" dirty="0"/>
              <a:t>You will then click on “Log Into </a:t>
            </a:r>
          </a:p>
          <a:p>
            <a:pPr marL="0" indent="0">
              <a:buNone/>
            </a:pPr>
            <a:r>
              <a:rPr lang="en-US" dirty="0"/>
              <a:t>   South Dakota”.</a:t>
            </a:r>
          </a:p>
          <a:p>
            <a:endParaRPr lang="en-US" sz="1000" dirty="0"/>
          </a:p>
          <a:p>
            <a:r>
              <a:rPr lang="en-US" dirty="0"/>
              <a:t>Enter your email address.</a:t>
            </a:r>
          </a:p>
          <a:p>
            <a:endParaRPr lang="en-US" sz="1000" dirty="0"/>
          </a:p>
          <a:p>
            <a:r>
              <a:rPr lang="en-US" dirty="0"/>
              <a:t>Enter your password and click “sign in”.</a:t>
            </a:r>
          </a:p>
          <a:p>
            <a:endParaRPr lang="en-US" sz="1000" dirty="0"/>
          </a:p>
          <a:p>
            <a:r>
              <a:rPr lang="en-US" dirty="0"/>
              <a:t>You will then be redirected back to Crisis Track and logged in.</a:t>
            </a:r>
          </a:p>
          <a:p>
            <a:endParaRPr lang="en-US" dirty="0"/>
          </a:p>
        </p:txBody>
      </p:sp>
      <p:sp>
        <p:nvSpPr>
          <p:cNvPr id="2" name="Content Placeholder 1">
            <a:extLst>
              <a:ext uri="{FF2B5EF4-FFF2-40B4-BE49-F238E27FC236}">
                <a16:creationId xmlns:a16="http://schemas.microsoft.com/office/drawing/2014/main" id="{4C0B1BEC-CDFF-B2B5-B440-4B365E06D6D1}"/>
              </a:ext>
            </a:extLst>
          </p:cNvPr>
          <p:cNvSpPr>
            <a:spLocks noGrp="1"/>
          </p:cNvSpPr>
          <p:nvPr>
            <p:ph sz="quarter" idx="13"/>
          </p:nvPr>
        </p:nvSpPr>
        <p:spPr/>
        <p:txBody>
          <a:bodyPr/>
          <a:lstStyle/>
          <a:p>
            <a:r>
              <a:rPr lang="en-US" dirty="0"/>
              <a:t>Alternative Login</a:t>
            </a:r>
          </a:p>
        </p:txBody>
      </p:sp>
      <p:sp>
        <p:nvSpPr>
          <p:cNvPr id="4" name="Slide Number Placeholder 3">
            <a:extLst>
              <a:ext uri="{FF2B5EF4-FFF2-40B4-BE49-F238E27FC236}">
                <a16:creationId xmlns:a16="http://schemas.microsoft.com/office/drawing/2014/main" id="{F9725040-67CA-4F23-B6A7-BFDF7C3ADB92}"/>
              </a:ext>
            </a:extLst>
          </p:cNvPr>
          <p:cNvSpPr>
            <a:spLocks noGrp="1"/>
          </p:cNvSpPr>
          <p:nvPr>
            <p:ph type="sldNum" sz="quarter" idx="14"/>
          </p:nvPr>
        </p:nvSpPr>
        <p:spPr>
          <a:xfrm>
            <a:off x="7010400" y="6492875"/>
            <a:ext cx="2133600" cy="365125"/>
          </a:xfrm>
          <a:prstGeom prst="rect">
            <a:avLst/>
          </a:prstGeom>
        </p:spPr>
        <p:txBody>
          <a:bodyPr/>
          <a:lstStyle/>
          <a:p>
            <a:fld id="{5DFF13A9-1037-4D5A-A349-B944681F0EB5}" type="slidenum">
              <a:rPr lang="en-US" smtClean="0"/>
              <a:pPr/>
              <a:t>5</a:t>
            </a:fld>
            <a:endParaRPr lang="en-US" dirty="0"/>
          </a:p>
        </p:txBody>
      </p:sp>
      <p:pic>
        <p:nvPicPr>
          <p:cNvPr id="3" name="Picture 2">
            <a:extLst>
              <a:ext uri="{FF2B5EF4-FFF2-40B4-BE49-F238E27FC236}">
                <a16:creationId xmlns:a16="http://schemas.microsoft.com/office/drawing/2014/main" id="{51ECC038-CA52-FCAE-F346-6F5B225EAB84}"/>
              </a:ext>
            </a:extLst>
          </p:cNvPr>
          <p:cNvPicPr>
            <a:picLocks noChangeAspect="1"/>
          </p:cNvPicPr>
          <p:nvPr/>
        </p:nvPicPr>
        <p:blipFill>
          <a:blip r:embed="rId2"/>
          <a:stretch>
            <a:fillRect/>
          </a:stretch>
        </p:blipFill>
        <p:spPr>
          <a:xfrm>
            <a:off x="5396347" y="1749905"/>
            <a:ext cx="3228105" cy="1256285"/>
          </a:xfrm>
          <a:prstGeom prst="rect">
            <a:avLst/>
          </a:prstGeom>
        </p:spPr>
      </p:pic>
      <p:pic>
        <p:nvPicPr>
          <p:cNvPr id="6" name="Picture 5">
            <a:extLst>
              <a:ext uri="{FF2B5EF4-FFF2-40B4-BE49-F238E27FC236}">
                <a16:creationId xmlns:a16="http://schemas.microsoft.com/office/drawing/2014/main" id="{2BF4A15E-81AA-5275-733B-CF468A6B3C74}"/>
              </a:ext>
            </a:extLst>
          </p:cNvPr>
          <p:cNvPicPr>
            <a:picLocks noChangeAspect="1"/>
          </p:cNvPicPr>
          <p:nvPr/>
        </p:nvPicPr>
        <p:blipFill rotWithShape="1">
          <a:blip r:embed="rId3"/>
          <a:srcRect t="14302" b="5634"/>
          <a:stretch/>
        </p:blipFill>
        <p:spPr>
          <a:xfrm>
            <a:off x="5686482" y="3029459"/>
            <a:ext cx="2647834" cy="1256284"/>
          </a:xfrm>
          <a:prstGeom prst="rect">
            <a:avLst/>
          </a:prstGeom>
        </p:spPr>
      </p:pic>
      <p:pic>
        <p:nvPicPr>
          <p:cNvPr id="7" name="Picture 6">
            <a:extLst>
              <a:ext uri="{FF2B5EF4-FFF2-40B4-BE49-F238E27FC236}">
                <a16:creationId xmlns:a16="http://schemas.microsoft.com/office/drawing/2014/main" id="{FEF66F53-21D7-EABB-3929-91B6A1B0C5DB}"/>
              </a:ext>
            </a:extLst>
          </p:cNvPr>
          <p:cNvPicPr>
            <a:picLocks noChangeAspect="1"/>
          </p:cNvPicPr>
          <p:nvPr/>
        </p:nvPicPr>
        <p:blipFill rotWithShape="1">
          <a:blip r:embed="rId4"/>
          <a:srcRect t="12303" b="7633"/>
          <a:stretch/>
        </p:blipFill>
        <p:spPr>
          <a:xfrm>
            <a:off x="5919849" y="4464684"/>
            <a:ext cx="2267638" cy="1586157"/>
          </a:xfrm>
          <a:prstGeom prst="rect">
            <a:avLst/>
          </a:prstGeom>
        </p:spPr>
      </p:pic>
    </p:spTree>
    <p:extLst>
      <p:ext uri="{BB962C8B-B14F-4D97-AF65-F5344CB8AC3E}">
        <p14:creationId xmlns:p14="http://schemas.microsoft.com/office/powerpoint/2010/main" val="17940324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F63D25E-59AA-66DB-1EF9-63DFC6E83E98}"/>
              </a:ext>
            </a:extLst>
          </p:cNvPr>
          <p:cNvSpPr>
            <a:spLocks noGrp="1"/>
          </p:cNvSpPr>
          <p:nvPr>
            <p:ph idx="1"/>
          </p:nvPr>
        </p:nvSpPr>
        <p:spPr>
          <a:xfrm>
            <a:off x="457200" y="1270000"/>
            <a:ext cx="8229600" cy="4910667"/>
          </a:xfrm>
        </p:spPr>
        <p:txBody>
          <a:bodyPr/>
          <a:lstStyle/>
          <a:p>
            <a:r>
              <a:rPr lang="en-US" dirty="0"/>
              <a:t>County Emergency Managers are responsible for reviewing all damage information that is submitted by jurisdictions within their county.</a:t>
            </a:r>
          </a:p>
          <a:p>
            <a:r>
              <a:rPr lang="en-US" dirty="0"/>
              <a:t>SD OEM will then review damages that have been validated by the County EM.</a:t>
            </a:r>
          </a:p>
          <a:p>
            <a:r>
              <a:rPr lang="en-US" dirty="0"/>
              <a:t>Always check GPS information and make sure that each damage entry has good photos.</a:t>
            </a:r>
          </a:p>
          <a:p>
            <a:r>
              <a:rPr lang="en-US" dirty="0"/>
              <a:t>Damages that do not include photos will not count towards your county’s PDA threshold.</a:t>
            </a:r>
          </a:p>
          <a:p>
            <a:r>
              <a:rPr lang="en-US" dirty="0"/>
              <a:t>EMs and State staff can run a check for duplicate entries that will flag entries with the same GPS location.</a:t>
            </a:r>
          </a:p>
        </p:txBody>
      </p:sp>
      <p:sp>
        <p:nvSpPr>
          <p:cNvPr id="3" name="Content Placeholder 2">
            <a:extLst>
              <a:ext uri="{FF2B5EF4-FFF2-40B4-BE49-F238E27FC236}">
                <a16:creationId xmlns:a16="http://schemas.microsoft.com/office/drawing/2014/main" id="{EF17B2A0-9CB8-914C-1C50-53C1EA317F51}"/>
              </a:ext>
            </a:extLst>
          </p:cNvPr>
          <p:cNvSpPr>
            <a:spLocks noGrp="1"/>
          </p:cNvSpPr>
          <p:nvPr>
            <p:ph sz="quarter" idx="13"/>
          </p:nvPr>
        </p:nvSpPr>
        <p:spPr/>
        <p:txBody>
          <a:bodyPr/>
          <a:lstStyle/>
          <a:p>
            <a:r>
              <a:rPr lang="en-US" dirty="0"/>
              <a:t>Data Validation</a:t>
            </a:r>
          </a:p>
        </p:txBody>
      </p:sp>
    </p:spTree>
    <p:extLst>
      <p:ext uri="{BB962C8B-B14F-4D97-AF65-F5344CB8AC3E}">
        <p14:creationId xmlns:p14="http://schemas.microsoft.com/office/powerpoint/2010/main" val="280216066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EAE2F30-0D49-DB06-3C28-FBCCB90B7F60}"/>
              </a:ext>
            </a:extLst>
          </p:cNvPr>
          <p:cNvSpPr>
            <a:spLocks noGrp="1"/>
          </p:cNvSpPr>
          <p:nvPr>
            <p:ph idx="1"/>
          </p:nvPr>
        </p:nvSpPr>
        <p:spPr/>
        <p:txBody>
          <a:bodyPr/>
          <a:lstStyle/>
          <a:p>
            <a:r>
              <a:rPr lang="en-US" dirty="0"/>
              <a:t>Jurisdictions that enter damage information can use that data to fill out their damage inventory if a Federal Disaster is declared for their County and they choose to submit a Request for Public Assistance.</a:t>
            </a:r>
          </a:p>
          <a:p>
            <a:r>
              <a:rPr lang="en-US" dirty="0"/>
              <a:t>Data that is entered will be available to the jurisdiction that entered the data, the County EM, and State OEM staff.</a:t>
            </a:r>
          </a:p>
          <a:p>
            <a:r>
              <a:rPr lang="en-US" dirty="0"/>
              <a:t>Data will never be shared with outside entities or deleted from the incident entirely.</a:t>
            </a:r>
          </a:p>
        </p:txBody>
      </p:sp>
      <p:sp>
        <p:nvSpPr>
          <p:cNvPr id="3" name="Content Placeholder 2">
            <a:extLst>
              <a:ext uri="{FF2B5EF4-FFF2-40B4-BE49-F238E27FC236}">
                <a16:creationId xmlns:a16="http://schemas.microsoft.com/office/drawing/2014/main" id="{985D3524-F3EE-991F-F0B8-49D81B9079D1}"/>
              </a:ext>
            </a:extLst>
          </p:cNvPr>
          <p:cNvSpPr>
            <a:spLocks noGrp="1"/>
          </p:cNvSpPr>
          <p:nvPr>
            <p:ph sz="quarter" idx="13"/>
          </p:nvPr>
        </p:nvSpPr>
        <p:spPr/>
        <p:txBody>
          <a:bodyPr/>
          <a:lstStyle/>
          <a:p>
            <a:r>
              <a:rPr lang="en-US" dirty="0"/>
              <a:t>Data Usage</a:t>
            </a:r>
          </a:p>
        </p:txBody>
      </p:sp>
    </p:spTree>
    <p:extLst>
      <p:ext uri="{BB962C8B-B14F-4D97-AF65-F5344CB8AC3E}">
        <p14:creationId xmlns:p14="http://schemas.microsoft.com/office/powerpoint/2010/main" val="343895001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2242B58-3B44-2A1C-57E4-263CA788AD46}"/>
              </a:ext>
            </a:extLst>
          </p:cNvPr>
          <p:cNvSpPr>
            <a:spLocks noGrp="1"/>
          </p:cNvSpPr>
          <p:nvPr>
            <p:ph idx="1"/>
          </p:nvPr>
        </p:nvSpPr>
        <p:spPr/>
        <p:txBody>
          <a:bodyPr/>
          <a:lstStyle/>
          <a:p>
            <a:r>
              <a:rPr lang="en-US" dirty="0"/>
              <a:t>Crisis Track tutorials and training modules will be available to everyone on the DPS website: </a:t>
            </a:r>
            <a:r>
              <a:rPr lang="en-US" dirty="0">
                <a:latin typeface="Source Sans Pro" panose="020B0503030403020204" pitchFamily="34" charset="0"/>
                <a:ea typeface="Source Sans Pro" panose="020B0503030403020204" pitchFamily="34" charset="0"/>
              </a:rPr>
              <a:t>: </a:t>
            </a:r>
            <a:r>
              <a:rPr lang="en-US" dirty="0">
                <a:latin typeface="Source Sans Pro" panose="020B0503030403020204" pitchFamily="34" charset="0"/>
                <a:ea typeface="Source Sans Pro" panose="020B0503030403020204" pitchFamily="34" charset="0"/>
                <a:hlinkClick r:id="rId2"/>
              </a:rPr>
              <a:t>https://dps.sd.gov/emergency-services/emergency-management/recovery/crisis-track</a:t>
            </a:r>
            <a:endParaRPr lang="en-US" dirty="0">
              <a:latin typeface="Source Sans Pro" panose="020B0503030403020204" pitchFamily="34" charset="0"/>
              <a:ea typeface="Source Sans Pro" panose="020B0503030403020204" pitchFamily="34" charset="0"/>
            </a:endParaRPr>
          </a:p>
          <a:p>
            <a:r>
              <a:rPr lang="en-US" dirty="0">
                <a:latin typeface="Source Sans Pro" panose="020B0503030403020204" pitchFamily="34" charset="0"/>
                <a:ea typeface="Source Sans Pro" panose="020B0503030403020204" pitchFamily="34" charset="0"/>
              </a:rPr>
              <a:t>Please reach out to SDOEM PA staff to schedule in person trainings.</a:t>
            </a:r>
            <a:endParaRPr lang="en-US" dirty="0"/>
          </a:p>
        </p:txBody>
      </p:sp>
      <p:sp>
        <p:nvSpPr>
          <p:cNvPr id="3" name="Content Placeholder 2">
            <a:extLst>
              <a:ext uri="{FF2B5EF4-FFF2-40B4-BE49-F238E27FC236}">
                <a16:creationId xmlns:a16="http://schemas.microsoft.com/office/drawing/2014/main" id="{6CF9DC90-C34A-13D5-5A36-8891254807FA}"/>
              </a:ext>
            </a:extLst>
          </p:cNvPr>
          <p:cNvSpPr>
            <a:spLocks noGrp="1"/>
          </p:cNvSpPr>
          <p:nvPr>
            <p:ph sz="quarter" idx="13"/>
          </p:nvPr>
        </p:nvSpPr>
        <p:spPr/>
        <p:txBody>
          <a:bodyPr/>
          <a:lstStyle/>
          <a:p>
            <a:r>
              <a:rPr lang="en-US" dirty="0"/>
              <a:t>Trainings and Information</a:t>
            </a:r>
          </a:p>
        </p:txBody>
      </p:sp>
    </p:spTree>
    <p:extLst>
      <p:ext uri="{BB962C8B-B14F-4D97-AF65-F5344CB8AC3E}">
        <p14:creationId xmlns:p14="http://schemas.microsoft.com/office/powerpoint/2010/main" val="59434318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B2B757C-D669-422D-957C-E9D98DCDACEC}"/>
              </a:ext>
            </a:extLst>
          </p:cNvPr>
          <p:cNvSpPr>
            <a:spLocks noGrp="1"/>
          </p:cNvSpPr>
          <p:nvPr>
            <p:ph idx="1"/>
          </p:nvPr>
        </p:nvSpPr>
        <p:spPr>
          <a:prstGeom prst="rect">
            <a:avLst/>
          </a:prstGeom>
        </p:spPr>
        <p:txBody>
          <a:bodyPr/>
          <a:lstStyle/>
          <a:p>
            <a:pPr marL="0" indent="0">
              <a:buNone/>
            </a:pPr>
            <a:r>
              <a:rPr lang="en-US" sz="2400" b="1" dirty="0"/>
              <a:t>South Dakota Office of Emergency Management</a:t>
            </a:r>
          </a:p>
          <a:p>
            <a:pPr lvl="1"/>
            <a:r>
              <a:rPr lang="en-US" sz="2000" dirty="0"/>
              <a:t>Dustin Hight - Recovery Branch Chief</a:t>
            </a:r>
          </a:p>
          <a:p>
            <a:pPr lvl="1"/>
            <a:endParaRPr lang="en-US" sz="2000" dirty="0"/>
          </a:p>
          <a:p>
            <a:pPr lvl="1"/>
            <a:r>
              <a:rPr lang="en-US" sz="2000" dirty="0"/>
              <a:t>Amanda VanderPlaats - Public Assistance Coordinator</a:t>
            </a:r>
          </a:p>
          <a:p>
            <a:pPr lvl="1"/>
            <a:endParaRPr lang="en-US" sz="2000" dirty="0"/>
          </a:p>
          <a:p>
            <a:pPr lvl="1"/>
            <a:r>
              <a:rPr lang="en-US" sz="2000" dirty="0"/>
              <a:t>Dale Farmen - Public Assistance Coordinator</a:t>
            </a:r>
          </a:p>
          <a:p>
            <a:pPr lvl="1"/>
            <a:endParaRPr lang="en-US" sz="2000" dirty="0"/>
          </a:p>
          <a:p>
            <a:pPr lvl="1"/>
            <a:r>
              <a:rPr lang="en-US" sz="2000" dirty="0"/>
              <a:t>Colby Jensen - Public Assistance Coordinator</a:t>
            </a:r>
          </a:p>
          <a:p>
            <a:pPr lvl="1"/>
            <a:endParaRPr lang="en-US" sz="2000" dirty="0"/>
          </a:p>
          <a:p>
            <a:r>
              <a:rPr lang="en-US" sz="2400" dirty="0"/>
              <a:t>Call </a:t>
            </a:r>
            <a:r>
              <a:rPr lang="en-US" sz="2400" b="1" dirty="0"/>
              <a:t>(605) 773-3231 </a:t>
            </a:r>
            <a:r>
              <a:rPr lang="en-US" sz="2400" dirty="0"/>
              <a:t>with any questions!</a:t>
            </a:r>
          </a:p>
          <a:p>
            <a:endParaRPr lang="en-US" dirty="0"/>
          </a:p>
        </p:txBody>
      </p:sp>
      <p:sp>
        <p:nvSpPr>
          <p:cNvPr id="5" name="Content Placeholder 4">
            <a:extLst>
              <a:ext uri="{FF2B5EF4-FFF2-40B4-BE49-F238E27FC236}">
                <a16:creationId xmlns:a16="http://schemas.microsoft.com/office/drawing/2014/main" id="{2F7699A4-78BF-47EC-0A30-07F2E9440FC9}"/>
              </a:ext>
            </a:extLst>
          </p:cNvPr>
          <p:cNvSpPr>
            <a:spLocks noGrp="1"/>
          </p:cNvSpPr>
          <p:nvPr>
            <p:ph sz="quarter" idx="13"/>
          </p:nvPr>
        </p:nvSpPr>
        <p:spPr>
          <a:prstGeom prst="rect">
            <a:avLst/>
          </a:prstGeom>
        </p:spPr>
        <p:txBody>
          <a:bodyPr/>
          <a:lstStyle/>
          <a:p>
            <a:r>
              <a:rPr lang="en-US" dirty="0"/>
              <a:t>Any Questions?</a:t>
            </a:r>
          </a:p>
        </p:txBody>
      </p:sp>
      <p:sp>
        <p:nvSpPr>
          <p:cNvPr id="3" name="Slide Number Placeholder 2">
            <a:extLst>
              <a:ext uri="{FF2B5EF4-FFF2-40B4-BE49-F238E27FC236}">
                <a16:creationId xmlns:a16="http://schemas.microsoft.com/office/drawing/2014/main" id="{FD741B93-CDA6-4E34-B836-27682C7BDB1A}"/>
              </a:ext>
            </a:extLst>
          </p:cNvPr>
          <p:cNvSpPr>
            <a:spLocks noGrp="1"/>
          </p:cNvSpPr>
          <p:nvPr>
            <p:ph type="sldNum" sz="quarter" idx="14"/>
          </p:nvPr>
        </p:nvSpPr>
        <p:spPr>
          <a:xfrm>
            <a:off x="7010400" y="6492875"/>
            <a:ext cx="2133600" cy="365125"/>
          </a:xfrm>
          <a:prstGeom prst="rect">
            <a:avLst/>
          </a:prstGeom>
        </p:spPr>
        <p:txBody>
          <a:bodyPr/>
          <a:lstStyle/>
          <a:p>
            <a:fld id="{5DFF13A9-1037-4D5A-A349-B944681F0EB5}" type="slidenum">
              <a:rPr lang="en-US" smtClean="0"/>
              <a:pPr/>
              <a:t>53</a:t>
            </a:fld>
            <a:endParaRPr lang="en-US" dirty="0"/>
          </a:p>
        </p:txBody>
      </p:sp>
    </p:spTree>
    <p:extLst>
      <p:ext uri="{BB962C8B-B14F-4D97-AF65-F5344CB8AC3E}">
        <p14:creationId xmlns:p14="http://schemas.microsoft.com/office/powerpoint/2010/main" val="19284767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F122348-D81E-6B00-DB6C-6257F1751719}"/>
              </a:ext>
            </a:extLst>
          </p:cNvPr>
          <p:cNvSpPr>
            <a:spLocks noGrp="1"/>
          </p:cNvSpPr>
          <p:nvPr>
            <p:ph idx="1"/>
          </p:nvPr>
        </p:nvSpPr>
        <p:spPr>
          <a:prstGeom prst="rect">
            <a:avLst/>
          </a:prstGeom>
        </p:spPr>
        <p:txBody>
          <a:bodyPr/>
          <a:lstStyle/>
          <a:p>
            <a:r>
              <a:rPr lang="en-US" dirty="0"/>
              <a:t>Once you’re logged in, you should see the home screen for your county or jurisdiction.</a:t>
            </a:r>
          </a:p>
          <a:p>
            <a:r>
              <a:rPr lang="en-US" dirty="0"/>
              <a:t>County level Administrators will see options for selecting existing incidents, creating new incidents, and administrative functions.</a:t>
            </a:r>
          </a:p>
          <a:p>
            <a:endParaRPr lang="en-US" dirty="0"/>
          </a:p>
        </p:txBody>
      </p:sp>
      <p:sp>
        <p:nvSpPr>
          <p:cNvPr id="2" name="Content Placeholder 1">
            <a:extLst>
              <a:ext uri="{FF2B5EF4-FFF2-40B4-BE49-F238E27FC236}">
                <a16:creationId xmlns:a16="http://schemas.microsoft.com/office/drawing/2014/main" id="{4C0B1BEC-CDFF-B2B5-B440-4B365E06D6D1}"/>
              </a:ext>
            </a:extLst>
          </p:cNvPr>
          <p:cNvSpPr>
            <a:spLocks noGrp="1"/>
          </p:cNvSpPr>
          <p:nvPr>
            <p:ph sz="quarter" idx="13"/>
          </p:nvPr>
        </p:nvSpPr>
        <p:spPr/>
        <p:txBody>
          <a:bodyPr/>
          <a:lstStyle/>
          <a:p>
            <a:r>
              <a:rPr lang="en-US" dirty="0"/>
              <a:t>Home Screen - Admins</a:t>
            </a:r>
          </a:p>
        </p:txBody>
      </p:sp>
      <p:sp>
        <p:nvSpPr>
          <p:cNvPr id="4" name="Slide Number Placeholder 3">
            <a:extLst>
              <a:ext uri="{FF2B5EF4-FFF2-40B4-BE49-F238E27FC236}">
                <a16:creationId xmlns:a16="http://schemas.microsoft.com/office/drawing/2014/main" id="{F9725040-67CA-4F23-B6A7-BFDF7C3ADB92}"/>
              </a:ext>
            </a:extLst>
          </p:cNvPr>
          <p:cNvSpPr>
            <a:spLocks noGrp="1"/>
          </p:cNvSpPr>
          <p:nvPr>
            <p:ph type="sldNum" sz="quarter" idx="14"/>
          </p:nvPr>
        </p:nvSpPr>
        <p:spPr>
          <a:xfrm>
            <a:off x="7010400" y="6492875"/>
            <a:ext cx="2133600" cy="365125"/>
          </a:xfrm>
          <a:prstGeom prst="rect">
            <a:avLst/>
          </a:prstGeom>
        </p:spPr>
        <p:txBody>
          <a:bodyPr/>
          <a:lstStyle/>
          <a:p>
            <a:fld id="{5DFF13A9-1037-4D5A-A349-B944681F0EB5}" type="slidenum">
              <a:rPr lang="en-US" smtClean="0"/>
              <a:pPr/>
              <a:t>6</a:t>
            </a:fld>
            <a:endParaRPr lang="en-US" dirty="0"/>
          </a:p>
        </p:txBody>
      </p:sp>
      <p:pic>
        <p:nvPicPr>
          <p:cNvPr id="6" name="Picture 5">
            <a:extLst>
              <a:ext uri="{FF2B5EF4-FFF2-40B4-BE49-F238E27FC236}">
                <a16:creationId xmlns:a16="http://schemas.microsoft.com/office/drawing/2014/main" id="{75D9CF29-E80C-B7B7-B187-D2427132A920}"/>
              </a:ext>
            </a:extLst>
          </p:cNvPr>
          <p:cNvPicPr>
            <a:picLocks noChangeAspect="1"/>
          </p:cNvPicPr>
          <p:nvPr/>
        </p:nvPicPr>
        <p:blipFill>
          <a:blip r:embed="rId2"/>
          <a:stretch>
            <a:fillRect/>
          </a:stretch>
        </p:blipFill>
        <p:spPr>
          <a:xfrm>
            <a:off x="2346019" y="3657601"/>
            <a:ext cx="4664381" cy="2212815"/>
          </a:xfrm>
          <a:prstGeom prst="rect">
            <a:avLst/>
          </a:prstGeom>
        </p:spPr>
      </p:pic>
    </p:spTree>
    <p:extLst>
      <p:ext uri="{BB962C8B-B14F-4D97-AF65-F5344CB8AC3E}">
        <p14:creationId xmlns:p14="http://schemas.microsoft.com/office/powerpoint/2010/main" val="21031178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3954A2F8-64CD-56CA-530C-37D1A522B129}"/>
              </a:ext>
            </a:extLst>
          </p:cNvPr>
          <p:cNvPicPr>
            <a:picLocks noGrp="1" noChangeAspect="1"/>
          </p:cNvPicPr>
          <p:nvPr>
            <p:ph idx="1"/>
          </p:nvPr>
        </p:nvPicPr>
        <p:blipFill>
          <a:blip r:embed="rId2"/>
          <a:stretch>
            <a:fillRect/>
          </a:stretch>
        </p:blipFill>
        <p:spPr>
          <a:xfrm>
            <a:off x="457200" y="1597231"/>
            <a:ext cx="8229600" cy="3991283"/>
          </a:xfrm>
          <a:prstGeom prst="rect">
            <a:avLst/>
          </a:prstGeom>
        </p:spPr>
      </p:pic>
      <p:sp>
        <p:nvSpPr>
          <p:cNvPr id="2" name="Content Placeholder 1">
            <a:extLst>
              <a:ext uri="{FF2B5EF4-FFF2-40B4-BE49-F238E27FC236}">
                <a16:creationId xmlns:a16="http://schemas.microsoft.com/office/drawing/2014/main" id="{4C0B1BEC-CDFF-B2B5-B440-4B365E06D6D1}"/>
              </a:ext>
            </a:extLst>
          </p:cNvPr>
          <p:cNvSpPr>
            <a:spLocks noGrp="1"/>
          </p:cNvSpPr>
          <p:nvPr>
            <p:ph sz="quarter" idx="13"/>
          </p:nvPr>
        </p:nvSpPr>
        <p:spPr/>
        <p:txBody>
          <a:bodyPr/>
          <a:lstStyle/>
          <a:p>
            <a:r>
              <a:rPr lang="en-US" dirty="0"/>
              <a:t>Administrative Functions</a:t>
            </a:r>
          </a:p>
        </p:txBody>
      </p:sp>
      <p:sp>
        <p:nvSpPr>
          <p:cNvPr id="4" name="Slide Number Placeholder 3">
            <a:extLst>
              <a:ext uri="{FF2B5EF4-FFF2-40B4-BE49-F238E27FC236}">
                <a16:creationId xmlns:a16="http://schemas.microsoft.com/office/drawing/2014/main" id="{F9725040-67CA-4F23-B6A7-BFDF7C3ADB92}"/>
              </a:ext>
            </a:extLst>
          </p:cNvPr>
          <p:cNvSpPr>
            <a:spLocks noGrp="1"/>
          </p:cNvSpPr>
          <p:nvPr>
            <p:ph type="sldNum" sz="quarter" idx="14"/>
          </p:nvPr>
        </p:nvSpPr>
        <p:spPr>
          <a:xfrm>
            <a:off x="7010400" y="6492875"/>
            <a:ext cx="2133600" cy="365125"/>
          </a:xfrm>
          <a:prstGeom prst="rect">
            <a:avLst/>
          </a:prstGeom>
        </p:spPr>
        <p:txBody>
          <a:bodyPr/>
          <a:lstStyle/>
          <a:p>
            <a:fld id="{5DFF13A9-1037-4D5A-A349-B944681F0EB5}" type="slidenum">
              <a:rPr lang="en-US" smtClean="0"/>
              <a:pPr/>
              <a:t>7</a:t>
            </a:fld>
            <a:endParaRPr lang="en-US" dirty="0"/>
          </a:p>
        </p:txBody>
      </p:sp>
    </p:spTree>
    <p:extLst>
      <p:ext uri="{BB962C8B-B14F-4D97-AF65-F5344CB8AC3E}">
        <p14:creationId xmlns:p14="http://schemas.microsoft.com/office/powerpoint/2010/main" val="36781782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F122348-D81E-6B00-DB6C-6257F1751719}"/>
              </a:ext>
            </a:extLst>
          </p:cNvPr>
          <p:cNvSpPr>
            <a:spLocks noGrp="1"/>
          </p:cNvSpPr>
          <p:nvPr>
            <p:ph idx="1"/>
          </p:nvPr>
        </p:nvSpPr>
        <p:spPr>
          <a:prstGeom prst="rect">
            <a:avLst/>
          </a:prstGeom>
        </p:spPr>
        <p:txBody>
          <a:bodyPr/>
          <a:lstStyle/>
          <a:p>
            <a:r>
              <a:rPr lang="en-US" dirty="0"/>
              <a:t>Account Administrators can add users, or administrators, to their account by going to the Administrative Functions menu and clicking on Users.</a:t>
            </a:r>
          </a:p>
          <a:p>
            <a:r>
              <a:rPr lang="en-US" dirty="0"/>
              <a:t>You should only add users that you know have created a </a:t>
            </a:r>
            <a:r>
              <a:rPr lang="en-US" dirty="0" err="1"/>
              <a:t>MySD</a:t>
            </a:r>
            <a:r>
              <a:rPr lang="en-US" dirty="0"/>
              <a:t> account. </a:t>
            </a:r>
          </a:p>
          <a:p>
            <a:r>
              <a:rPr lang="en-US" dirty="0"/>
              <a:t>Make sure that the e-mail address that was used for </a:t>
            </a:r>
            <a:r>
              <a:rPr lang="en-US" dirty="0" err="1"/>
              <a:t>MySD</a:t>
            </a:r>
            <a:r>
              <a:rPr lang="en-US" dirty="0"/>
              <a:t> is the exact same e-mail address used as the User ID in Crisis Track.</a:t>
            </a:r>
          </a:p>
          <a:p>
            <a:r>
              <a:rPr lang="en-US" dirty="0"/>
              <a:t>You can also add Guest users to your County account and your Jurisdictional accounts. </a:t>
            </a:r>
          </a:p>
        </p:txBody>
      </p:sp>
      <p:sp>
        <p:nvSpPr>
          <p:cNvPr id="2" name="Content Placeholder 1">
            <a:extLst>
              <a:ext uri="{FF2B5EF4-FFF2-40B4-BE49-F238E27FC236}">
                <a16:creationId xmlns:a16="http://schemas.microsoft.com/office/drawing/2014/main" id="{4C0B1BEC-CDFF-B2B5-B440-4B365E06D6D1}"/>
              </a:ext>
            </a:extLst>
          </p:cNvPr>
          <p:cNvSpPr>
            <a:spLocks noGrp="1"/>
          </p:cNvSpPr>
          <p:nvPr>
            <p:ph sz="quarter" idx="13"/>
          </p:nvPr>
        </p:nvSpPr>
        <p:spPr/>
        <p:txBody>
          <a:bodyPr/>
          <a:lstStyle/>
          <a:p>
            <a:r>
              <a:rPr lang="en-US" dirty="0"/>
              <a:t>Adding Users</a:t>
            </a:r>
          </a:p>
        </p:txBody>
      </p:sp>
      <p:sp>
        <p:nvSpPr>
          <p:cNvPr id="4" name="Slide Number Placeholder 3">
            <a:extLst>
              <a:ext uri="{FF2B5EF4-FFF2-40B4-BE49-F238E27FC236}">
                <a16:creationId xmlns:a16="http://schemas.microsoft.com/office/drawing/2014/main" id="{F9725040-67CA-4F23-B6A7-BFDF7C3ADB92}"/>
              </a:ext>
            </a:extLst>
          </p:cNvPr>
          <p:cNvSpPr>
            <a:spLocks noGrp="1"/>
          </p:cNvSpPr>
          <p:nvPr>
            <p:ph type="sldNum" sz="quarter" idx="14"/>
          </p:nvPr>
        </p:nvSpPr>
        <p:spPr>
          <a:xfrm>
            <a:off x="7010400" y="6492875"/>
            <a:ext cx="2133600" cy="365125"/>
          </a:xfrm>
          <a:prstGeom prst="rect">
            <a:avLst/>
          </a:prstGeom>
        </p:spPr>
        <p:txBody>
          <a:bodyPr/>
          <a:lstStyle/>
          <a:p>
            <a:fld id="{5DFF13A9-1037-4D5A-A349-B944681F0EB5}" type="slidenum">
              <a:rPr lang="en-US" smtClean="0"/>
              <a:pPr/>
              <a:t>8</a:t>
            </a:fld>
            <a:endParaRPr lang="en-US" dirty="0"/>
          </a:p>
        </p:txBody>
      </p:sp>
    </p:spTree>
    <p:extLst>
      <p:ext uri="{BB962C8B-B14F-4D97-AF65-F5344CB8AC3E}">
        <p14:creationId xmlns:p14="http://schemas.microsoft.com/office/powerpoint/2010/main" val="17754401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F122348-D81E-6B00-DB6C-6257F1751719}"/>
              </a:ext>
            </a:extLst>
          </p:cNvPr>
          <p:cNvSpPr>
            <a:spLocks noGrp="1"/>
          </p:cNvSpPr>
          <p:nvPr>
            <p:ph idx="1"/>
          </p:nvPr>
        </p:nvSpPr>
        <p:spPr>
          <a:xfrm>
            <a:off x="457200" y="1371599"/>
            <a:ext cx="8229600" cy="4605867"/>
          </a:xfrm>
          <a:prstGeom prst="rect">
            <a:avLst/>
          </a:prstGeom>
        </p:spPr>
        <p:txBody>
          <a:bodyPr/>
          <a:lstStyle/>
          <a:p>
            <a:r>
              <a:rPr lang="en-US" dirty="0"/>
              <a:t>All counties have pre-loaded jurisdictions under your county.</a:t>
            </a:r>
          </a:p>
          <a:p>
            <a:r>
              <a:rPr lang="en-US" dirty="0"/>
              <a:t>These include any townships, road districts, cities, towns, and municipalities within your county.</a:t>
            </a:r>
          </a:p>
          <a:p>
            <a:r>
              <a:rPr lang="en-US" dirty="0"/>
              <a:t>You can click on the Jurisdictions icon and a drop down of all the jurisdictions in your county will show up.</a:t>
            </a:r>
          </a:p>
          <a:p>
            <a:pPr lvl="1"/>
            <a:r>
              <a:rPr lang="en-US" dirty="0"/>
              <a:t>Jurisdictional accounts will also show up in a table by clicking on the Applicants icon.</a:t>
            </a:r>
          </a:p>
          <a:p>
            <a:r>
              <a:rPr lang="en-US" dirty="0"/>
              <a:t>You can only add users to individual jurisdictions by clicking on the jurisdiction from the drop down.</a:t>
            </a:r>
          </a:p>
        </p:txBody>
      </p:sp>
      <p:sp>
        <p:nvSpPr>
          <p:cNvPr id="2" name="Content Placeholder 1">
            <a:extLst>
              <a:ext uri="{FF2B5EF4-FFF2-40B4-BE49-F238E27FC236}">
                <a16:creationId xmlns:a16="http://schemas.microsoft.com/office/drawing/2014/main" id="{4C0B1BEC-CDFF-B2B5-B440-4B365E06D6D1}"/>
              </a:ext>
            </a:extLst>
          </p:cNvPr>
          <p:cNvSpPr>
            <a:spLocks noGrp="1"/>
          </p:cNvSpPr>
          <p:nvPr>
            <p:ph sz="quarter" idx="13"/>
          </p:nvPr>
        </p:nvSpPr>
        <p:spPr/>
        <p:txBody>
          <a:bodyPr/>
          <a:lstStyle/>
          <a:p>
            <a:r>
              <a:rPr lang="en-US" dirty="0"/>
              <a:t>Jurisdictions</a:t>
            </a:r>
          </a:p>
        </p:txBody>
      </p:sp>
      <p:sp>
        <p:nvSpPr>
          <p:cNvPr id="4" name="Slide Number Placeholder 3">
            <a:extLst>
              <a:ext uri="{FF2B5EF4-FFF2-40B4-BE49-F238E27FC236}">
                <a16:creationId xmlns:a16="http://schemas.microsoft.com/office/drawing/2014/main" id="{F9725040-67CA-4F23-B6A7-BFDF7C3ADB92}"/>
              </a:ext>
            </a:extLst>
          </p:cNvPr>
          <p:cNvSpPr>
            <a:spLocks noGrp="1"/>
          </p:cNvSpPr>
          <p:nvPr>
            <p:ph type="sldNum" sz="quarter" idx="14"/>
          </p:nvPr>
        </p:nvSpPr>
        <p:spPr>
          <a:xfrm>
            <a:off x="7010400" y="6492875"/>
            <a:ext cx="2133600" cy="365125"/>
          </a:xfrm>
          <a:prstGeom prst="rect">
            <a:avLst/>
          </a:prstGeom>
        </p:spPr>
        <p:txBody>
          <a:bodyPr/>
          <a:lstStyle/>
          <a:p>
            <a:fld id="{5DFF13A9-1037-4D5A-A349-B944681F0EB5}" type="slidenum">
              <a:rPr lang="en-US" smtClean="0"/>
              <a:pPr/>
              <a:t>9</a:t>
            </a:fld>
            <a:endParaRPr lang="en-US" dirty="0"/>
          </a:p>
        </p:txBody>
      </p:sp>
    </p:spTree>
    <p:extLst>
      <p:ext uri="{BB962C8B-B14F-4D97-AF65-F5344CB8AC3E}">
        <p14:creationId xmlns:p14="http://schemas.microsoft.com/office/powerpoint/2010/main" val="1679386838"/>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1193</TotalTime>
  <Words>3129</Words>
  <Application>Microsoft Office PowerPoint</Application>
  <PresentationFormat>On-screen Show (4:3)</PresentationFormat>
  <Paragraphs>247</Paragraphs>
  <Slides>53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53</vt:i4>
      </vt:variant>
    </vt:vector>
  </HeadingPairs>
  <TitlesOfParts>
    <vt:vector size="57" baseType="lpstr">
      <vt:lpstr>Arial</vt:lpstr>
      <vt:lpstr>Calibri</vt:lpstr>
      <vt:lpstr>Source Sans Pro</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Miller, Allan</dc:creator>
  <cp:lastModifiedBy>VanderPlaats, Amanda</cp:lastModifiedBy>
  <cp:revision>51</cp:revision>
  <dcterms:created xsi:type="dcterms:W3CDTF">2021-02-25T18:55:09Z</dcterms:created>
  <dcterms:modified xsi:type="dcterms:W3CDTF">2024-04-18T20:39:22Z</dcterms:modified>
</cp:coreProperties>
</file>