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16"/>
  </p:notesMasterIdLst>
  <p:handoutMasterIdLst>
    <p:handoutMasterId r:id="rId17"/>
  </p:handoutMasterIdLst>
  <p:sldIdLst>
    <p:sldId id="256" r:id="rId3"/>
    <p:sldId id="257" r:id="rId4"/>
    <p:sldId id="258" r:id="rId5"/>
    <p:sldId id="259" r:id="rId6"/>
    <p:sldId id="265" r:id="rId7"/>
    <p:sldId id="269" r:id="rId8"/>
    <p:sldId id="268" r:id="rId9"/>
    <p:sldId id="260" r:id="rId10"/>
    <p:sldId id="261" r:id="rId11"/>
    <p:sldId id="262" r:id="rId12"/>
    <p:sldId id="263" r:id="rId13"/>
    <p:sldId id="264"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4" d="100"/>
          <a:sy n="124" d="100"/>
        </p:scale>
        <p:origin x="-656"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Age of Driver v. Injury/Fatal Crash Potential</a:t>
            </a:r>
          </a:p>
          <a:p>
            <a:pPr>
              <a:defRPr/>
            </a:pPr>
            <a:r>
              <a:rPr lang="en-US" sz="1100" b="0" i="1"/>
              <a:t>(Source:  South Dakota Office of Highway Safety</a:t>
            </a:r>
            <a:r>
              <a:rPr lang="en-US" sz="1100" b="0" i="1" baseline="0"/>
              <a:t>)</a:t>
            </a:r>
            <a:endParaRPr lang="en-US" sz="1100" b="0" i="1"/>
          </a:p>
        </c:rich>
      </c:tx>
      <c:overlay val="0"/>
    </c:title>
    <c:autoTitleDeleted val="0"/>
    <c:plotArea>
      <c:layout/>
      <c:barChart>
        <c:barDir val="col"/>
        <c:grouping val="clustered"/>
        <c:varyColors val="0"/>
        <c:ser>
          <c:idx val="0"/>
          <c:order val="0"/>
          <c:tx>
            <c:strRef>
              <c:f>Sheet1!$B$1</c:f>
              <c:strCache>
                <c:ptCount val="1"/>
                <c:pt idx="0">
                  <c:v>Pct of Total Licensed or Permitted</c:v>
                </c:pt>
              </c:strCache>
            </c:strRef>
          </c:tx>
          <c:spPr>
            <a:solidFill>
              <a:schemeClr val="tx1">
                <a:lumMod val="65000"/>
                <a:lumOff val="35000"/>
              </a:schemeClr>
            </a:solidFill>
          </c:spPr>
          <c:invertIfNegative val="0"/>
          <c:cat>
            <c:strRef>
              <c:f>Sheet1!$A$2:$A$5</c:f>
              <c:strCache>
                <c:ptCount val="4"/>
                <c:pt idx="0">
                  <c:v>14-17</c:v>
                </c:pt>
                <c:pt idx="1">
                  <c:v>18</c:v>
                </c:pt>
                <c:pt idx="2">
                  <c:v>19</c:v>
                </c:pt>
                <c:pt idx="3">
                  <c:v>20</c:v>
                </c:pt>
              </c:strCache>
            </c:strRef>
          </c:cat>
          <c:val>
            <c:numRef>
              <c:f>Sheet1!$B$2:$B$5</c:f>
              <c:numCache>
                <c:formatCode>General</c:formatCode>
                <c:ptCount val="4"/>
                <c:pt idx="0">
                  <c:v>4.4</c:v>
                </c:pt>
                <c:pt idx="1">
                  <c:v>1.5</c:v>
                </c:pt>
                <c:pt idx="2">
                  <c:v>1.6</c:v>
                </c:pt>
                <c:pt idx="3">
                  <c:v>1.6</c:v>
                </c:pt>
              </c:numCache>
            </c:numRef>
          </c:val>
        </c:ser>
        <c:dLbls>
          <c:showLegendKey val="0"/>
          <c:showVal val="0"/>
          <c:showCatName val="0"/>
          <c:showSerName val="0"/>
          <c:showPercent val="0"/>
          <c:showBubbleSize val="0"/>
        </c:dLbls>
        <c:gapWidth val="75"/>
        <c:overlap val="-25"/>
        <c:axId val="2127085176"/>
        <c:axId val="2127088152"/>
      </c:barChart>
      <c:catAx>
        <c:axId val="2127085176"/>
        <c:scaling>
          <c:orientation val="minMax"/>
        </c:scaling>
        <c:delete val="0"/>
        <c:axPos val="b"/>
        <c:majorTickMark val="none"/>
        <c:minorTickMark val="none"/>
        <c:tickLblPos val="nextTo"/>
        <c:crossAx val="2127088152"/>
        <c:crosses val="autoZero"/>
        <c:auto val="1"/>
        <c:lblAlgn val="ctr"/>
        <c:lblOffset val="100"/>
        <c:noMultiLvlLbl val="0"/>
      </c:catAx>
      <c:valAx>
        <c:axId val="2127088152"/>
        <c:scaling>
          <c:orientation val="minMax"/>
        </c:scaling>
        <c:delete val="0"/>
        <c:axPos val="l"/>
        <c:majorGridlines/>
        <c:numFmt formatCode="General" sourceLinked="1"/>
        <c:majorTickMark val="none"/>
        <c:minorTickMark val="none"/>
        <c:tickLblPos val="nextTo"/>
        <c:crossAx val="2127085176"/>
        <c:crosses val="autoZero"/>
        <c:crossBetween val="between"/>
      </c:valAx>
    </c:plotArea>
    <c:legend>
      <c:legendPos val="b"/>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Age of Driver v. Injury/Fatal Crash Potential</a:t>
            </a:r>
          </a:p>
          <a:p>
            <a:pPr>
              <a:defRPr/>
            </a:pPr>
            <a:r>
              <a:rPr lang="en-US" sz="1100" b="0" i="1"/>
              <a:t>(Source:  South Dakota Office of Highway Safety</a:t>
            </a:r>
            <a:r>
              <a:rPr lang="en-US" sz="1100" b="0" i="1" baseline="0"/>
              <a:t>)</a:t>
            </a:r>
            <a:endParaRPr lang="en-US" sz="1100" b="0" i="1"/>
          </a:p>
        </c:rich>
      </c:tx>
      <c:overlay val="0"/>
    </c:title>
    <c:autoTitleDeleted val="0"/>
    <c:plotArea>
      <c:layout/>
      <c:barChart>
        <c:barDir val="col"/>
        <c:grouping val="clustered"/>
        <c:varyColors val="0"/>
        <c:ser>
          <c:idx val="0"/>
          <c:order val="0"/>
          <c:tx>
            <c:strRef>
              <c:f>Sheet1!$B$1</c:f>
              <c:strCache>
                <c:ptCount val="1"/>
                <c:pt idx="0">
                  <c:v>Pct of Total Licensed or Permitted</c:v>
                </c:pt>
              </c:strCache>
            </c:strRef>
          </c:tx>
          <c:spPr>
            <a:solidFill>
              <a:schemeClr val="tx1">
                <a:lumMod val="65000"/>
                <a:lumOff val="35000"/>
              </a:schemeClr>
            </a:solidFill>
          </c:spPr>
          <c:invertIfNegative val="0"/>
          <c:cat>
            <c:strRef>
              <c:f>Sheet1!$A$2:$A$5</c:f>
              <c:strCache>
                <c:ptCount val="4"/>
                <c:pt idx="0">
                  <c:v>14-17</c:v>
                </c:pt>
                <c:pt idx="1">
                  <c:v>18</c:v>
                </c:pt>
                <c:pt idx="2">
                  <c:v>19</c:v>
                </c:pt>
                <c:pt idx="3">
                  <c:v>20</c:v>
                </c:pt>
              </c:strCache>
            </c:strRef>
          </c:cat>
          <c:val>
            <c:numRef>
              <c:f>Sheet1!$B$2:$B$5</c:f>
              <c:numCache>
                <c:formatCode>General</c:formatCode>
                <c:ptCount val="4"/>
                <c:pt idx="0">
                  <c:v>4.4</c:v>
                </c:pt>
                <c:pt idx="1">
                  <c:v>1.5</c:v>
                </c:pt>
                <c:pt idx="2">
                  <c:v>1.6</c:v>
                </c:pt>
                <c:pt idx="3">
                  <c:v>1.6</c:v>
                </c:pt>
              </c:numCache>
            </c:numRef>
          </c:val>
        </c:ser>
        <c:ser>
          <c:idx val="1"/>
          <c:order val="1"/>
          <c:tx>
            <c:strRef>
              <c:f>Sheet1!$C$1</c:f>
              <c:strCache>
                <c:ptCount val="1"/>
                <c:pt idx="0">
                  <c:v>Pct Involved in Total Crashes</c:v>
                </c:pt>
              </c:strCache>
            </c:strRef>
          </c:tx>
          <c:spPr>
            <a:solidFill>
              <a:srgbClr val="FF0000"/>
            </a:solidFill>
          </c:spPr>
          <c:invertIfNegative val="0"/>
          <c:cat>
            <c:strRef>
              <c:f>Sheet1!$A$2:$A$5</c:f>
              <c:strCache>
                <c:ptCount val="4"/>
                <c:pt idx="0">
                  <c:v>14-17</c:v>
                </c:pt>
                <c:pt idx="1">
                  <c:v>18</c:v>
                </c:pt>
                <c:pt idx="2">
                  <c:v>19</c:v>
                </c:pt>
                <c:pt idx="3">
                  <c:v>20</c:v>
                </c:pt>
              </c:strCache>
            </c:strRef>
          </c:cat>
          <c:val>
            <c:numRef>
              <c:f>Sheet1!$C$2:$C$5</c:f>
              <c:numCache>
                <c:formatCode>General</c:formatCode>
                <c:ptCount val="4"/>
                <c:pt idx="0">
                  <c:v>8.8</c:v>
                </c:pt>
                <c:pt idx="1">
                  <c:v>3.6</c:v>
                </c:pt>
                <c:pt idx="2">
                  <c:v>3.4</c:v>
                </c:pt>
                <c:pt idx="3">
                  <c:v>2.9</c:v>
                </c:pt>
              </c:numCache>
            </c:numRef>
          </c:val>
        </c:ser>
        <c:dLbls>
          <c:showLegendKey val="0"/>
          <c:showVal val="0"/>
          <c:showCatName val="0"/>
          <c:showSerName val="0"/>
          <c:showPercent val="0"/>
          <c:showBubbleSize val="0"/>
        </c:dLbls>
        <c:gapWidth val="75"/>
        <c:overlap val="-25"/>
        <c:axId val="2117938552"/>
        <c:axId val="2117941528"/>
      </c:barChart>
      <c:catAx>
        <c:axId val="2117938552"/>
        <c:scaling>
          <c:orientation val="minMax"/>
        </c:scaling>
        <c:delete val="0"/>
        <c:axPos val="b"/>
        <c:majorTickMark val="none"/>
        <c:minorTickMark val="none"/>
        <c:tickLblPos val="nextTo"/>
        <c:crossAx val="2117941528"/>
        <c:crosses val="autoZero"/>
        <c:auto val="1"/>
        <c:lblAlgn val="ctr"/>
        <c:lblOffset val="100"/>
        <c:noMultiLvlLbl val="0"/>
      </c:catAx>
      <c:valAx>
        <c:axId val="2117941528"/>
        <c:scaling>
          <c:orientation val="minMax"/>
        </c:scaling>
        <c:delete val="0"/>
        <c:axPos val="l"/>
        <c:majorGridlines/>
        <c:numFmt formatCode="General" sourceLinked="1"/>
        <c:majorTickMark val="none"/>
        <c:minorTickMark val="none"/>
        <c:tickLblPos val="nextTo"/>
        <c:crossAx val="2117938552"/>
        <c:crosses val="autoZero"/>
        <c:crossBetween val="between"/>
      </c:valAx>
    </c:plotArea>
    <c:legend>
      <c:legendPos val="b"/>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5645E31-4AF1-4198-AD88-15E9094FFC9A}" type="datetimeFigureOut">
              <a:rPr lang="en-US" smtClean="0"/>
              <a:t>8/1/17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AEEF892-2C2D-4699-96D5-5452191040C5}" type="slidenum">
              <a:rPr lang="en-US" smtClean="0"/>
              <a:t>‹#›</a:t>
            </a:fld>
            <a:endParaRPr lang="en-US"/>
          </a:p>
        </p:txBody>
      </p:sp>
    </p:spTree>
    <p:extLst>
      <p:ext uri="{BB962C8B-B14F-4D97-AF65-F5344CB8AC3E}">
        <p14:creationId xmlns:p14="http://schemas.microsoft.com/office/powerpoint/2010/main" val="42478909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966286-564C-4D23-A059-9D66C7878A22}" type="datetimeFigureOut">
              <a:rPr lang="en-US" smtClean="0"/>
              <a:t>8/1/17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A92524-ADEA-4FD0-8BCB-F0EF9FA21E2D}" type="slidenum">
              <a:rPr lang="en-US" smtClean="0"/>
              <a:t>‹#›</a:t>
            </a:fld>
            <a:endParaRPr lang="en-US"/>
          </a:p>
        </p:txBody>
      </p:sp>
    </p:spTree>
    <p:extLst>
      <p:ext uri="{BB962C8B-B14F-4D97-AF65-F5344CB8AC3E}">
        <p14:creationId xmlns:p14="http://schemas.microsoft.com/office/powerpoint/2010/main" val="3594007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A92524-ADEA-4FD0-8BCB-F0EF9FA21E2D}" type="slidenum">
              <a:rPr lang="en-US" smtClean="0"/>
              <a:t>1</a:t>
            </a:fld>
            <a:endParaRPr lang="en-US"/>
          </a:p>
        </p:txBody>
      </p:sp>
    </p:spTree>
    <p:extLst>
      <p:ext uri="{BB962C8B-B14F-4D97-AF65-F5344CB8AC3E}">
        <p14:creationId xmlns:p14="http://schemas.microsoft.com/office/powerpoint/2010/main" val="3102982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A92524-ADEA-4FD0-8BCB-F0EF9FA21E2D}" type="slidenum">
              <a:rPr lang="en-US" smtClean="0"/>
              <a:t>10</a:t>
            </a:fld>
            <a:endParaRPr lang="en-US"/>
          </a:p>
        </p:txBody>
      </p:sp>
    </p:spTree>
    <p:extLst>
      <p:ext uri="{BB962C8B-B14F-4D97-AF65-F5344CB8AC3E}">
        <p14:creationId xmlns:p14="http://schemas.microsoft.com/office/powerpoint/2010/main" val="34257982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A92524-ADEA-4FD0-8BCB-F0EF9FA21E2D}" type="slidenum">
              <a:rPr lang="en-US" smtClean="0"/>
              <a:t>11</a:t>
            </a:fld>
            <a:endParaRPr lang="en-US"/>
          </a:p>
        </p:txBody>
      </p:sp>
    </p:spTree>
    <p:extLst>
      <p:ext uri="{BB962C8B-B14F-4D97-AF65-F5344CB8AC3E}">
        <p14:creationId xmlns:p14="http://schemas.microsoft.com/office/powerpoint/2010/main" val="4237456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A92524-ADEA-4FD0-8BCB-F0EF9FA21E2D}" type="slidenum">
              <a:rPr lang="en-US" smtClean="0"/>
              <a:t>12</a:t>
            </a:fld>
            <a:endParaRPr lang="en-US"/>
          </a:p>
        </p:txBody>
      </p:sp>
    </p:spTree>
    <p:extLst>
      <p:ext uri="{BB962C8B-B14F-4D97-AF65-F5344CB8AC3E}">
        <p14:creationId xmlns:p14="http://schemas.microsoft.com/office/powerpoint/2010/main" val="21605430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A92524-ADEA-4FD0-8BCB-F0EF9FA21E2D}" type="slidenum">
              <a:rPr lang="en-US" smtClean="0"/>
              <a:t>13</a:t>
            </a:fld>
            <a:endParaRPr lang="en-US"/>
          </a:p>
        </p:txBody>
      </p:sp>
    </p:spTree>
    <p:extLst>
      <p:ext uri="{BB962C8B-B14F-4D97-AF65-F5344CB8AC3E}">
        <p14:creationId xmlns:p14="http://schemas.microsoft.com/office/powerpoint/2010/main" val="1833339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A92524-ADEA-4FD0-8BCB-F0EF9FA21E2D}" type="slidenum">
              <a:rPr lang="en-US" smtClean="0"/>
              <a:t>2</a:t>
            </a:fld>
            <a:endParaRPr lang="en-US"/>
          </a:p>
        </p:txBody>
      </p:sp>
    </p:spTree>
    <p:extLst>
      <p:ext uri="{BB962C8B-B14F-4D97-AF65-F5344CB8AC3E}">
        <p14:creationId xmlns:p14="http://schemas.microsoft.com/office/powerpoint/2010/main" val="183126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A92524-ADEA-4FD0-8BCB-F0EF9FA21E2D}" type="slidenum">
              <a:rPr lang="en-US" smtClean="0"/>
              <a:t>3</a:t>
            </a:fld>
            <a:endParaRPr lang="en-US"/>
          </a:p>
        </p:txBody>
      </p:sp>
    </p:spTree>
    <p:extLst>
      <p:ext uri="{BB962C8B-B14F-4D97-AF65-F5344CB8AC3E}">
        <p14:creationId xmlns:p14="http://schemas.microsoft.com/office/powerpoint/2010/main" val="3078202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A92524-ADEA-4FD0-8BCB-F0EF9FA21E2D}" type="slidenum">
              <a:rPr lang="en-US" smtClean="0"/>
              <a:t>4</a:t>
            </a:fld>
            <a:endParaRPr lang="en-US"/>
          </a:p>
        </p:txBody>
      </p:sp>
    </p:spTree>
    <p:extLst>
      <p:ext uri="{BB962C8B-B14F-4D97-AF65-F5344CB8AC3E}">
        <p14:creationId xmlns:p14="http://schemas.microsoft.com/office/powerpoint/2010/main" val="1962425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A92524-ADEA-4FD0-8BCB-F0EF9FA21E2D}" type="slidenum">
              <a:rPr lang="en-US" smtClean="0"/>
              <a:t>5</a:t>
            </a:fld>
            <a:endParaRPr lang="en-US"/>
          </a:p>
        </p:txBody>
      </p:sp>
    </p:spTree>
    <p:extLst>
      <p:ext uri="{BB962C8B-B14F-4D97-AF65-F5344CB8AC3E}">
        <p14:creationId xmlns:p14="http://schemas.microsoft.com/office/powerpoint/2010/main" val="1713590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A92524-ADEA-4FD0-8BCB-F0EF9FA21E2D}" type="slidenum">
              <a:rPr lang="en-US" smtClean="0"/>
              <a:t>6</a:t>
            </a:fld>
            <a:endParaRPr lang="en-US"/>
          </a:p>
        </p:txBody>
      </p:sp>
    </p:spTree>
    <p:extLst>
      <p:ext uri="{BB962C8B-B14F-4D97-AF65-F5344CB8AC3E}">
        <p14:creationId xmlns:p14="http://schemas.microsoft.com/office/powerpoint/2010/main" val="3537283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Rot="1" noChangeAspect="1" noChangeArrowheads="1" noTextEdit="1"/>
          </p:cNvSpPr>
          <p:nvPr>
            <p:ph type="sldImg"/>
          </p:nvPr>
        </p:nvSpPr>
        <p:spPr>
          <a:xfrm>
            <a:off x="1143000" y="685800"/>
            <a:ext cx="4572000" cy="3429000"/>
          </a:xfrm>
          <a:ln/>
        </p:spPr>
      </p:sp>
      <p:sp>
        <p:nvSpPr>
          <p:cNvPr id="89090" name="Rectangle 3"/>
          <p:cNvSpPr>
            <a:spLocks noGrp="1" noChangeArrowheads="1"/>
          </p:cNvSpPr>
          <p:nvPr>
            <p:ph type="body" idx="1"/>
          </p:nvPr>
        </p:nvSpPr>
        <p:spPr>
          <a:xfrm>
            <a:off x="914400" y="4342464"/>
            <a:ext cx="5029200" cy="4116049"/>
          </a:xfrm>
          <a:noFill/>
        </p:spPr>
        <p:txBody>
          <a:bodyPr/>
          <a:lstStyle/>
          <a:p>
            <a:r>
              <a:rPr lang="en-US" smtClean="0"/>
              <a:t>(RF) This is the single most important slide. The previous two provide a “researcher” lead-in, but they stand to confuse people and prompt a lot of questions as a result. I think this is particularly useful in illustrating that 16 is the magic age of driving competence, which the SD licensing system currently appears to assume. The next graph illustrates that the issue isn’t really age nearly so much as experience.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A92524-ADEA-4FD0-8BCB-F0EF9FA21E2D}" type="slidenum">
              <a:rPr lang="en-US" smtClean="0"/>
              <a:t>8</a:t>
            </a:fld>
            <a:endParaRPr lang="en-US"/>
          </a:p>
        </p:txBody>
      </p:sp>
    </p:spTree>
    <p:extLst>
      <p:ext uri="{BB962C8B-B14F-4D97-AF65-F5344CB8AC3E}">
        <p14:creationId xmlns:p14="http://schemas.microsoft.com/office/powerpoint/2010/main" val="1497057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A92524-ADEA-4FD0-8BCB-F0EF9FA21E2D}" type="slidenum">
              <a:rPr lang="en-US" smtClean="0"/>
              <a:t>9</a:t>
            </a:fld>
            <a:endParaRPr lang="en-US"/>
          </a:p>
        </p:txBody>
      </p:sp>
    </p:spTree>
    <p:extLst>
      <p:ext uri="{BB962C8B-B14F-4D97-AF65-F5344CB8AC3E}">
        <p14:creationId xmlns:p14="http://schemas.microsoft.com/office/powerpoint/2010/main" val="3981921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DEE8F8-C12E-4074-8F06-75BF78A1433E}" type="datetimeFigureOut">
              <a:rPr lang="en-US" smtClean="0"/>
              <a:t>8/1/17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A3B61-086D-4DFA-AF2D-FCC4BE2B2AC9}" type="slidenum">
              <a:rPr lang="en-US" smtClean="0"/>
              <a:t>‹#›</a:t>
            </a:fld>
            <a:endParaRPr lang="en-US"/>
          </a:p>
        </p:txBody>
      </p:sp>
    </p:spTree>
    <p:extLst>
      <p:ext uri="{BB962C8B-B14F-4D97-AF65-F5344CB8AC3E}">
        <p14:creationId xmlns:p14="http://schemas.microsoft.com/office/powerpoint/2010/main" val="2572278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DEE8F8-C12E-4074-8F06-75BF78A1433E}" type="datetimeFigureOut">
              <a:rPr lang="en-US" smtClean="0"/>
              <a:t>8/1/17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A3B61-086D-4DFA-AF2D-FCC4BE2B2AC9}" type="slidenum">
              <a:rPr lang="en-US" smtClean="0"/>
              <a:t>‹#›</a:t>
            </a:fld>
            <a:endParaRPr lang="en-US"/>
          </a:p>
        </p:txBody>
      </p:sp>
    </p:spTree>
    <p:extLst>
      <p:ext uri="{BB962C8B-B14F-4D97-AF65-F5344CB8AC3E}">
        <p14:creationId xmlns:p14="http://schemas.microsoft.com/office/powerpoint/2010/main" val="3060519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DEE8F8-C12E-4074-8F06-75BF78A1433E}" type="datetimeFigureOut">
              <a:rPr lang="en-US" smtClean="0"/>
              <a:t>8/1/17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A3B61-086D-4DFA-AF2D-FCC4BE2B2AC9}" type="slidenum">
              <a:rPr lang="en-US" smtClean="0"/>
              <a:t>‹#›</a:t>
            </a:fld>
            <a:endParaRPr lang="en-US"/>
          </a:p>
        </p:txBody>
      </p:sp>
    </p:spTree>
    <p:extLst>
      <p:ext uri="{BB962C8B-B14F-4D97-AF65-F5344CB8AC3E}">
        <p14:creationId xmlns:p14="http://schemas.microsoft.com/office/powerpoint/2010/main" val="3897654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lumMod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A25086C-658A-446D-99B3-F4030EA34FCD}" type="datetimeFigureOut">
              <a:rPr lang="en-US"/>
              <a:pPr>
                <a:defRPr/>
              </a:pPr>
              <a:t>8/1/17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9237947-1A24-4A6D-850B-9E4900F4B7BB}" type="slidenum">
              <a:rPr lang="en-US"/>
              <a:pPr>
                <a:defRPr/>
              </a:pPr>
              <a:t>‹#›</a:t>
            </a:fld>
            <a:endParaRPr lang="en-US"/>
          </a:p>
        </p:txBody>
      </p:sp>
    </p:spTree>
    <p:extLst>
      <p:ext uri="{BB962C8B-B14F-4D97-AF65-F5344CB8AC3E}">
        <p14:creationId xmlns:p14="http://schemas.microsoft.com/office/powerpoint/2010/main" val="23866146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E7759A7-1783-4BE9-AAB2-29EC9F940460}" type="datetimeFigureOut">
              <a:rPr lang="en-US"/>
              <a:pPr>
                <a:defRPr/>
              </a:pPr>
              <a:t>8/1/17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BD605D1-EA10-43BD-872F-B20F396332F4}" type="slidenum">
              <a:rPr lang="en-US"/>
              <a:pPr>
                <a:defRPr/>
              </a:pPr>
              <a:t>‹#›</a:t>
            </a:fld>
            <a:endParaRPr lang="en-US"/>
          </a:p>
        </p:txBody>
      </p:sp>
    </p:spTree>
    <p:extLst>
      <p:ext uri="{BB962C8B-B14F-4D97-AF65-F5344CB8AC3E}">
        <p14:creationId xmlns:p14="http://schemas.microsoft.com/office/powerpoint/2010/main" val="18486002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lumMod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CAFA807-08AF-414D-9885-6B20AD15498B}" type="datetimeFigureOut">
              <a:rPr lang="en-US"/>
              <a:pPr>
                <a:defRPr/>
              </a:pPr>
              <a:t>8/1/17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F86E25C-8DE4-42A2-BF7B-225BC969F309}" type="slidenum">
              <a:rPr lang="en-US"/>
              <a:pPr>
                <a:defRPr/>
              </a:pPr>
              <a:t>‹#›</a:t>
            </a:fld>
            <a:endParaRPr lang="en-US"/>
          </a:p>
        </p:txBody>
      </p:sp>
    </p:spTree>
    <p:extLst>
      <p:ext uri="{BB962C8B-B14F-4D97-AF65-F5344CB8AC3E}">
        <p14:creationId xmlns:p14="http://schemas.microsoft.com/office/powerpoint/2010/main" val="20550209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366FAF2A-8664-4B30-8C7A-62543ACD4098}" type="datetimeFigureOut">
              <a:rPr lang="en-US"/>
              <a:pPr>
                <a:defRPr/>
              </a:pPr>
              <a:t>8/1/17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C63064A-A93A-4364-B1A2-45E33B3E2EEB}" type="slidenum">
              <a:rPr lang="en-US"/>
              <a:pPr>
                <a:defRPr/>
              </a:pPr>
              <a:t>‹#›</a:t>
            </a:fld>
            <a:endParaRPr lang="en-US"/>
          </a:p>
        </p:txBody>
      </p:sp>
    </p:spTree>
    <p:extLst>
      <p:ext uri="{BB962C8B-B14F-4D97-AF65-F5344CB8AC3E}">
        <p14:creationId xmlns:p14="http://schemas.microsoft.com/office/powerpoint/2010/main" val="16153613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01474" y="1812927"/>
            <a:ext cx="31330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2CD7CF4-13E8-4F4B-8366-6430E687C5EF}" type="datetimeFigureOut">
              <a:rPr lang="en-US"/>
              <a:pPr>
                <a:defRPr/>
              </a:pPr>
              <a:t>8/1/17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589F5C4-7688-43AB-AFE6-C60D74CFFFEF}" type="slidenum">
              <a:rPr lang="en-US"/>
              <a:pPr>
                <a:defRPr/>
              </a:pPr>
              <a:t>‹#›</a:t>
            </a:fld>
            <a:endParaRPr lang="en-US"/>
          </a:p>
        </p:txBody>
      </p:sp>
    </p:spTree>
    <p:extLst>
      <p:ext uri="{BB962C8B-B14F-4D97-AF65-F5344CB8AC3E}">
        <p14:creationId xmlns:p14="http://schemas.microsoft.com/office/powerpoint/2010/main" val="34758522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317AB36-181A-44F5-AA95-1EB6C719A4DC}" type="datetimeFigureOut">
              <a:rPr lang="en-US"/>
              <a:pPr>
                <a:defRPr/>
              </a:pPr>
              <a:t>8/1/17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8910A9D-DDC9-4855-98E1-990363E60432}" type="slidenum">
              <a:rPr lang="en-US"/>
              <a:pPr>
                <a:defRPr/>
              </a:pPr>
              <a:t>‹#›</a:t>
            </a:fld>
            <a:endParaRPr lang="en-US"/>
          </a:p>
        </p:txBody>
      </p:sp>
    </p:spTree>
    <p:extLst>
      <p:ext uri="{BB962C8B-B14F-4D97-AF65-F5344CB8AC3E}">
        <p14:creationId xmlns:p14="http://schemas.microsoft.com/office/powerpoint/2010/main" val="20127590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E51F59D-69D1-40AB-9BD5-0E149970D6F3}" type="datetimeFigureOut">
              <a:rPr lang="en-US"/>
              <a:pPr>
                <a:defRPr/>
              </a:pPr>
              <a:t>8/1/17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2D79276-D482-4734-87FE-039063F4E0DD}" type="slidenum">
              <a:rPr lang="en-US"/>
              <a:pPr>
                <a:defRPr/>
              </a:pPr>
              <a:t>‹#›</a:t>
            </a:fld>
            <a:endParaRPr lang="en-US"/>
          </a:p>
        </p:txBody>
      </p:sp>
    </p:spTree>
    <p:extLst>
      <p:ext uri="{BB962C8B-B14F-4D97-AF65-F5344CB8AC3E}">
        <p14:creationId xmlns:p14="http://schemas.microsoft.com/office/powerpoint/2010/main" val="27818664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02BA944-68CE-4234-A588-59033CE23E31}" type="datetimeFigureOut">
              <a:rPr lang="en-US"/>
              <a:pPr>
                <a:defRPr/>
              </a:pPr>
              <a:t>8/1/17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E17BEBD-5501-4C07-8A95-2B95DC0B7528}" type="slidenum">
              <a:rPr lang="en-US"/>
              <a:pPr>
                <a:defRPr/>
              </a:pPr>
              <a:t>‹#›</a:t>
            </a:fld>
            <a:endParaRPr lang="en-US"/>
          </a:p>
        </p:txBody>
      </p:sp>
    </p:spTree>
    <p:extLst>
      <p:ext uri="{BB962C8B-B14F-4D97-AF65-F5344CB8AC3E}">
        <p14:creationId xmlns:p14="http://schemas.microsoft.com/office/powerpoint/2010/main" val="3947128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DEE8F8-C12E-4074-8F06-75BF78A1433E}" type="datetimeFigureOut">
              <a:rPr lang="en-US" smtClean="0"/>
              <a:t>8/1/17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A3B61-086D-4DFA-AF2D-FCC4BE2B2AC9}" type="slidenum">
              <a:rPr lang="en-US" smtClean="0"/>
              <a:t>‹#›</a:t>
            </a:fld>
            <a:endParaRPr lang="en-US"/>
          </a:p>
        </p:txBody>
      </p:sp>
    </p:spTree>
    <p:extLst>
      <p:ext uri="{BB962C8B-B14F-4D97-AF65-F5344CB8AC3E}">
        <p14:creationId xmlns:p14="http://schemas.microsoft.com/office/powerpoint/2010/main" val="13169488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rtlCol="0">
            <a:normAutofit/>
          </a:bodyPr>
          <a:lstStyle/>
          <a:p>
            <a:pPr lvl="0"/>
            <a:r>
              <a:rPr lang="en-US" noProof="0" smtClean="0"/>
              <a:t>Click icon to add picture</a:t>
            </a:r>
            <a:endParaRPr lang="en-US" noProof="0"/>
          </a:p>
        </p:txBody>
      </p:sp>
      <p:sp>
        <p:nvSpPr>
          <p:cNvPr id="5" name="Date Placeholder 3"/>
          <p:cNvSpPr>
            <a:spLocks noGrp="1"/>
          </p:cNvSpPr>
          <p:nvPr>
            <p:ph type="dt" sz="half" idx="15"/>
          </p:nvPr>
        </p:nvSpPr>
        <p:spPr/>
        <p:txBody>
          <a:bodyPr/>
          <a:lstStyle>
            <a:lvl1pPr>
              <a:defRPr/>
            </a:lvl1pPr>
          </a:lstStyle>
          <a:p>
            <a:pPr>
              <a:defRPr/>
            </a:pPr>
            <a:fld id="{29681CD1-F9A0-4DE4-881A-9A18642E031B}" type="datetimeFigureOut">
              <a:rPr lang="en-US"/>
              <a:pPr>
                <a:defRPr/>
              </a:pPr>
              <a:t>8/1/17</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B5D91113-24FB-4617-9252-2177744683E2}" type="slidenum">
              <a:rPr lang="en-US"/>
              <a:pPr>
                <a:defRPr/>
              </a:pPr>
              <a:t>‹#›</a:t>
            </a:fld>
            <a:endParaRPr lang="en-US"/>
          </a:p>
        </p:txBody>
      </p:sp>
    </p:spTree>
    <p:extLst>
      <p:ext uri="{BB962C8B-B14F-4D97-AF65-F5344CB8AC3E}">
        <p14:creationId xmlns:p14="http://schemas.microsoft.com/office/powerpoint/2010/main" val="30099157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1E01F08-2D07-43E4-9D17-B6C78BB79763}" type="datetimeFigureOut">
              <a:rPr lang="en-US"/>
              <a:pPr>
                <a:defRPr/>
              </a:pPr>
              <a:t>8/1/17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1C46106-8389-43F0-AF42-D991F53025B1}" type="slidenum">
              <a:rPr lang="en-US"/>
              <a:pPr>
                <a:defRPr/>
              </a:pPr>
              <a:t>‹#›</a:t>
            </a:fld>
            <a:endParaRPr lang="en-US"/>
          </a:p>
        </p:txBody>
      </p:sp>
    </p:spTree>
    <p:extLst>
      <p:ext uri="{BB962C8B-B14F-4D97-AF65-F5344CB8AC3E}">
        <p14:creationId xmlns:p14="http://schemas.microsoft.com/office/powerpoint/2010/main" val="4073206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E242335-4BAF-47F7-BA93-2FB8D3EFC5C8}" type="datetimeFigureOut">
              <a:rPr lang="en-US"/>
              <a:pPr>
                <a:defRPr/>
              </a:pPr>
              <a:t>8/1/17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41AB01-3C53-4E6E-9E47-7729337EE16F}" type="slidenum">
              <a:rPr lang="en-US"/>
              <a:pPr>
                <a:defRPr/>
              </a:pPr>
              <a:t>‹#›</a:t>
            </a:fld>
            <a:endParaRPr lang="en-US"/>
          </a:p>
        </p:txBody>
      </p:sp>
    </p:spTree>
    <p:extLst>
      <p:ext uri="{BB962C8B-B14F-4D97-AF65-F5344CB8AC3E}">
        <p14:creationId xmlns:p14="http://schemas.microsoft.com/office/powerpoint/2010/main" val="6406802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rtlCol="0">
            <a:normAutofit/>
          </a:bodyPr>
          <a:lstStyle/>
          <a:p>
            <a:pPr lvl="0"/>
            <a:endParaRPr lang="en-US" noProof="0"/>
          </a:p>
        </p:txBody>
      </p:sp>
      <p:sp>
        <p:nvSpPr>
          <p:cNvPr id="4" name="Date Placeholder 3"/>
          <p:cNvSpPr>
            <a:spLocks noGrp="1"/>
          </p:cNvSpPr>
          <p:nvPr>
            <p:ph type="dt" sz="half" idx="10"/>
          </p:nvPr>
        </p:nvSpPr>
        <p:spPr>
          <a:xfrm>
            <a:off x="457200" y="6245225"/>
            <a:ext cx="2133600" cy="476250"/>
          </a:xfrm>
        </p:spPr>
        <p:txBody>
          <a:bodyPr/>
          <a:lstStyle>
            <a:lvl1pPr>
              <a:defRPr/>
            </a:lvl1pPr>
          </a:lstStyle>
          <a:p>
            <a:pPr>
              <a:defRPr/>
            </a:pPr>
            <a:fld id="{97798CB4-4023-466E-B74F-828462D9284F}" type="datetimeFigureOut">
              <a:rPr lang="en-US"/>
              <a:pPr>
                <a:defRPr/>
              </a:pPr>
              <a:t>8/1/17</a:t>
            </a:fld>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pPr>
              <a:defRPr/>
            </a:pPr>
            <a:fld id="{6E5B7E3F-89E8-4AB4-BE35-97971F5983B8}" type="slidenum">
              <a:rPr lang="en-US"/>
              <a:pPr>
                <a:defRPr/>
              </a:pPr>
              <a:t>‹#›</a:t>
            </a:fld>
            <a:endParaRPr lang="en-US"/>
          </a:p>
        </p:txBody>
      </p:sp>
    </p:spTree>
    <p:extLst>
      <p:ext uri="{BB962C8B-B14F-4D97-AF65-F5344CB8AC3E}">
        <p14:creationId xmlns:p14="http://schemas.microsoft.com/office/powerpoint/2010/main" val="2482394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DEE8F8-C12E-4074-8F06-75BF78A1433E}" type="datetimeFigureOut">
              <a:rPr lang="en-US" smtClean="0"/>
              <a:t>8/1/17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A3B61-086D-4DFA-AF2D-FCC4BE2B2AC9}" type="slidenum">
              <a:rPr lang="en-US" smtClean="0"/>
              <a:t>‹#›</a:t>
            </a:fld>
            <a:endParaRPr lang="en-US"/>
          </a:p>
        </p:txBody>
      </p:sp>
    </p:spTree>
    <p:extLst>
      <p:ext uri="{BB962C8B-B14F-4D97-AF65-F5344CB8AC3E}">
        <p14:creationId xmlns:p14="http://schemas.microsoft.com/office/powerpoint/2010/main" val="2245780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DEE8F8-C12E-4074-8F06-75BF78A1433E}" type="datetimeFigureOut">
              <a:rPr lang="en-US" smtClean="0"/>
              <a:t>8/1/17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A3B61-086D-4DFA-AF2D-FCC4BE2B2AC9}" type="slidenum">
              <a:rPr lang="en-US" smtClean="0"/>
              <a:t>‹#›</a:t>
            </a:fld>
            <a:endParaRPr lang="en-US"/>
          </a:p>
        </p:txBody>
      </p:sp>
    </p:spTree>
    <p:extLst>
      <p:ext uri="{BB962C8B-B14F-4D97-AF65-F5344CB8AC3E}">
        <p14:creationId xmlns:p14="http://schemas.microsoft.com/office/powerpoint/2010/main" val="309495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DEE8F8-C12E-4074-8F06-75BF78A1433E}" type="datetimeFigureOut">
              <a:rPr lang="en-US" smtClean="0"/>
              <a:t>8/1/17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A3B61-086D-4DFA-AF2D-FCC4BE2B2AC9}" type="slidenum">
              <a:rPr lang="en-US" smtClean="0"/>
              <a:t>‹#›</a:t>
            </a:fld>
            <a:endParaRPr lang="en-US"/>
          </a:p>
        </p:txBody>
      </p:sp>
    </p:spTree>
    <p:extLst>
      <p:ext uri="{BB962C8B-B14F-4D97-AF65-F5344CB8AC3E}">
        <p14:creationId xmlns:p14="http://schemas.microsoft.com/office/powerpoint/2010/main" val="2820845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DEE8F8-C12E-4074-8F06-75BF78A1433E}" type="datetimeFigureOut">
              <a:rPr lang="en-US" smtClean="0"/>
              <a:t>8/1/17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A3B61-086D-4DFA-AF2D-FCC4BE2B2AC9}" type="slidenum">
              <a:rPr lang="en-US" smtClean="0"/>
              <a:t>‹#›</a:t>
            </a:fld>
            <a:endParaRPr lang="en-US"/>
          </a:p>
        </p:txBody>
      </p:sp>
    </p:spTree>
    <p:extLst>
      <p:ext uri="{BB962C8B-B14F-4D97-AF65-F5344CB8AC3E}">
        <p14:creationId xmlns:p14="http://schemas.microsoft.com/office/powerpoint/2010/main" val="1740342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DEE8F8-C12E-4074-8F06-75BF78A1433E}" type="datetimeFigureOut">
              <a:rPr lang="en-US" smtClean="0"/>
              <a:t>8/1/17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A3B61-086D-4DFA-AF2D-FCC4BE2B2AC9}" type="slidenum">
              <a:rPr lang="en-US" smtClean="0"/>
              <a:t>‹#›</a:t>
            </a:fld>
            <a:endParaRPr lang="en-US"/>
          </a:p>
        </p:txBody>
      </p:sp>
    </p:spTree>
    <p:extLst>
      <p:ext uri="{BB962C8B-B14F-4D97-AF65-F5344CB8AC3E}">
        <p14:creationId xmlns:p14="http://schemas.microsoft.com/office/powerpoint/2010/main" val="1955974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DEE8F8-C12E-4074-8F06-75BF78A1433E}" type="datetimeFigureOut">
              <a:rPr lang="en-US" smtClean="0"/>
              <a:t>8/1/17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A3B61-086D-4DFA-AF2D-FCC4BE2B2AC9}" type="slidenum">
              <a:rPr lang="en-US" smtClean="0"/>
              <a:t>‹#›</a:t>
            </a:fld>
            <a:endParaRPr lang="en-US"/>
          </a:p>
        </p:txBody>
      </p:sp>
    </p:spTree>
    <p:extLst>
      <p:ext uri="{BB962C8B-B14F-4D97-AF65-F5344CB8AC3E}">
        <p14:creationId xmlns:p14="http://schemas.microsoft.com/office/powerpoint/2010/main" val="820146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DEE8F8-C12E-4074-8F06-75BF78A1433E}" type="datetimeFigureOut">
              <a:rPr lang="en-US" smtClean="0"/>
              <a:t>8/1/17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A3B61-086D-4DFA-AF2D-FCC4BE2B2AC9}" type="slidenum">
              <a:rPr lang="en-US" smtClean="0"/>
              <a:t>‹#›</a:t>
            </a:fld>
            <a:endParaRPr lang="en-US"/>
          </a:p>
        </p:txBody>
      </p:sp>
    </p:spTree>
    <p:extLst>
      <p:ext uri="{BB962C8B-B14F-4D97-AF65-F5344CB8AC3E}">
        <p14:creationId xmlns:p14="http://schemas.microsoft.com/office/powerpoint/2010/main" val="107830488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DEE8F8-C12E-4074-8F06-75BF78A1433E}" type="datetimeFigureOut">
              <a:rPr lang="en-US" smtClean="0"/>
              <a:t>8/1/17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AA3B61-086D-4DFA-AF2D-FCC4BE2B2AC9}" type="slidenum">
              <a:rPr lang="en-US" smtClean="0"/>
              <a:t>‹#›</a:t>
            </a:fld>
            <a:endParaRPr lang="en-US"/>
          </a:p>
        </p:txBody>
      </p:sp>
    </p:spTree>
    <p:extLst>
      <p:ext uri="{BB962C8B-B14F-4D97-AF65-F5344CB8AC3E}">
        <p14:creationId xmlns:p14="http://schemas.microsoft.com/office/powerpoint/2010/main" val="2800460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6A0000"/>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009650" y="676275"/>
            <a:ext cx="7124700" cy="9239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1009650" y="1806575"/>
            <a:ext cx="7124700" cy="40528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437313" y="5951538"/>
            <a:ext cx="2133600" cy="365125"/>
          </a:xfrm>
          <a:prstGeom prst="rect">
            <a:avLst/>
          </a:prstGeom>
        </p:spPr>
        <p:txBody>
          <a:bodyPr vert="horz" wrap="square" lIns="91440" tIns="45720" rIns="91440" bIns="45720" numCol="1" anchor="b" anchorCtr="0" compatLnSpc="1">
            <a:prstTxWarp prst="textNoShape">
              <a:avLst/>
            </a:prstTxWarp>
          </a:bodyPr>
          <a:lstStyle>
            <a:lvl1pPr algn="r" eaLnBrk="0" hangingPunct="0">
              <a:defRPr sz="900">
                <a:solidFill>
                  <a:srgbClr val="FFFFFF"/>
                </a:solidFill>
              </a:defRPr>
            </a:lvl1pPr>
          </a:lstStyle>
          <a:p>
            <a:pPr fontAlgn="base">
              <a:spcBef>
                <a:spcPct val="0"/>
              </a:spcBef>
              <a:spcAft>
                <a:spcPct val="0"/>
              </a:spcAft>
              <a:defRPr/>
            </a:pPr>
            <a:fld id="{C46853B7-BB98-4F79-BA7D-DFBF0C044EB8}" type="datetimeFigureOut">
              <a:rPr lang="en-US"/>
              <a:pPr fontAlgn="base">
                <a:spcBef>
                  <a:spcPct val="0"/>
                </a:spcBef>
                <a:spcAft>
                  <a:spcPct val="0"/>
                </a:spcAft>
                <a:defRPr/>
              </a:pPr>
              <a:t>8/1/17</a:t>
            </a:fld>
            <a:endParaRPr lang="en-US"/>
          </a:p>
        </p:txBody>
      </p:sp>
      <p:sp>
        <p:nvSpPr>
          <p:cNvPr id="5" name="Footer Placeholder 4"/>
          <p:cNvSpPr>
            <a:spLocks noGrp="1"/>
          </p:cNvSpPr>
          <p:nvPr>
            <p:ph type="ftr" sz="quarter" idx="3"/>
          </p:nvPr>
        </p:nvSpPr>
        <p:spPr>
          <a:xfrm>
            <a:off x="1181100" y="5951538"/>
            <a:ext cx="5256213" cy="365125"/>
          </a:xfrm>
          <a:prstGeom prst="rect">
            <a:avLst/>
          </a:prstGeom>
        </p:spPr>
        <p:txBody>
          <a:bodyPr vert="horz" wrap="square" lIns="91440" tIns="45720" rIns="91440" bIns="45720" numCol="1" anchor="b" anchorCtr="0" compatLnSpc="1">
            <a:prstTxWarp prst="textNoShape">
              <a:avLst/>
            </a:prstTxWarp>
          </a:bodyPr>
          <a:lstStyle>
            <a:lvl1pPr eaLnBrk="0" hangingPunct="0">
              <a:defRPr sz="900">
                <a:solidFill>
                  <a:srgbClr val="FFFFFF"/>
                </a:solidFill>
              </a:defRPr>
            </a:lvl1pPr>
          </a:lstStyle>
          <a:p>
            <a:pPr fontAlgn="base">
              <a:spcBef>
                <a:spcPct val="0"/>
              </a:spcBef>
              <a:spcAft>
                <a:spcPct val="0"/>
              </a:spcAft>
              <a:defRPr/>
            </a:pPr>
            <a:endParaRPr lang="en-US"/>
          </a:p>
        </p:txBody>
      </p:sp>
      <p:sp>
        <p:nvSpPr>
          <p:cNvPr id="6" name="Slide Number Placeholder 5"/>
          <p:cNvSpPr>
            <a:spLocks noGrp="1"/>
          </p:cNvSpPr>
          <p:nvPr>
            <p:ph type="sldNum" sz="quarter" idx="4"/>
          </p:nvPr>
        </p:nvSpPr>
        <p:spPr>
          <a:xfrm>
            <a:off x="573088" y="5951538"/>
            <a:ext cx="608012" cy="365125"/>
          </a:xfrm>
          <a:prstGeom prst="rect">
            <a:avLst/>
          </a:prstGeom>
        </p:spPr>
        <p:txBody>
          <a:bodyPr vert="horz" wrap="square" lIns="91440" tIns="45720" rIns="91440" bIns="45720" numCol="1" anchor="b" anchorCtr="0" compatLnSpc="1">
            <a:prstTxWarp prst="textNoShape">
              <a:avLst/>
            </a:prstTxWarp>
          </a:bodyPr>
          <a:lstStyle>
            <a:lvl1pPr eaLnBrk="0" hangingPunct="0">
              <a:defRPr sz="1800">
                <a:solidFill>
                  <a:srgbClr val="FFFFFF"/>
                </a:solidFill>
              </a:defRPr>
            </a:lvl1pPr>
          </a:lstStyle>
          <a:p>
            <a:pPr fontAlgn="base">
              <a:spcBef>
                <a:spcPct val="0"/>
              </a:spcBef>
              <a:spcAft>
                <a:spcPct val="0"/>
              </a:spcAft>
              <a:defRPr/>
            </a:pPr>
            <a:fld id="{FE28DC3C-AF08-4F9D-AF73-EBC706AF0248}" type="slidenum">
              <a:rPr lang="en-US"/>
              <a:pPr fontAlgn="base">
                <a:spcBef>
                  <a:spcPct val="0"/>
                </a:spcBef>
                <a:spcAft>
                  <a:spcPct val="0"/>
                </a:spcAft>
                <a:defRPr/>
              </a:pPr>
              <a:t>‹#›</a:t>
            </a:fld>
            <a:endParaRPr lang="en-US"/>
          </a:p>
        </p:txBody>
      </p:sp>
    </p:spTree>
    <p:extLst>
      <p:ext uri="{BB962C8B-B14F-4D97-AF65-F5344CB8AC3E}">
        <p14:creationId xmlns:p14="http://schemas.microsoft.com/office/powerpoint/2010/main" val="213267227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457200" rtl="0" eaLnBrk="0" fontAlgn="base" hangingPunct="0">
        <a:spcBef>
          <a:spcPct val="0"/>
        </a:spcBef>
        <a:spcAft>
          <a:spcPct val="0"/>
        </a:spcAft>
        <a:defRPr sz="3200" kern="1200">
          <a:solidFill>
            <a:schemeClr val="tx1"/>
          </a:solidFill>
          <a:latin typeface="+mj-lt"/>
          <a:ea typeface="Trebuchet MS" pitchFamily="34" charset="0"/>
          <a:cs typeface="Trebuchet MS"/>
        </a:defRPr>
      </a:lvl1pPr>
      <a:lvl2pPr algn="l" defTabSz="457200" rtl="0" eaLnBrk="0" fontAlgn="base" hangingPunct="0">
        <a:spcBef>
          <a:spcPct val="0"/>
        </a:spcBef>
        <a:spcAft>
          <a:spcPct val="0"/>
        </a:spcAft>
        <a:defRPr sz="3200">
          <a:solidFill>
            <a:schemeClr val="tx1"/>
          </a:solidFill>
          <a:latin typeface="Verdana" pitchFamily="34" charset="0"/>
          <a:ea typeface="Trebuchet MS" pitchFamily="34" charset="0"/>
          <a:cs typeface="Trebuchet MS" pitchFamily="34" charset="0"/>
        </a:defRPr>
      </a:lvl2pPr>
      <a:lvl3pPr algn="l" defTabSz="457200" rtl="0" eaLnBrk="0" fontAlgn="base" hangingPunct="0">
        <a:spcBef>
          <a:spcPct val="0"/>
        </a:spcBef>
        <a:spcAft>
          <a:spcPct val="0"/>
        </a:spcAft>
        <a:defRPr sz="3200">
          <a:solidFill>
            <a:schemeClr val="tx1"/>
          </a:solidFill>
          <a:latin typeface="Verdana" pitchFamily="34" charset="0"/>
          <a:ea typeface="Trebuchet MS" pitchFamily="34" charset="0"/>
          <a:cs typeface="Trebuchet MS" pitchFamily="34" charset="0"/>
        </a:defRPr>
      </a:lvl3pPr>
      <a:lvl4pPr algn="l" defTabSz="457200" rtl="0" eaLnBrk="0" fontAlgn="base" hangingPunct="0">
        <a:spcBef>
          <a:spcPct val="0"/>
        </a:spcBef>
        <a:spcAft>
          <a:spcPct val="0"/>
        </a:spcAft>
        <a:defRPr sz="3200">
          <a:solidFill>
            <a:schemeClr val="tx1"/>
          </a:solidFill>
          <a:latin typeface="Verdana" pitchFamily="34" charset="0"/>
          <a:ea typeface="Trebuchet MS" pitchFamily="34" charset="0"/>
          <a:cs typeface="Trebuchet MS" pitchFamily="34" charset="0"/>
        </a:defRPr>
      </a:lvl4pPr>
      <a:lvl5pPr algn="l" defTabSz="457200" rtl="0" eaLnBrk="0" fontAlgn="base" hangingPunct="0">
        <a:spcBef>
          <a:spcPct val="0"/>
        </a:spcBef>
        <a:spcAft>
          <a:spcPct val="0"/>
        </a:spcAft>
        <a:defRPr sz="3200">
          <a:solidFill>
            <a:schemeClr val="tx1"/>
          </a:solidFill>
          <a:latin typeface="Verdana" pitchFamily="34" charset="0"/>
          <a:ea typeface="Trebuchet MS" pitchFamily="34" charset="0"/>
          <a:cs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ct val="20000"/>
        </a:spcBef>
        <a:spcAft>
          <a:spcPts val="600"/>
        </a:spcAft>
        <a:buClr>
          <a:schemeClr val="tx2"/>
        </a:buClr>
        <a:buFont typeface="Wingdings 2" pitchFamily="18" charset="2"/>
        <a:buChar char=""/>
        <a:defRPr kern="1200">
          <a:solidFill>
            <a:schemeClr val="tx1"/>
          </a:solidFill>
          <a:latin typeface="+mn-lt"/>
          <a:ea typeface="+mn-ea"/>
          <a:cs typeface="+mn-cs"/>
        </a:defRPr>
      </a:lvl1pPr>
      <a:lvl2pPr marL="742950" indent="-285750" algn="l" defTabSz="457200" rtl="0" eaLnBrk="0" fontAlgn="base" hangingPunct="0">
        <a:spcBef>
          <a:spcPct val="20000"/>
        </a:spcBef>
        <a:spcAft>
          <a:spcPts val="600"/>
        </a:spcAft>
        <a:buClr>
          <a:schemeClr val="tx2"/>
        </a:buClr>
        <a:buFont typeface="Wingdings 2" pitchFamily="18" charset="2"/>
        <a:buChar char=""/>
        <a:defRPr sz="1600" kern="1200">
          <a:solidFill>
            <a:schemeClr val="tx1"/>
          </a:solidFill>
          <a:latin typeface="+mn-lt"/>
          <a:ea typeface="+mn-ea"/>
          <a:cs typeface="+mn-cs"/>
        </a:defRPr>
      </a:lvl2pPr>
      <a:lvl3pPr marL="1143000" indent="-228600" algn="l" defTabSz="457200" rtl="0" eaLnBrk="0" fontAlgn="base" hangingPunct="0">
        <a:spcBef>
          <a:spcPct val="20000"/>
        </a:spcBef>
        <a:spcAft>
          <a:spcPts val="600"/>
        </a:spcAft>
        <a:buClr>
          <a:schemeClr val="tx2"/>
        </a:buClr>
        <a:buFont typeface="Wingdings 2" pitchFamily="18" charset="2"/>
        <a:buChar char=""/>
        <a:defRPr sz="1400" kern="1200">
          <a:solidFill>
            <a:schemeClr val="tx1"/>
          </a:solidFill>
          <a:latin typeface="+mn-lt"/>
          <a:ea typeface="+mn-ea"/>
          <a:cs typeface="+mn-cs"/>
        </a:defRPr>
      </a:lvl3pPr>
      <a:lvl4pPr marL="1600200" indent="-228600" algn="l" defTabSz="457200" rtl="0" eaLnBrk="0" fontAlgn="base" hangingPunct="0">
        <a:spcBef>
          <a:spcPct val="20000"/>
        </a:spcBef>
        <a:spcAft>
          <a:spcPts val="600"/>
        </a:spcAft>
        <a:buClr>
          <a:schemeClr val="tx2"/>
        </a:buClr>
        <a:buFont typeface="Wingdings 2" pitchFamily="18" charset="2"/>
        <a:buChar char=""/>
        <a:defRPr sz="1200" kern="1200">
          <a:solidFill>
            <a:schemeClr val="tx1"/>
          </a:solidFill>
          <a:latin typeface="+mn-lt"/>
          <a:ea typeface="+mn-ea"/>
          <a:cs typeface="+mn-cs"/>
        </a:defRPr>
      </a:lvl4pPr>
      <a:lvl5pPr marL="2057400" indent="-228600" algn="l" defTabSz="457200" rtl="0" eaLnBrk="0" fontAlgn="base" hangingPunct="0">
        <a:spcBef>
          <a:spcPct val="20000"/>
        </a:spcBef>
        <a:spcAft>
          <a:spcPts val="600"/>
        </a:spcAft>
        <a:buClr>
          <a:schemeClr val="tx2"/>
        </a:buClr>
        <a:buFont typeface="Wingdings 2" pitchFamily="18"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Task Force on Safe Teen Driving</a:t>
            </a:r>
            <a:br>
              <a:rPr lang="en-US" dirty="0" smtClean="0"/>
            </a:br>
            <a:endParaRPr lang="en-US" dirty="0"/>
          </a:p>
        </p:txBody>
      </p:sp>
      <p:sp>
        <p:nvSpPr>
          <p:cNvPr id="3" name="Subtitle 2"/>
          <p:cNvSpPr>
            <a:spLocks noGrp="1"/>
          </p:cNvSpPr>
          <p:nvPr>
            <p:ph type="subTitle" idx="1"/>
          </p:nvPr>
        </p:nvSpPr>
        <p:spPr>
          <a:xfrm>
            <a:off x="1371600" y="3962400"/>
            <a:ext cx="6400800" cy="1219200"/>
          </a:xfrm>
        </p:spPr>
        <p:txBody>
          <a:bodyPr>
            <a:normAutofit fontScale="77500" lnSpcReduction="20000"/>
          </a:bodyPr>
          <a:lstStyle/>
          <a:p>
            <a:endParaRPr lang="en-US" dirty="0" smtClean="0"/>
          </a:p>
          <a:p>
            <a:r>
              <a:rPr lang="en-US" dirty="0" smtClean="0"/>
              <a:t>Joint Transportation Committee</a:t>
            </a:r>
          </a:p>
          <a:p>
            <a:r>
              <a:rPr lang="en-US" dirty="0" smtClean="0"/>
              <a:t>January 10, 2013</a:t>
            </a:r>
            <a:endParaRPr lang="en-US" dirty="0"/>
          </a:p>
        </p:txBody>
      </p:sp>
    </p:spTree>
    <p:extLst>
      <p:ext uri="{BB962C8B-B14F-4D97-AF65-F5344CB8AC3E}">
        <p14:creationId xmlns:p14="http://schemas.microsoft.com/office/powerpoint/2010/main" val="176643316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Legislative Recommendation Two:</a:t>
            </a:r>
            <a:br>
              <a:rPr lang="en-US" dirty="0" smtClean="0"/>
            </a:br>
            <a:r>
              <a:rPr lang="en-US" i="1" dirty="0" smtClean="0">
                <a:solidFill>
                  <a:srgbClr val="C00000"/>
                </a:solidFill>
              </a:rPr>
              <a:t>Prohibit the Use of Electronic Devices</a:t>
            </a:r>
            <a:endParaRPr lang="en-US" i="1" dirty="0">
              <a:solidFill>
                <a:srgbClr val="C00000"/>
              </a:solidFill>
            </a:endParaRPr>
          </a:p>
        </p:txBody>
      </p:sp>
      <p:sp>
        <p:nvSpPr>
          <p:cNvPr id="3" name="Content Placeholder 2"/>
          <p:cNvSpPr>
            <a:spLocks noGrp="1"/>
          </p:cNvSpPr>
          <p:nvPr>
            <p:ph idx="1"/>
          </p:nvPr>
        </p:nvSpPr>
        <p:spPr>
          <a:xfrm>
            <a:off x="457200" y="1752600"/>
            <a:ext cx="8229600" cy="4495800"/>
          </a:xfrm>
        </p:spPr>
        <p:txBody>
          <a:bodyPr>
            <a:normAutofit fontScale="92500" lnSpcReduction="20000"/>
          </a:bodyPr>
          <a:lstStyle/>
          <a:p>
            <a:r>
              <a:rPr lang="en-US" dirty="0" smtClean="0"/>
              <a:t>During Instructional and Restricted Permit Periods for 14-16 year old drivers</a:t>
            </a:r>
          </a:p>
          <a:p>
            <a:r>
              <a:rPr lang="en-US" dirty="0" smtClean="0"/>
              <a:t>Exempts car radios</a:t>
            </a:r>
          </a:p>
          <a:p>
            <a:r>
              <a:rPr lang="en-US" dirty="0" smtClean="0"/>
              <a:t>Handheld devices are the target</a:t>
            </a:r>
          </a:p>
          <a:p>
            <a:r>
              <a:rPr lang="en-US" dirty="0" smtClean="0"/>
              <a:t>Enhance the development of safe driving skills during the learning curve</a:t>
            </a:r>
          </a:p>
          <a:p>
            <a:r>
              <a:rPr lang="en-US" dirty="0" smtClean="0"/>
              <a:t>Recent Office of Highway Safety survey of South Dakota drivers finds that 93% believe the use of texting devices should be banned by those who are driving.</a:t>
            </a:r>
            <a:endParaRPr lang="en-US" dirty="0"/>
          </a:p>
        </p:txBody>
      </p:sp>
    </p:spTree>
    <p:extLst>
      <p:ext uri="{BB962C8B-B14F-4D97-AF65-F5344CB8AC3E}">
        <p14:creationId xmlns:p14="http://schemas.microsoft.com/office/powerpoint/2010/main" val="3877648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Legislative Recommendation Three:</a:t>
            </a:r>
            <a:br>
              <a:rPr lang="en-US" dirty="0" smtClean="0"/>
            </a:br>
            <a:r>
              <a:rPr lang="en-US" i="1" dirty="0" smtClean="0">
                <a:solidFill>
                  <a:srgbClr val="C00000"/>
                </a:solidFill>
              </a:rPr>
              <a:t>Increase Instruction Permit Period</a:t>
            </a:r>
            <a:endParaRPr lang="en-US" i="1" dirty="0">
              <a:solidFill>
                <a:srgbClr val="C00000"/>
              </a:solidFill>
            </a:endParaRPr>
          </a:p>
        </p:txBody>
      </p:sp>
      <p:sp>
        <p:nvSpPr>
          <p:cNvPr id="3" name="Content Placeholder 2"/>
          <p:cNvSpPr>
            <a:spLocks noGrp="1"/>
          </p:cNvSpPr>
          <p:nvPr>
            <p:ph idx="1"/>
          </p:nvPr>
        </p:nvSpPr>
        <p:spPr>
          <a:xfrm>
            <a:off x="457200" y="1752600"/>
            <a:ext cx="8229600" cy="4495800"/>
          </a:xfrm>
        </p:spPr>
        <p:txBody>
          <a:bodyPr>
            <a:normAutofit/>
          </a:bodyPr>
          <a:lstStyle/>
          <a:p>
            <a:r>
              <a:rPr lang="en-US" dirty="0" smtClean="0"/>
              <a:t>Amend SDCL 32-12-11</a:t>
            </a:r>
          </a:p>
          <a:p>
            <a:r>
              <a:rPr lang="en-US" dirty="0" smtClean="0"/>
              <a:t>Carrot on a stick</a:t>
            </a:r>
          </a:p>
          <a:p>
            <a:r>
              <a:rPr lang="en-US" dirty="0" smtClean="0"/>
              <a:t>Increase the permit period to 365 days but allow for a reduction if the driver has successfully completed a driver education course approved by the state.</a:t>
            </a:r>
          </a:p>
          <a:p>
            <a:r>
              <a:rPr lang="en-US" dirty="0" smtClean="0"/>
              <a:t>Reduction from 365 days to 270.</a:t>
            </a:r>
          </a:p>
        </p:txBody>
      </p:sp>
    </p:spTree>
    <p:extLst>
      <p:ext uri="{BB962C8B-B14F-4D97-AF65-F5344CB8AC3E}">
        <p14:creationId xmlns:p14="http://schemas.microsoft.com/office/powerpoint/2010/main" val="20430537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Legislative Recommendation Four:</a:t>
            </a:r>
            <a:br>
              <a:rPr lang="en-US" dirty="0" smtClean="0"/>
            </a:br>
            <a:r>
              <a:rPr lang="en-US" i="1" dirty="0" smtClean="0">
                <a:solidFill>
                  <a:srgbClr val="C00000"/>
                </a:solidFill>
              </a:rPr>
              <a:t>Establish Driver Education Coordinator</a:t>
            </a:r>
            <a:endParaRPr lang="en-US" i="1" dirty="0">
              <a:solidFill>
                <a:srgbClr val="C00000"/>
              </a:solidFill>
            </a:endParaRPr>
          </a:p>
        </p:txBody>
      </p:sp>
      <p:sp>
        <p:nvSpPr>
          <p:cNvPr id="3" name="Content Placeholder 2"/>
          <p:cNvSpPr>
            <a:spLocks noGrp="1"/>
          </p:cNvSpPr>
          <p:nvPr>
            <p:ph idx="1"/>
          </p:nvPr>
        </p:nvSpPr>
        <p:spPr>
          <a:xfrm>
            <a:off x="457200" y="1752600"/>
            <a:ext cx="8229600" cy="4495800"/>
          </a:xfrm>
        </p:spPr>
        <p:txBody>
          <a:bodyPr>
            <a:normAutofit fontScale="85000" lnSpcReduction="20000"/>
          </a:bodyPr>
          <a:lstStyle/>
          <a:p>
            <a:r>
              <a:rPr lang="en-US" dirty="0" smtClean="0"/>
              <a:t>South Dakota lacks any standard curriculum and testing methods for driver education.</a:t>
            </a:r>
          </a:p>
          <a:p>
            <a:r>
              <a:rPr lang="en-US" dirty="0" smtClean="0"/>
              <a:t>Position would be funded by Office of Highway Safety.  </a:t>
            </a:r>
          </a:p>
          <a:p>
            <a:r>
              <a:rPr lang="en-US" dirty="0" smtClean="0"/>
              <a:t>Establish a standard training program for instructor licensing, recertification, and continuing education.</a:t>
            </a:r>
          </a:p>
          <a:p>
            <a:r>
              <a:rPr lang="en-US" dirty="0" smtClean="0"/>
              <a:t>Consider re-establishing Driver Education Association in South Dakota.</a:t>
            </a:r>
          </a:p>
          <a:p>
            <a:r>
              <a:rPr lang="en-US" dirty="0" smtClean="0"/>
              <a:t>Establish statistical tracking methodology to create data linkages.</a:t>
            </a:r>
          </a:p>
          <a:p>
            <a:r>
              <a:rPr lang="en-US" dirty="0" smtClean="0"/>
              <a:t>SDDOT studied this and reported out in April 2011.  This report was a significant resource for the task force.</a:t>
            </a:r>
          </a:p>
        </p:txBody>
      </p:sp>
    </p:spTree>
    <p:extLst>
      <p:ext uri="{BB962C8B-B14F-4D97-AF65-F5344CB8AC3E}">
        <p14:creationId xmlns:p14="http://schemas.microsoft.com/office/powerpoint/2010/main" val="20430537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Recommendations</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rgbClr val="C00000"/>
                </a:solidFill>
              </a:rPr>
              <a:t>Increase license age from 16 to 17.</a:t>
            </a:r>
          </a:p>
          <a:p>
            <a:pPr marL="457200" lvl="1" indent="0">
              <a:buNone/>
            </a:pPr>
            <a:r>
              <a:rPr lang="en-US" dirty="0" smtClean="0"/>
              <a:t>	Enhancement of  GDL provision to reduce teen 	driving fatalities and injuries.  Removes high risk 	situations until the young driver is more 	experienced.</a:t>
            </a:r>
            <a:endParaRPr lang="en-US" dirty="0"/>
          </a:p>
          <a:p>
            <a:r>
              <a:rPr lang="en-US" dirty="0" smtClean="0">
                <a:solidFill>
                  <a:srgbClr val="C00000"/>
                </a:solidFill>
              </a:rPr>
              <a:t>Develop more detailed crash reporting on cell phone usage.</a:t>
            </a:r>
          </a:p>
          <a:p>
            <a:pPr marL="0" indent="0">
              <a:buNone/>
            </a:pPr>
            <a:r>
              <a:rPr lang="en-US" dirty="0">
                <a:solidFill>
                  <a:srgbClr val="C00000"/>
                </a:solidFill>
              </a:rPr>
              <a:t>	</a:t>
            </a:r>
            <a:r>
              <a:rPr lang="en-US" sz="2800" dirty="0" smtClean="0"/>
              <a:t>Examine options available to create better 	statistical linkages to driver contributing 	circumstance of cell phone and texting.  </a:t>
            </a:r>
            <a:endParaRPr lang="en-US" dirty="0">
              <a:solidFill>
                <a:srgbClr val="C00000"/>
              </a:solidFill>
            </a:endParaRPr>
          </a:p>
        </p:txBody>
      </p:sp>
    </p:spTree>
    <p:extLst>
      <p:ext uri="{BB962C8B-B14F-4D97-AF65-F5344CB8AC3E}">
        <p14:creationId xmlns:p14="http://schemas.microsoft.com/office/powerpoint/2010/main" val="5586630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Force Created in 2011 Session:</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HB1221 – </a:t>
            </a:r>
            <a:r>
              <a:rPr lang="en-US" dirty="0"/>
              <a:t>D</a:t>
            </a:r>
            <a:r>
              <a:rPr lang="en-US" dirty="0" smtClean="0"/>
              <a:t>uties of Task Force:</a:t>
            </a:r>
          </a:p>
          <a:p>
            <a:endParaRPr lang="en-US" dirty="0"/>
          </a:p>
          <a:p>
            <a:pPr marL="0" indent="0">
              <a:buNone/>
            </a:pPr>
            <a:r>
              <a:rPr lang="en-US" dirty="0" smtClean="0"/>
              <a:t>	(</a:t>
            </a:r>
            <a:r>
              <a:rPr lang="en-US" dirty="0"/>
              <a:t>1) Examine data on teen driving by age groups and urban and </a:t>
            </a:r>
            <a:r>
              <a:rPr lang="en-US" dirty="0" smtClean="0"/>
              <a:t>	rural </a:t>
            </a:r>
            <a:r>
              <a:rPr lang="en-US" dirty="0"/>
              <a:t>setting including </a:t>
            </a:r>
            <a:r>
              <a:rPr lang="en-US" dirty="0" smtClean="0"/>
              <a:t>traffic citations</a:t>
            </a:r>
            <a:r>
              <a:rPr lang="en-US" dirty="0"/>
              <a:t>, crashes, injuries, </a:t>
            </a:r>
            <a:r>
              <a:rPr lang="en-US" dirty="0" smtClean="0"/>
              <a:t>	fatalities</a:t>
            </a:r>
            <a:r>
              <a:rPr lang="en-US" dirty="0"/>
              <a:t>, and circumstances and causal factors in crashes</a:t>
            </a:r>
            <a:r>
              <a:rPr lang="en-US" dirty="0" smtClean="0"/>
              <a:t>;</a:t>
            </a:r>
          </a:p>
          <a:p>
            <a:pPr marL="0" indent="0">
              <a:buNone/>
            </a:pPr>
            <a:endParaRPr lang="en-US" dirty="0"/>
          </a:p>
          <a:p>
            <a:pPr marL="0" indent="0">
              <a:buNone/>
            </a:pPr>
            <a:r>
              <a:rPr lang="en-US" dirty="0" smtClean="0"/>
              <a:t>	(</a:t>
            </a:r>
            <a:r>
              <a:rPr lang="en-US" dirty="0"/>
              <a:t>2) Review current laws affecting teen drivers</a:t>
            </a:r>
            <a:r>
              <a:rPr lang="en-US" dirty="0" smtClean="0"/>
              <a:t>;</a:t>
            </a:r>
          </a:p>
          <a:p>
            <a:pPr marL="0" indent="0">
              <a:buNone/>
            </a:pPr>
            <a:endParaRPr lang="en-US" dirty="0"/>
          </a:p>
          <a:p>
            <a:pPr marL="0" indent="0">
              <a:buNone/>
            </a:pPr>
            <a:r>
              <a:rPr lang="en-US" dirty="0" smtClean="0"/>
              <a:t>	(</a:t>
            </a:r>
            <a:r>
              <a:rPr lang="en-US" dirty="0"/>
              <a:t>3) Examine data on driver education available for teens, </a:t>
            </a:r>
            <a:r>
              <a:rPr lang="en-US" dirty="0" smtClean="0"/>
              <a:t>	including </a:t>
            </a:r>
            <a:r>
              <a:rPr lang="en-US" dirty="0"/>
              <a:t>preparation and </a:t>
            </a:r>
            <a:r>
              <a:rPr lang="en-US" dirty="0" smtClean="0"/>
              <a:t>ongoing training </a:t>
            </a:r>
            <a:r>
              <a:rPr lang="en-US" dirty="0"/>
              <a:t>of instructors, costs </a:t>
            </a:r>
            <a:r>
              <a:rPr lang="en-US" dirty="0" smtClean="0"/>
              <a:t>	for </a:t>
            </a:r>
            <a:r>
              <a:rPr lang="en-US" dirty="0"/>
              <a:t>driver education, current payers, and enrollment statistics</a:t>
            </a:r>
            <a:r>
              <a:rPr lang="en-US" dirty="0" smtClean="0"/>
              <a:t>;</a:t>
            </a:r>
          </a:p>
          <a:p>
            <a:pPr marL="0" indent="0">
              <a:buNone/>
            </a:pPr>
            <a:endParaRPr lang="en-US" dirty="0"/>
          </a:p>
          <a:p>
            <a:pPr marL="0" indent="0">
              <a:buNone/>
            </a:pPr>
            <a:r>
              <a:rPr lang="en-US" dirty="0" smtClean="0"/>
              <a:t>	(</a:t>
            </a:r>
            <a:r>
              <a:rPr lang="en-US" dirty="0"/>
              <a:t>4) Examine barriers to teen driving safety; </a:t>
            </a:r>
            <a:r>
              <a:rPr lang="en-US" dirty="0" smtClean="0"/>
              <a:t>and</a:t>
            </a:r>
          </a:p>
          <a:p>
            <a:pPr marL="0" indent="0">
              <a:buNone/>
            </a:pPr>
            <a:endParaRPr lang="en-US" dirty="0"/>
          </a:p>
          <a:p>
            <a:pPr marL="0" indent="0">
              <a:buNone/>
            </a:pPr>
            <a:r>
              <a:rPr lang="en-US" dirty="0" smtClean="0"/>
              <a:t>	(</a:t>
            </a:r>
            <a:r>
              <a:rPr lang="en-US" dirty="0"/>
              <a:t>5) Review national best practices to improve safety of teen drivers.</a:t>
            </a:r>
          </a:p>
        </p:txBody>
      </p:sp>
    </p:spTree>
    <p:extLst>
      <p:ext uri="{BB962C8B-B14F-4D97-AF65-F5344CB8AC3E}">
        <p14:creationId xmlns:p14="http://schemas.microsoft.com/office/powerpoint/2010/main" val="26184002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South Dakota Teen Drivers at Risk</a:t>
            </a:r>
            <a:endParaRPr lang="en-US" dirty="0"/>
          </a:p>
        </p:txBody>
      </p:sp>
      <p:sp>
        <p:nvSpPr>
          <p:cNvPr id="3" name="Content Placeholder 2"/>
          <p:cNvSpPr>
            <a:spLocks noGrp="1"/>
          </p:cNvSpPr>
          <p:nvPr>
            <p:ph idx="1"/>
          </p:nvPr>
        </p:nvSpPr>
        <p:spPr>
          <a:xfrm>
            <a:off x="457200" y="1752600"/>
            <a:ext cx="8229600" cy="4373563"/>
          </a:xfrm>
        </p:spPr>
        <p:txBody>
          <a:bodyPr>
            <a:normAutofit/>
          </a:bodyPr>
          <a:lstStyle/>
          <a:p>
            <a:r>
              <a:rPr lang="en-US" dirty="0" smtClean="0"/>
              <a:t>Drivers in </a:t>
            </a:r>
            <a:r>
              <a:rPr lang="en-US" b="1" dirty="0" smtClean="0">
                <a:solidFill>
                  <a:srgbClr val="FF0000"/>
                </a:solidFill>
              </a:rPr>
              <a:t>14-17</a:t>
            </a:r>
            <a:r>
              <a:rPr lang="en-US" dirty="0" smtClean="0"/>
              <a:t> age group account for </a:t>
            </a:r>
            <a:r>
              <a:rPr lang="en-US" b="1" dirty="0" smtClean="0">
                <a:solidFill>
                  <a:srgbClr val="FF0000"/>
                </a:solidFill>
              </a:rPr>
              <a:t>4.3%</a:t>
            </a:r>
            <a:r>
              <a:rPr lang="en-US" dirty="0" smtClean="0"/>
              <a:t> of all permitted or licensed in South Dakota.</a:t>
            </a:r>
          </a:p>
          <a:p>
            <a:r>
              <a:rPr lang="en-US" dirty="0" smtClean="0"/>
              <a:t>Yet of drivers involved in crashes this age group </a:t>
            </a:r>
            <a:r>
              <a:rPr lang="en-US" b="1" dirty="0" smtClean="0">
                <a:solidFill>
                  <a:srgbClr val="FF0000"/>
                </a:solidFill>
              </a:rPr>
              <a:t>8.8%</a:t>
            </a:r>
            <a:r>
              <a:rPr lang="en-US" dirty="0" smtClean="0"/>
              <a:t> of all state reportable crashes – an average annual number of </a:t>
            </a:r>
            <a:r>
              <a:rPr lang="en-US" b="1" dirty="0" smtClean="0">
                <a:solidFill>
                  <a:srgbClr val="FF0000"/>
                </a:solidFill>
              </a:rPr>
              <a:t>2,027</a:t>
            </a:r>
            <a:r>
              <a:rPr lang="en-US" dirty="0" smtClean="0"/>
              <a:t> crashes!</a:t>
            </a:r>
          </a:p>
          <a:p>
            <a:r>
              <a:rPr lang="en-US" dirty="0" smtClean="0"/>
              <a:t>Study Years 2008-2010 = </a:t>
            </a:r>
            <a:r>
              <a:rPr lang="en-US" b="1" dirty="0" smtClean="0">
                <a:solidFill>
                  <a:srgbClr val="FF0000"/>
                </a:solidFill>
              </a:rPr>
              <a:t>10</a:t>
            </a:r>
            <a:r>
              <a:rPr lang="en-US" dirty="0" smtClean="0"/>
              <a:t> Young Drivers Killed and </a:t>
            </a:r>
            <a:r>
              <a:rPr lang="en-US" b="1" dirty="0" smtClean="0">
                <a:solidFill>
                  <a:srgbClr val="FF0000"/>
                </a:solidFill>
              </a:rPr>
              <a:t>1,055</a:t>
            </a:r>
            <a:r>
              <a:rPr lang="en-US" dirty="0" smtClean="0"/>
              <a:t> Injured in Crashes!</a:t>
            </a:r>
          </a:p>
        </p:txBody>
      </p:sp>
    </p:spTree>
    <p:extLst>
      <p:ext uri="{BB962C8B-B14F-4D97-AF65-F5344CB8AC3E}">
        <p14:creationId xmlns:p14="http://schemas.microsoft.com/office/powerpoint/2010/main" val="31618361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South Dakota Teen Drivers at Risk</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Top Driver (14-17) Contributing Circumstances:</a:t>
            </a:r>
          </a:p>
          <a:p>
            <a:endParaRPr lang="en-US" dirty="0" smtClean="0"/>
          </a:p>
          <a:p>
            <a:pPr marL="0" indent="0">
              <a:buNone/>
            </a:pPr>
            <a:r>
              <a:rPr lang="en-US" dirty="0"/>
              <a:t>	</a:t>
            </a:r>
            <a:r>
              <a:rPr lang="en-US" dirty="0" smtClean="0"/>
              <a:t>1.	Running off road</a:t>
            </a:r>
          </a:p>
          <a:p>
            <a:pPr marL="0" indent="0">
              <a:buNone/>
            </a:pPr>
            <a:r>
              <a:rPr lang="en-US" dirty="0"/>
              <a:t>	</a:t>
            </a:r>
            <a:r>
              <a:rPr lang="en-US" dirty="0" smtClean="0"/>
              <a:t>2.	Failure to yield</a:t>
            </a:r>
          </a:p>
          <a:p>
            <a:pPr marL="0" indent="0">
              <a:buNone/>
            </a:pPr>
            <a:r>
              <a:rPr lang="en-US" dirty="0"/>
              <a:t>	</a:t>
            </a:r>
            <a:r>
              <a:rPr lang="en-US" dirty="0" smtClean="0"/>
              <a:t>3.	Driving too fast for conditions</a:t>
            </a:r>
          </a:p>
          <a:p>
            <a:pPr marL="0" indent="0">
              <a:buNone/>
            </a:pPr>
            <a:r>
              <a:rPr lang="en-US" dirty="0"/>
              <a:t>	</a:t>
            </a:r>
            <a:r>
              <a:rPr lang="en-US" dirty="0" smtClean="0"/>
              <a:t>4.	Over correcting</a:t>
            </a:r>
          </a:p>
          <a:p>
            <a:pPr marL="0" indent="0">
              <a:buNone/>
            </a:pPr>
            <a:r>
              <a:rPr lang="en-US" dirty="0"/>
              <a:t>	</a:t>
            </a:r>
            <a:r>
              <a:rPr lang="en-US" dirty="0" smtClean="0"/>
              <a:t>5.	Speeding</a:t>
            </a:r>
          </a:p>
          <a:p>
            <a:pPr marL="0" indent="0">
              <a:buNone/>
            </a:pPr>
            <a:r>
              <a:rPr lang="en-US" dirty="0"/>
              <a:t>	</a:t>
            </a:r>
            <a:r>
              <a:rPr lang="en-US" dirty="0" smtClean="0"/>
              <a:t>6.	Drinking</a:t>
            </a:r>
          </a:p>
          <a:p>
            <a:pPr marL="0" indent="0">
              <a:buNone/>
            </a:pPr>
            <a:r>
              <a:rPr lang="en-US" dirty="0"/>
              <a:t>	</a:t>
            </a:r>
            <a:r>
              <a:rPr lang="en-US" dirty="0" smtClean="0"/>
              <a:t>7.	Distracted</a:t>
            </a:r>
            <a:endParaRPr lang="en-US" dirty="0"/>
          </a:p>
        </p:txBody>
      </p:sp>
    </p:spTree>
    <p:extLst>
      <p:ext uri="{BB962C8B-B14F-4D97-AF65-F5344CB8AC3E}">
        <p14:creationId xmlns:p14="http://schemas.microsoft.com/office/powerpoint/2010/main" val="374590010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title="Age of Driver v. Crash Potential"/>
          <p:cNvGraphicFramePr>
            <a:graphicFrameLocks noGrp="1"/>
          </p:cNvGraphicFramePr>
          <p:nvPr>
            <p:ph idx="1"/>
            <p:extLst>
              <p:ext uri="{D42A27DB-BD31-4B8C-83A1-F6EECF244321}">
                <p14:modId xmlns:p14="http://schemas.microsoft.com/office/powerpoint/2010/main" val="1856230508"/>
              </p:ext>
            </p:extLst>
          </p:nvPr>
        </p:nvGraphicFramePr>
        <p:xfrm>
          <a:off x="457200" y="685800"/>
          <a:ext cx="8229600" cy="54403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7758221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title="Age of Driver v. Crash Potential"/>
          <p:cNvGraphicFramePr>
            <a:graphicFrameLocks noGrp="1"/>
          </p:cNvGraphicFramePr>
          <p:nvPr>
            <p:ph idx="1"/>
            <p:extLst>
              <p:ext uri="{D42A27DB-BD31-4B8C-83A1-F6EECF244321}">
                <p14:modId xmlns:p14="http://schemas.microsoft.com/office/powerpoint/2010/main" val="1570655568"/>
              </p:ext>
            </p:extLst>
          </p:nvPr>
        </p:nvGraphicFramePr>
        <p:xfrm>
          <a:off x="457200" y="685800"/>
          <a:ext cx="8229600" cy="54403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089892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371599"/>
            <a:ext cx="6231711"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0883" name="Rectangle 3"/>
          <p:cNvSpPr>
            <a:spLocks noGrp="1" noChangeArrowheads="1"/>
          </p:cNvSpPr>
          <p:nvPr>
            <p:ph idx="1"/>
          </p:nvPr>
        </p:nvSpPr>
        <p:spPr>
          <a:xfrm>
            <a:off x="3276600" y="1600200"/>
            <a:ext cx="4648200" cy="1447800"/>
          </a:xfrm>
        </p:spPr>
        <p:txBody>
          <a:bodyPr/>
          <a:lstStyle/>
          <a:p>
            <a:pPr marL="0" indent="0" eaLnBrk="1" hangingPunct="1">
              <a:lnSpc>
                <a:spcPct val="90000"/>
              </a:lnSpc>
              <a:spcBef>
                <a:spcPct val="0"/>
              </a:spcBef>
              <a:buFontTx/>
              <a:buNone/>
            </a:pPr>
            <a:r>
              <a:rPr lang="en-US" sz="2800" dirty="0" smtClean="0">
                <a:solidFill>
                  <a:srgbClr val="DDDDDD"/>
                </a:solidFill>
                <a:latin typeface="Arial" charset="0"/>
              </a:rPr>
              <a:t>Driver crash involvements per </a:t>
            </a:r>
            <a:r>
              <a:rPr lang="en-US" sz="2800" dirty="0" smtClean="0">
                <a:solidFill>
                  <a:srgbClr val="FFCC99"/>
                </a:solidFill>
                <a:latin typeface="Arial" charset="0"/>
              </a:rPr>
              <a:t>million miles traveled</a:t>
            </a:r>
          </a:p>
        </p:txBody>
      </p:sp>
      <p:sp>
        <p:nvSpPr>
          <p:cNvPr id="28675" name="Rectangle 4"/>
          <p:cNvSpPr>
            <a:spLocks noChangeArrowheads="1"/>
          </p:cNvSpPr>
          <p:nvPr/>
        </p:nvSpPr>
        <p:spPr bwMode="auto">
          <a:xfrm>
            <a:off x="5181600" y="6477000"/>
            <a:ext cx="3962400" cy="457200"/>
          </a:xfrm>
          <a:prstGeom prst="rect">
            <a:avLst/>
          </a:prstGeom>
          <a:noFill/>
          <a:ln w="9525">
            <a:noFill/>
            <a:miter lim="800000"/>
            <a:headEnd/>
            <a:tailEnd/>
          </a:ln>
        </p:spPr>
        <p:txBody>
          <a:bodyPr/>
          <a:lstStyle/>
          <a:p>
            <a:pPr fontAlgn="base">
              <a:spcBef>
                <a:spcPct val="20000"/>
              </a:spcBef>
              <a:spcAft>
                <a:spcPct val="0"/>
              </a:spcAft>
            </a:pPr>
            <a:r>
              <a:rPr lang="en-US" sz="1000">
                <a:solidFill>
                  <a:srgbClr val="CDF2FF"/>
                </a:solidFill>
                <a:latin typeface="Arial" charset="0"/>
              </a:rPr>
              <a:t>Source: A.F. Williams, Journal of Safety Research 34 (2003) 5-15</a:t>
            </a:r>
          </a:p>
        </p:txBody>
      </p:sp>
      <p:sp>
        <p:nvSpPr>
          <p:cNvPr id="28676" name="Rectangle 5"/>
          <p:cNvSpPr>
            <a:spLocks noChangeArrowheads="1"/>
          </p:cNvSpPr>
          <p:nvPr/>
        </p:nvSpPr>
        <p:spPr bwMode="auto">
          <a:xfrm>
            <a:off x="533400" y="152400"/>
            <a:ext cx="7772400" cy="1143000"/>
          </a:xfrm>
          <a:prstGeom prst="rect">
            <a:avLst/>
          </a:prstGeom>
          <a:noFill/>
          <a:ln w="9525">
            <a:noFill/>
            <a:miter lim="800000"/>
            <a:headEnd/>
            <a:tailEnd/>
          </a:ln>
        </p:spPr>
        <p:txBody>
          <a:bodyPr anchor="ctr"/>
          <a:lstStyle/>
          <a:p>
            <a:pPr fontAlgn="base">
              <a:spcBef>
                <a:spcPct val="0"/>
              </a:spcBef>
              <a:spcAft>
                <a:spcPct val="0"/>
              </a:spcAft>
            </a:pPr>
            <a:r>
              <a:rPr lang="en-US" sz="4000">
                <a:solidFill>
                  <a:prstClr val="white"/>
                </a:solidFill>
                <a:latin typeface="Arial" charset="0"/>
              </a:rPr>
              <a:t>Crash Rates by Age</a:t>
            </a:r>
          </a:p>
        </p:txBody>
      </p:sp>
      <p:sp>
        <p:nvSpPr>
          <p:cNvPr id="9" name="Oval 6"/>
          <p:cNvSpPr>
            <a:spLocks noChangeArrowheads="1"/>
          </p:cNvSpPr>
          <p:nvPr/>
        </p:nvSpPr>
        <p:spPr bwMode="auto">
          <a:xfrm>
            <a:off x="1295400" y="5867400"/>
            <a:ext cx="1752600" cy="457200"/>
          </a:xfrm>
          <a:prstGeom prst="ellipse">
            <a:avLst/>
          </a:prstGeom>
          <a:noFill/>
          <a:ln w="28575">
            <a:solidFill>
              <a:schemeClr val="tx1"/>
            </a:solidFill>
            <a:round/>
            <a:headEnd/>
            <a:tailEnd/>
          </a:ln>
        </p:spPr>
        <p:txBody>
          <a:bodyPr wrap="none" anchor="ctr"/>
          <a:lstStyle/>
          <a:p>
            <a:pPr eaLnBrk="0" fontAlgn="base" hangingPunct="0">
              <a:spcBef>
                <a:spcPct val="0"/>
              </a:spcBef>
              <a:spcAft>
                <a:spcPct val="0"/>
              </a:spcAft>
            </a:pPr>
            <a:endParaRPr lang="en-US" sz="5400">
              <a:solidFill>
                <a:prstClr val="white"/>
              </a:solidFill>
            </a:endParaRPr>
          </a:p>
        </p:txBody>
      </p:sp>
    </p:spTree>
    <p:extLst>
      <p:ext uri="{BB962C8B-B14F-4D97-AF65-F5344CB8AC3E}">
        <p14:creationId xmlns:p14="http://schemas.microsoft.com/office/powerpoint/2010/main" val="877871716"/>
      </p:ext>
    </p:extLst>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Teen Drivers at Risk Nationwide</a:t>
            </a:r>
            <a:endParaRPr lang="en-US" dirty="0"/>
          </a:p>
        </p:txBody>
      </p:sp>
      <p:sp>
        <p:nvSpPr>
          <p:cNvPr id="3" name="Content Placeholder 2"/>
          <p:cNvSpPr>
            <a:spLocks noGrp="1"/>
          </p:cNvSpPr>
          <p:nvPr>
            <p:ph idx="1"/>
          </p:nvPr>
        </p:nvSpPr>
        <p:spPr/>
        <p:txBody>
          <a:bodyPr>
            <a:normAutofit lnSpcReduction="10000"/>
          </a:bodyPr>
          <a:lstStyle/>
          <a:p>
            <a:r>
              <a:rPr lang="en-US" dirty="0" smtClean="0"/>
              <a:t>Leading cause of death of 14-17 year-olds across United States is motor vehicle crashes at 39% </a:t>
            </a:r>
            <a:r>
              <a:rPr lang="en-US" i="1" dirty="0" smtClean="0"/>
              <a:t>(in South Dakota it is number one at 44%)</a:t>
            </a:r>
            <a:r>
              <a:rPr lang="en-US" dirty="0" smtClean="0"/>
              <a:t>!</a:t>
            </a:r>
          </a:p>
          <a:p>
            <a:r>
              <a:rPr lang="en-US" dirty="0" smtClean="0"/>
              <a:t>The national downward trend of motor vehicle deaths in this age bracket has ceased.  The trending down was largely credited to enhanced GDL laws (11% uptick in driver fatalities from 2010 to 2011).</a:t>
            </a:r>
          </a:p>
        </p:txBody>
      </p:sp>
    </p:spTree>
    <p:extLst>
      <p:ext uri="{BB962C8B-B14F-4D97-AF65-F5344CB8AC3E}">
        <p14:creationId xmlns:p14="http://schemas.microsoft.com/office/powerpoint/2010/main" val="3961420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Legislative Recommendation One:</a:t>
            </a:r>
            <a:br>
              <a:rPr lang="en-US" dirty="0" smtClean="0"/>
            </a:br>
            <a:r>
              <a:rPr lang="en-US" i="1" dirty="0" smtClean="0">
                <a:solidFill>
                  <a:srgbClr val="C00000"/>
                </a:solidFill>
              </a:rPr>
              <a:t>Restrict Unrelated Minor Passengers</a:t>
            </a:r>
            <a:endParaRPr lang="en-US" i="1" dirty="0">
              <a:solidFill>
                <a:srgbClr val="C0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Add new section to chapter 32-12</a:t>
            </a:r>
          </a:p>
          <a:p>
            <a:r>
              <a:rPr lang="en-US" dirty="0" smtClean="0"/>
              <a:t>No holder of a restricted minor’s permit may operate a motor vehicle carrying more than one passenger under the age of 18 who is not a member of the immediate family or lives at the permit holder’s primary residence unless a parent or guardian is in vehicle.</a:t>
            </a:r>
          </a:p>
          <a:p>
            <a:r>
              <a:rPr lang="en-US" dirty="0" smtClean="0"/>
              <a:t>Research clearly indicates that limiting passengers during this phase is correlated with a reduction in crashes.</a:t>
            </a:r>
          </a:p>
          <a:p>
            <a:r>
              <a:rPr lang="en-US" dirty="0" smtClean="0"/>
              <a:t>School exemption will be provided.</a:t>
            </a:r>
            <a:endParaRPr lang="en-US" dirty="0"/>
          </a:p>
        </p:txBody>
      </p:sp>
    </p:spTree>
    <p:extLst>
      <p:ext uri="{BB962C8B-B14F-4D97-AF65-F5344CB8AC3E}">
        <p14:creationId xmlns:p14="http://schemas.microsoft.com/office/powerpoint/2010/main" val="21580430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Win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int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Wint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90000"/>
                <a:hueMod val="100000"/>
                <a:satMod val="130000"/>
                <a:lumMod val="90000"/>
              </a:schemeClr>
            </a:gs>
            <a:gs pos="92000">
              <a:schemeClr val="phClr">
                <a:tint val="96000"/>
                <a:shade val="100000"/>
                <a:hueMod val="96000"/>
                <a:satMod val="140000"/>
                <a:lumMod val="128000"/>
              </a:schemeClr>
            </a:gs>
          </a:gsLst>
          <a:lin ang="5400000" scaled="1"/>
        </a:gradFill>
        <a:gradFill rotWithShape="1">
          <a:gsLst>
            <a:gs pos="0">
              <a:schemeClr val="phClr">
                <a:tint val="96000"/>
                <a:shade val="100000"/>
                <a:hueMod val="96000"/>
                <a:satMod val="140000"/>
                <a:lumMod val="128000"/>
              </a:schemeClr>
            </a:gs>
            <a:gs pos="83000">
              <a:schemeClr val="phClr">
                <a:shade val="85000"/>
                <a:hueMod val="100000"/>
                <a:satMod val="130000"/>
                <a:lumMod val="92000"/>
              </a:schemeClr>
            </a:gs>
          </a:gsLst>
          <a:path path="circle">
            <a:fillToRect l="50000" t="5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640</Words>
  <Application>Microsoft Macintosh PowerPoint</Application>
  <PresentationFormat>On-screen Show (4:3)</PresentationFormat>
  <Paragraphs>81</Paragraphs>
  <Slides>13</Slides>
  <Notes>13</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Winter</vt:lpstr>
      <vt:lpstr>Task Force on Safe Teen Driving </vt:lpstr>
      <vt:lpstr>Task Force Created in 2011 Session:</vt:lpstr>
      <vt:lpstr>South Dakota Teen Drivers at Risk</vt:lpstr>
      <vt:lpstr>South Dakota Teen Drivers at Risk</vt:lpstr>
      <vt:lpstr>PowerPoint Presentation</vt:lpstr>
      <vt:lpstr>PowerPoint Presentation</vt:lpstr>
      <vt:lpstr>PowerPoint Presentation</vt:lpstr>
      <vt:lpstr>Teen Drivers at Risk Nationwide</vt:lpstr>
      <vt:lpstr>Legislative Recommendation One: Restrict Unrelated Minor Passengers</vt:lpstr>
      <vt:lpstr>Legislative Recommendation Two: Prohibit the Use of Electronic Devices</vt:lpstr>
      <vt:lpstr>Legislative Recommendation Three: Increase Instruction Permit Period</vt:lpstr>
      <vt:lpstr>Legislative Recommendation Four: Establish Driver Education Coordinator</vt:lpstr>
      <vt:lpstr>Policy Recommendations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1</cp:revision>
  <dcterms:created xsi:type="dcterms:W3CDTF">2013-03-18T16:46:33Z</dcterms:created>
  <dcterms:modified xsi:type="dcterms:W3CDTF">2017-08-01T19:54:54Z</dcterms:modified>
</cp:coreProperties>
</file>