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350" r:id="rId4"/>
    <p:sldId id="355" r:id="rId5"/>
    <p:sldId id="263" r:id="rId6"/>
    <p:sldId id="264" r:id="rId7"/>
    <p:sldId id="328" r:id="rId8"/>
    <p:sldId id="266" r:id="rId9"/>
    <p:sldId id="267" r:id="rId10"/>
    <p:sldId id="268" r:id="rId11"/>
    <p:sldId id="269" r:id="rId12"/>
    <p:sldId id="325" r:id="rId13"/>
    <p:sldId id="270" r:id="rId14"/>
    <p:sldId id="326" r:id="rId15"/>
    <p:sldId id="272" r:id="rId16"/>
    <p:sldId id="273" r:id="rId17"/>
    <p:sldId id="271" r:id="rId18"/>
    <p:sldId id="354" r:id="rId19"/>
    <p:sldId id="327" r:id="rId20"/>
    <p:sldId id="291" r:id="rId21"/>
    <p:sldId id="292" r:id="rId22"/>
    <p:sldId id="293" r:id="rId23"/>
    <p:sldId id="294" r:id="rId24"/>
    <p:sldId id="295" r:id="rId25"/>
    <p:sldId id="296" r:id="rId26"/>
    <p:sldId id="297" r:id="rId27"/>
    <p:sldId id="298" r:id="rId28"/>
    <p:sldId id="329" r:id="rId29"/>
    <p:sldId id="275" r:id="rId30"/>
    <p:sldId id="348" r:id="rId31"/>
    <p:sldId id="276" r:id="rId32"/>
    <p:sldId id="358" r:id="rId33"/>
    <p:sldId id="277" r:id="rId34"/>
    <p:sldId id="278" r:id="rId35"/>
    <p:sldId id="282" r:id="rId36"/>
    <p:sldId id="283" r:id="rId37"/>
    <p:sldId id="330" r:id="rId38"/>
    <p:sldId id="290" r:id="rId39"/>
    <p:sldId id="285" r:id="rId40"/>
    <p:sldId id="334" r:id="rId41"/>
    <p:sldId id="360" r:id="rId42"/>
    <p:sldId id="359" r:id="rId43"/>
    <p:sldId id="289" r:id="rId44"/>
    <p:sldId id="286" r:id="rId45"/>
    <p:sldId id="287" r:id="rId46"/>
    <p:sldId id="331" r:id="rId47"/>
    <p:sldId id="332" r:id="rId48"/>
    <p:sldId id="335" r:id="rId49"/>
    <p:sldId id="333" r:id="rId50"/>
    <p:sldId id="339" r:id="rId51"/>
    <p:sldId id="340" r:id="rId52"/>
    <p:sldId id="341" r:id="rId53"/>
    <p:sldId id="342" r:id="rId54"/>
    <p:sldId id="356" r:id="rId55"/>
    <p:sldId id="357" r:id="rId56"/>
    <p:sldId id="343" r:id="rId57"/>
    <p:sldId id="347" r:id="rId58"/>
    <p:sldId id="344" r:id="rId59"/>
    <p:sldId id="346" r:id="rId60"/>
    <p:sldId id="353" r:id="rId61"/>
    <p:sldId id="316" r:id="rId62"/>
    <p:sldId id="336" r:id="rId63"/>
    <p:sldId id="314" r:id="rId64"/>
    <p:sldId id="351" r:id="rId65"/>
    <p:sldId id="317" r:id="rId66"/>
    <p:sldId id="321" r:id="rId67"/>
    <p:sldId id="315" r:id="rId68"/>
    <p:sldId id="300" r:id="rId69"/>
    <p:sldId id="313" r:id="rId70"/>
    <p:sldId id="301" r:id="rId71"/>
    <p:sldId id="302" r:id="rId72"/>
    <p:sldId id="303" r:id="rId73"/>
    <p:sldId id="304" r:id="rId74"/>
    <p:sldId id="299" r:id="rId75"/>
    <p:sldId id="305" r:id="rId76"/>
    <p:sldId id="307" r:id="rId77"/>
    <p:sldId id="306" r:id="rId78"/>
    <p:sldId id="308" r:id="rId79"/>
    <p:sldId id="309" r:id="rId8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FC4E8F-8103-42F8-87B9-0CF8A2ED23C4}">
          <p14:sldIdLst>
            <p14:sldId id="258"/>
            <p14:sldId id="350"/>
            <p14:sldId id="355"/>
            <p14:sldId id="263"/>
            <p14:sldId id="264"/>
            <p14:sldId id="328"/>
            <p14:sldId id="266"/>
            <p14:sldId id="267"/>
            <p14:sldId id="268"/>
            <p14:sldId id="269"/>
            <p14:sldId id="325"/>
            <p14:sldId id="270"/>
            <p14:sldId id="326"/>
            <p14:sldId id="272"/>
            <p14:sldId id="273"/>
            <p14:sldId id="271"/>
            <p14:sldId id="354"/>
            <p14:sldId id="327"/>
            <p14:sldId id="291"/>
            <p14:sldId id="292"/>
            <p14:sldId id="293"/>
            <p14:sldId id="294"/>
            <p14:sldId id="295"/>
            <p14:sldId id="296"/>
            <p14:sldId id="297"/>
            <p14:sldId id="298"/>
            <p14:sldId id="329"/>
            <p14:sldId id="275"/>
            <p14:sldId id="348"/>
            <p14:sldId id="276"/>
            <p14:sldId id="358"/>
            <p14:sldId id="277"/>
            <p14:sldId id="278"/>
            <p14:sldId id="282"/>
            <p14:sldId id="283"/>
            <p14:sldId id="330"/>
            <p14:sldId id="290"/>
            <p14:sldId id="285"/>
            <p14:sldId id="334"/>
            <p14:sldId id="360"/>
            <p14:sldId id="359"/>
            <p14:sldId id="289"/>
            <p14:sldId id="286"/>
            <p14:sldId id="287"/>
            <p14:sldId id="331"/>
            <p14:sldId id="332"/>
            <p14:sldId id="335"/>
            <p14:sldId id="333"/>
            <p14:sldId id="339"/>
            <p14:sldId id="340"/>
            <p14:sldId id="341"/>
            <p14:sldId id="342"/>
            <p14:sldId id="356"/>
            <p14:sldId id="357"/>
            <p14:sldId id="343"/>
            <p14:sldId id="347"/>
            <p14:sldId id="344"/>
            <p14:sldId id="346"/>
            <p14:sldId id="353"/>
            <p14:sldId id="316"/>
            <p14:sldId id="336"/>
            <p14:sldId id="314"/>
            <p14:sldId id="351"/>
            <p14:sldId id="317"/>
            <p14:sldId id="321"/>
            <p14:sldId id="315"/>
            <p14:sldId id="300"/>
            <p14:sldId id="313"/>
            <p14:sldId id="301"/>
            <p14:sldId id="302"/>
            <p14:sldId id="303"/>
            <p14:sldId id="304"/>
            <p14:sldId id="299"/>
            <p14:sldId id="305"/>
            <p14:sldId id="307"/>
            <p14:sldId id="306"/>
            <p14:sldId id="308"/>
            <p14:sldId id="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60"/>
  </p:normalViewPr>
  <p:slideViewPr>
    <p:cSldViewPr snapToGrid="0">
      <p:cViewPr varScale="1">
        <p:scale>
          <a:sx n="162" d="100"/>
          <a:sy n="162" d="100"/>
        </p:scale>
        <p:origin x="430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8B309-C1D9-44DB-B4CE-10C7BC86C43F}" type="doc">
      <dgm:prSet loTypeId="urn:microsoft.com/office/officeart/2005/8/layout/pyramid1" loCatId="pyramid" qsTypeId="urn:microsoft.com/office/officeart/2005/8/quickstyle/3d2" qsCatId="3D" csTypeId="urn:microsoft.com/office/officeart/2005/8/colors/colorful5" csCatId="colorful" phldr="1"/>
      <dgm:spPr/>
    </dgm:pt>
    <dgm:pt modelId="{3C9DA787-CF7F-4EB8-AD23-1F5E35EB0D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cap="none" normalizeH="0" baseline="0" dirty="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effectLst/>
              <a:latin typeface="Century Schoolbook" pitchFamily="18" charset="0"/>
            </a:rPr>
            <a:t>COST</a:t>
          </a:r>
        </a:p>
      </dgm:t>
    </dgm:pt>
    <dgm:pt modelId="{4BB3F221-2A14-43C1-865D-36F3CB79FBC1}" type="parTrans" cxnId="{489AFF32-1D7E-4035-A212-E9269F5F3211}">
      <dgm:prSet/>
      <dgm:spPr/>
      <dgm:t>
        <a:bodyPr/>
        <a:lstStyle/>
        <a:p>
          <a:endParaRPr lang="en-US"/>
        </a:p>
      </dgm:t>
    </dgm:pt>
    <dgm:pt modelId="{20BFCDF7-8C53-4F62-A4AB-DA711C0FF51C}" type="sibTrans" cxnId="{489AFF32-1D7E-4035-A212-E9269F5F3211}">
      <dgm:prSet/>
      <dgm:spPr/>
      <dgm:t>
        <a:bodyPr/>
        <a:lstStyle/>
        <a:p>
          <a:endParaRPr lang="en-US"/>
        </a:p>
      </dgm:t>
    </dgm:pt>
    <dgm:pt modelId="{24D93DAB-E686-4AC3-A403-914241D8A0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effectLst/>
              <a:latin typeface="Century Schoolbook" pitchFamily="18" charset="0"/>
            </a:rPr>
            <a:t>WORK</a:t>
          </a:r>
        </a:p>
      </dgm:t>
    </dgm:pt>
    <dgm:pt modelId="{FAA97108-DE4C-44FE-81A9-B086F2B58951}" type="parTrans" cxnId="{F01B35AD-594B-45C1-9537-1D3DC4409E7B}">
      <dgm:prSet/>
      <dgm:spPr/>
      <dgm:t>
        <a:bodyPr/>
        <a:lstStyle/>
        <a:p>
          <a:endParaRPr lang="en-US"/>
        </a:p>
      </dgm:t>
    </dgm:pt>
    <dgm:pt modelId="{B7569E32-E35F-4668-96B2-22048565F962}" type="sibTrans" cxnId="{F01B35AD-594B-45C1-9537-1D3DC4409E7B}">
      <dgm:prSet/>
      <dgm:spPr/>
      <dgm:t>
        <a:bodyPr/>
        <a:lstStyle/>
        <a:p>
          <a:endParaRPr lang="en-US"/>
        </a:p>
      </dgm:t>
    </dgm:pt>
    <dgm:pt modelId="{34E0BA88-2F01-44F6-9CC4-18915C94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effectLst/>
              <a:latin typeface="Century Schoolbook" pitchFamily="18" charset="0"/>
            </a:rPr>
            <a:t>FACILITY</a:t>
          </a:r>
        </a:p>
      </dgm:t>
    </dgm:pt>
    <dgm:pt modelId="{EFAE665F-42CB-4385-96AD-EF0EAE035D7D}" type="parTrans" cxnId="{E5ABE333-7A1B-4732-9C5B-D77C8B57FAF4}">
      <dgm:prSet/>
      <dgm:spPr/>
      <dgm:t>
        <a:bodyPr/>
        <a:lstStyle/>
        <a:p>
          <a:endParaRPr lang="en-US"/>
        </a:p>
      </dgm:t>
    </dgm:pt>
    <dgm:pt modelId="{3C9DD935-FC7E-45A1-854B-F11520F6415F}" type="sibTrans" cxnId="{E5ABE333-7A1B-4732-9C5B-D77C8B57FAF4}">
      <dgm:prSet/>
      <dgm:spPr/>
      <dgm:t>
        <a:bodyPr/>
        <a:lstStyle/>
        <a:p>
          <a:endParaRPr lang="en-US"/>
        </a:p>
      </dgm:t>
    </dgm:pt>
    <dgm:pt modelId="{C67C7F82-25D7-4D17-BEC0-B4E986F0C8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effectLst/>
              <a:latin typeface="Century Schoolbook" pitchFamily="18" charset="0"/>
            </a:rPr>
            <a:t>APPLICANT</a:t>
          </a:r>
        </a:p>
      </dgm:t>
    </dgm:pt>
    <dgm:pt modelId="{29180D97-7C7A-43DA-BF42-55AF8C507FDD}" type="parTrans" cxnId="{8A09B9AA-4ADD-414D-86D3-224A5E8FB1CC}">
      <dgm:prSet/>
      <dgm:spPr/>
      <dgm:t>
        <a:bodyPr/>
        <a:lstStyle/>
        <a:p>
          <a:endParaRPr lang="en-US"/>
        </a:p>
      </dgm:t>
    </dgm:pt>
    <dgm:pt modelId="{56A08517-2C3D-4D92-B2F8-A476A855060F}" type="sibTrans" cxnId="{8A09B9AA-4ADD-414D-86D3-224A5E8FB1CC}">
      <dgm:prSet/>
      <dgm:spPr/>
      <dgm:t>
        <a:bodyPr/>
        <a:lstStyle/>
        <a:p>
          <a:endParaRPr lang="en-US"/>
        </a:p>
      </dgm:t>
    </dgm:pt>
    <dgm:pt modelId="{4BE6E433-877F-4D51-A409-C03563CFD6BE}" type="pres">
      <dgm:prSet presAssocID="{15D8B309-C1D9-44DB-B4CE-10C7BC86C43F}" presName="Name0" presStyleCnt="0">
        <dgm:presLayoutVars>
          <dgm:dir/>
          <dgm:animLvl val="lvl"/>
          <dgm:resizeHandles val="exact"/>
        </dgm:presLayoutVars>
      </dgm:prSet>
      <dgm:spPr/>
    </dgm:pt>
    <dgm:pt modelId="{997B7082-0DAD-4E6A-998F-7986CA0A04E9}" type="pres">
      <dgm:prSet presAssocID="{3C9DA787-CF7F-4EB8-AD23-1F5E35EB0D24}" presName="Name8" presStyleCnt="0"/>
      <dgm:spPr/>
    </dgm:pt>
    <dgm:pt modelId="{8E274358-66F7-4B82-9843-76DFE4187FAC}" type="pres">
      <dgm:prSet presAssocID="{3C9DA787-CF7F-4EB8-AD23-1F5E35EB0D24}" presName="level" presStyleLbl="node1" presStyleIdx="0" presStyleCnt="4" custScaleX="102326">
        <dgm:presLayoutVars>
          <dgm:chMax val="1"/>
          <dgm:bulletEnabled val="1"/>
        </dgm:presLayoutVars>
      </dgm:prSet>
      <dgm:spPr/>
    </dgm:pt>
    <dgm:pt modelId="{FF4C32DC-63CA-4BD0-A1EB-DCCF32D3DCFC}" type="pres">
      <dgm:prSet presAssocID="{3C9DA787-CF7F-4EB8-AD23-1F5E35EB0D24}" presName="levelTx" presStyleLbl="revTx" presStyleIdx="0" presStyleCnt="0">
        <dgm:presLayoutVars>
          <dgm:chMax val="1"/>
          <dgm:bulletEnabled val="1"/>
        </dgm:presLayoutVars>
      </dgm:prSet>
      <dgm:spPr/>
    </dgm:pt>
    <dgm:pt modelId="{D26686A0-CDE8-488A-90C9-3142CF3762B9}" type="pres">
      <dgm:prSet presAssocID="{24D93DAB-E686-4AC3-A403-914241D8A0DB}" presName="Name8" presStyleCnt="0"/>
      <dgm:spPr/>
    </dgm:pt>
    <dgm:pt modelId="{066CE760-34DD-4F14-83B7-AE1A32A9E095}" type="pres">
      <dgm:prSet presAssocID="{24D93DAB-E686-4AC3-A403-914241D8A0DB}" presName="level" presStyleLbl="node1" presStyleIdx="1" presStyleCnt="4" custLinFactNeighborX="233" custLinFactNeighborY="-2070">
        <dgm:presLayoutVars>
          <dgm:chMax val="1"/>
          <dgm:bulletEnabled val="1"/>
        </dgm:presLayoutVars>
      </dgm:prSet>
      <dgm:spPr/>
    </dgm:pt>
    <dgm:pt modelId="{F5766D51-75B3-46B7-9D52-AFDCFE5F1E76}" type="pres">
      <dgm:prSet presAssocID="{24D93DAB-E686-4AC3-A403-914241D8A0DB}" presName="levelTx" presStyleLbl="revTx" presStyleIdx="0" presStyleCnt="0">
        <dgm:presLayoutVars>
          <dgm:chMax val="1"/>
          <dgm:bulletEnabled val="1"/>
        </dgm:presLayoutVars>
      </dgm:prSet>
      <dgm:spPr/>
    </dgm:pt>
    <dgm:pt modelId="{7B3B91E8-5452-4B8C-BBC2-1B21590032C6}" type="pres">
      <dgm:prSet presAssocID="{34E0BA88-2F01-44F6-9CC4-18915C94FFDD}" presName="Name8" presStyleCnt="0"/>
      <dgm:spPr/>
    </dgm:pt>
    <dgm:pt modelId="{480AE8B0-805A-4529-AFE4-329DFB2F0536}" type="pres">
      <dgm:prSet presAssocID="{34E0BA88-2F01-44F6-9CC4-18915C94FFDD}" presName="level" presStyleLbl="node1" presStyleIdx="2" presStyleCnt="4">
        <dgm:presLayoutVars>
          <dgm:chMax val="1"/>
          <dgm:bulletEnabled val="1"/>
        </dgm:presLayoutVars>
      </dgm:prSet>
      <dgm:spPr/>
    </dgm:pt>
    <dgm:pt modelId="{6423DCC9-809A-4012-93BE-BA0EEF6694E0}" type="pres">
      <dgm:prSet presAssocID="{34E0BA88-2F01-44F6-9CC4-18915C94FFDD}" presName="levelTx" presStyleLbl="revTx" presStyleIdx="0" presStyleCnt="0">
        <dgm:presLayoutVars>
          <dgm:chMax val="1"/>
          <dgm:bulletEnabled val="1"/>
        </dgm:presLayoutVars>
      </dgm:prSet>
      <dgm:spPr/>
    </dgm:pt>
    <dgm:pt modelId="{8B64524A-807B-46E0-AC2C-CD82B2FB23B6}" type="pres">
      <dgm:prSet presAssocID="{C67C7F82-25D7-4D17-BEC0-B4E986F0C88B}" presName="Name8" presStyleCnt="0"/>
      <dgm:spPr/>
    </dgm:pt>
    <dgm:pt modelId="{19DE7CB0-437B-4F78-9A3A-A9504C77BBB8}" type="pres">
      <dgm:prSet presAssocID="{C67C7F82-25D7-4D17-BEC0-B4E986F0C88B}" presName="level" presStyleLbl="node1" presStyleIdx="3" presStyleCnt="4">
        <dgm:presLayoutVars>
          <dgm:chMax val="1"/>
          <dgm:bulletEnabled val="1"/>
        </dgm:presLayoutVars>
      </dgm:prSet>
      <dgm:spPr/>
    </dgm:pt>
    <dgm:pt modelId="{ED43766C-64EB-430B-A1B3-2B0E2F2A848F}" type="pres">
      <dgm:prSet presAssocID="{C67C7F82-25D7-4D17-BEC0-B4E986F0C88B}" presName="levelTx" presStyleLbl="revTx" presStyleIdx="0" presStyleCnt="0">
        <dgm:presLayoutVars>
          <dgm:chMax val="1"/>
          <dgm:bulletEnabled val="1"/>
        </dgm:presLayoutVars>
      </dgm:prSet>
      <dgm:spPr/>
    </dgm:pt>
  </dgm:ptLst>
  <dgm:cxnLst>
    <dgm:cxn modelId="{D56B4802-C869-4F12-856C-E6A9E091918B}" type="presOf" srcId="{3C9DA787-CF7F-4EB8-AD23-1F5E35EB0D24}" destId="{FF4C32DC-63CA-4BD0-A1EB-DCCF32D3DCFC}" srcOrd="1" destOrd="0" presId="urn:microsoft.com/office/officeart/2005/8/layout/pyramid1"/>
    <dgm:cxn modelId="{489AFF32-1D7E-4035-A212-E9269F5F3211}" srcId="{15D8B309-C1D9-44DB-B4CE-10C7BC86C43F}" destId="{3C9DA787-CF7F-4EB8-AD23-1F5E35EB0D24}" srcOrd="0" destOrd="0" parTransId="{4BB3F221-2A14-43C1-865D-36F3CB79FBC1}" sibTransId="{20BFCDF7-8C53-4F62-A4AB-DA711C0FF51C}"/>
    <dgm:cxn modelId="{E5ABE333-7A1B-4732-9C5B-D77C8B57FAF4}" srcId="{15D8B309-C1D9-44DB-B4CE-10C7BC86C43F}" destId="{34E0BA88-2F01-44F6-9CC4-18915C94FFDD}" srcOrd="2" destOrd="0" parTransId="{EFAE665F-42CB-4385-96AD-EF0EAE035D7D}" sibTransId="{3C9DD935-FC7E-45A1-854B-F11520F6415F}"/>
    <dgm:cxn modelId="{4B776D6B-43CF-4F62-ADF1-95CA9AC7E9AA}" type="presOf" srcId="{34E0BA88-2F01-44F6-9CC4-18915C94FFDD}" destId="{6423DCC9-809A-4012-93BE-BA0EEF6694E0}" srcOrd="1" destOrd="0" presId="urn:microsoft.com/office/officeart/2005/8/layout/pyramid1"/>
    <dgm:cxn modelId="{B4AF1574-0442-4BC1-9821-524B9FD70679}" type="presOf" srcId="{C67C7F82-25D7-4D17-BEC0-B4E986F0C88B}" destId="{ED43766C-64EB-430B-A1B3-2B0E2F2A848F}" srcOrd="1" destOrd="0" presId="urn:microsoft.com/office/officeart/2005/8/layout/pyramid1"/>
    <dgm:cxn modelId="{BC2EEC77-0EDC-44D6-A2C8-DEF7DA7963D0}" type="presOf" srcId="{15D8B309-C1D9-44DB-B4CE-10C7BC86C43F}" destId="{4BE6E433-877F-4D51-A409-C03563CFD6BE}" srcOrd="0" destOrd="0" presId="urn:microsoft.com/office/officeart/2005/8/layout/pyramid1"/>
    <dgm:cxn modelId="{8A09B9AA-4ADD-414D-86D3-224A5E8FB1CC}" srcId="{15D8B309-C1D9-44DB-B4CE-10C7BC86C43F}" destId="{C67C7F82-25D7-4D17-BEC0-B4E986F0C88B}" srcOrd="3" destOrd="0" parTransId="{29180D97-7C7A-43DA-BF42-55AF8C507FDD}" sibTransId="{56A08517-2C3D-4D92-B2F8-A476A855060F}"/>
    <dgm:cxn modelId="{F01B35AD-594B-45C1-9537-1D3DC4409E7B}" srcId="{15D8B309-C1D9-44DB-B4CE-10C7BC86C43F}" destId="{24D93DAB-E686-4AC3-A403-914241D8A0DB}" srcOrd="1" destOrd="0" parTransId="{FAA97108-DE4C-44FE-81A9-B086F2B58951}" sibTransId="{B7569E32-E35F-4668-96B2-22048565F962}"/>
    <dgm:cxn modelId="{EBEF92BC-2D3A-4818-BEA7-CB6F6B9388A8}" type="presOf" srcId="{24D93DAB-E686-4AC3-A403-914241D8A0DB}" destId="{066CE760-34DD-4F14-83B7-AE1A32A9E095}" srcOrd="0" destOrd="0" presId="urn:microsoft.com/office/officeart/2005/8/layout/pyramid1"/>
    <dgm:cxn modelId="{1DD1F6BE-912C-40E4-8E1D-804AA5483127}" type="presOf" srcId="{3C9DA787-CF7F-4EB8-AD23-1F5E35EB0D24}" destId="{8E274358-66F7-4B82-9843-76DFE4187FAC}" srcOrd="0" destOrd="0" presId="urn:microsoft.com/office/officeart/2005/8/layout/pyramid1"/>
    <dgm:cxn modelId="{A4F4D0BF-D49A-4B2C-A50D-235239A51EEC}" type="presOf" srcId="{C67C7F82-25D7-4D17-BEC0-B4E986F0C88B}" destId="{19DE7CB0-437B-4F78-9A3A-A9504C77BBB8}" srcOrd="0" destOrd="0" presId="urn:microsoft.com/office/officeart/2005/8/layout/pyramid1"/>
    <dgm:cxn modelId="{A11611CA-5678-46A2-BD9B-4A1B9D6CC124}" type="presOf" srcId="{34E0BA88-2F01-44F6-9CC4-18915C94FFDD}" destId="{480AE8B0-805A-4529-AFE4-329DFB2F0536}" srcOrd="0" destOrd="0" presId="urn:microsoft.com/office/officeart/2005/8/layout/pyramid1"/>
    <dgm:cxn modelId="{0F7D33E8-4018-4B41-9FEB-5CD344498F81}" type="presOf" srcId="{24D93DAB-E686-4AC3-A403-914241D8A0DB}" destId="{F5766D51-75B3-46B7-9D52-AFDCFE5F1E76}" srcOrd="1" destOrd="0" presId="urn:microsoft.com/office/officeart/2005/8/layout/pyramid1"/>
    <dgm:cxn modelId="{E85011A7-344A-4F5E-9AA8-301D19FB3784}" type="presParOf" srcId="{4BE6E433-877F-4D51-A409-C03563CFD6BE}" destId="{997B7082-0DAD-4E6A-998F-7986CA0A04E9}" srcOrd="0" destOrd="0" presId="urn:microsoft.com/office/officeart/2005/8/layout/pyramid1"/>
    <dgm:cxn modelId="{D1952E64-B31B-402B-A7E2-40198A474EE1}" type="presParOf" srcId="{997B7082-0DAD-4E6A-998F-7986CA0A04E9}" destId="{8E274358-66F7-4B82-9843-76DFE4187FAC}" srcOrd="0" destOrd="0" presId="urn:microsoft.com/office/officeart/2005/8/layout/pyramid1"/>
    <dgm:cxn modelId="{DE512DA6-6DEF-4476-BFDB-9ACEEBCBE831}" type="presParOf" srcId="{997B7082-0DAD-4E6A-998F-7986CA0A04E9}" destId="{FF4C32DC-63CA-4BD0-A1EB-DCCF32D3DCFC}" srcOrd="1" destOrd="0" presId="urn:microsoft.com/office/officeart/2005/8/layout/pyramid1"/>
    <dgm:cxn modelId="{1F5C2BDD-2FD3-4AC8-927A-4A1BC2327AB3}" type="presParOf" srcId="{4BE6E433-877F-4D51-A409-C03563CFD6BE}" destId="{D26686A0-CDE8-488A-90C9-3142CF3762B9}" srcOrd="1" destOrd="0" presId="urn:microsoft.com/office/officeart/2005/8/layout/pyramid1"/>
    <dgm:cxn modelId="{21ED2976-33BF-4455-850B-6C05B57880ED}" type="presParOf" srcId="{D26686A0-CDE8-488A-90C9-3142CF3762B9}" destId="{066CE760-34DD-4F14-83B7-AE1A32A9E095}" srcOrd="0" destOrd="0" presId="urn:microsoft.com/office/officeart/2005/8/layout/pyramid1"/>
    <dgm:cxn modelId="{030CF99B-085C-4162-BEB4-DC60C37421B4}" type="presParOf" srcId="{D26686A0-CDE8-488A-90C9-3142CF3762B9}" destId="{F5766D51-75B3-46B7-9D52-AFDCFE5F1E76}" srcOrd="1" destOrd="0" presId="urn:microsoft.com/office/officeart/2005/8/layout/pyramid1"/>
    <dgm:cxn modelId="{DA798BA7-C385-43E9-8661-622B01AC5259}" type="presParOf" srcId="{4BE6E433-877F-4D51-A409-C03563CFD6BE}" destId="{7B3B91E8-5452-4B8C-BBC2-1B21590032C6}" srcOrd="2" destOrd="0" presId="urn:microsoft.com/office/officeart/2005/8/layout/pyramid1"/>
    <dgm:cxn modelId="{90AE445A-A5EE-4193-B808-9FCEB4DF26CE}" type="presParOf" srcId="{7B3B91E8-5452-4B8C-BBC2-1B21590032C6}" destId="{480AE8B0-805A-4529-AFE4-329DFB2F0536}" srcOrd="0" destOrd="0" presId="urn:microsoft.com/office/officeart/2005/8/layout/pyramid1"/>
    <dgm:cxn modelId="{311559CC-AA77-4E44-9EEC-E5B569643445}" type="presParOf" srcId="{7B3B91E8-5452-4B8C-BBC2-1B21590032C6}" destId="{6423DCC9-809A-4012-93BE-BA0EEF6694E0}" srcOrd="1" destOrd="0" presId="urn:microsoft.com/office/officeart/2005/8/layout/pyramid1"/>
    <dgm:cxn modelId="{A79190C8-03A4-4BFC-A204-9127A0AB0626}" type="presParOf" srcId="{4BE6E433-877F-4D51-A409-C03563CFD6BE}" destId="{8B64524A-807B-46E0-AC2C-CD82B2FB23B6}" srcOrd="3" destOrd="0" presId="urn:microsoft.com/office/officeart/2005/8/layout/pyramid1"/>
    <dgm:cxn modelId="{FCA912E4-2630-4324-B860-FC377A462D4E}" type="presParOf" srcId="{8B64524A-807B-46E0-AC2C-CD82B2FB23B6}" destId="{19DE7CB0-437B-4F78-9A3A-A9504C77BBB8}" srcOrd="0" destOrd="0" presId="urn:microsoft.com/office/officeart/2005/8/layout/pyramid1"/>
    <dgm:cxn modelId="{6E9224AB-E2C4-4302-85CD-45B0480EE160}" type="presParOf" srcId="{8B64524A-807B-46E0-AC2C-CD82B2FB23B6}" destId="{ED43766C-64EB-430B-A1B3-2B0E2F2A848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8B309-C1D9-44DB-B4CE-10C7BC86C43F}" type="doc">
      <dgm:prSet loTypeId="urn:microsoft.com/office/officeart/2005/8/layout/pyramid1" loCatId="pyramid" qsTypeId="urn:microsoft.com/office/officeart/2005/8/quickstyle/3d2" qsCatId="3D" csTypeId="urn:microsoft.com/office/officeart/2005/8/colors/colorful5" csCatId="colorful" phldr="1"/>
      <dgm:spPr/>
    </dgm:pt>
    <dgm:pt modelId="{3C9DA787-CF7F-4EB8-AD23-1F5E35EB0D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cap="none" normalizeH="0" baseline="0" dirty="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effectLst/>
              <a:latin typeface="Century Schoolbook" pitchFamily="18" charset="0"/>
            </a:rPr>
            <a:t>COST</a:t>
          </a:r>
        </a:p>
      </dgm:t>
    </dgm:pt>
    <dgm:pt modelId="{4BB3F221-2A14-43C1-865D-36F3CB79FBC1}" type="parTrans" cxnId="{489AFF32-1D7E-4035-A212-E9269F5F3211}">
      <dgm:prSet/>
      <dgm:spPr/>
      <dgm:t>
        <a:bodyPr/>
        <a:lstStyle/>
        <a:p>
          <a:endParaRPr lang="en-US"/>
        </a:p>
      </dgm:t>
    </dgm:pt>
    <dgm:pt modelId="{20BFCDF7-8C53-4F62-A4AB-DA711C0FF51C}" type="sibTrans" cxnId="{489AFF32-1D7E-4035-A212-E9269F5F3211}">
      <dgm:prSet/>
      <dgm:spPr/>
      <dgm:t>
        <a:bodyPr/>
        <a:lstStyle/>
        <a:p>
          <a:endParaRPr lang="en-US"/>
        </a:p>
      </dgm:t>
    </dgm:pt>
    <dgm:pt modelId="{24D93DAB-E686-4AC3-A403-914241D8A0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effectLst/>
              <a:latin typeface="Century Schoolbook" pitchFamily="18" charset="0"/>
            </a:rPr>
            <a:t>WORK</a:t>
          </a:r>
        </a:p>
      </dgm:t>
    </dgm:pt>
    <dgm:pt modelId="{FAA97108-DE4C-44FE-81A9-B086F2B58951}" type="parTrans" cxnId="{F01B35AD-594B-45C1-9537-1D3DC4409E7B}">
      <dgm:prSet/>
      <dgm:spPr/>
      <dgm:t>
        <a:bodyPr/>
        <a:lstStyle/>
        <a:p>
          <a:endParaRPr lang="en-US"/>
        </a:p>
      </dgm:t>
    </dgm:pt>
    <dgm:pt modelId="{B7569E32-E35F-4668-96B2-22048565F962}" type="sibTrans" cxnId="{F01B35AD-594B-45C1-9537-1D3DC4409E7B}">
      <dgm:prSet/>
      <dgm:spPr/>
      <dgm:t>
        <a:bodyPr/>
        <a:lstStyle/>
        <a:p>
          <a:endParaRPr lang="en-US"/>
        </a:p>
      </dgm:t>
    </dgm:pt>
    <dgm:pt modelId="{34E0BA88-2F01-44F6-9CC4-18915C94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effectLst/>
              <a:latin typeface="Century Schoolbook" pitchFamily="18" charset="0"/>
            </a:rPr>
            <a:t>FACILITY</a:t>
          </a:r>
        </a:p>
      </dgm:t>
    </dgm:pt>
    <dgm:pt modelId="{EFAE665F-42CB-4385-96AD-EF0EAE035D7D}" type="parTrans" cxnId="{E5ABE333-7A1B-4732-9C5B-D77C8B57FAF4}">
      <dgm:prSet/>
      <dgm:spPr/>
      <dgm:t>
        <a:bodyPr/>
        <a:lstStyle/>
        <a:p>
          <a:endParaRPr lang="en-US"/>
        </a:p>
      </dgm:t>
    </dgm:pt>
    <dgm:pt modelId="{3C9DD935-FC7E-45A1-854B-F11520F6415F}" type="sibTrans" cxnId="{E5ABE333-7A1B-4732-9C5B-D77C8B57FAF4}">
      <dgm:prSet/>
      <dgm:spPr/>
      <dgm:t>
        <a:bodyPr/>
        <a:lstStyle/>
        <a:p>
          <a:endParaRPr lang="en-US"/>
        </a:p>
      </dgm:t>
    </dgm:pt>
    <dgm:pt modelId="{C67C7F82-25D7-4D17-BEC0-B4E986F0C8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effectLst/>
              <a:latin typeface="Century Schoolbook" pitchFamily="18" charset="0"/>
            </a:rPr>
            <a:t>APPLICANT</a:t>
          </a:r>
        </a:p>
      </dgm:t>
    </dgm:pt>
    <dgm:pt modelId="{29180D97-7C7A-43DA-BF42-55AF8C507FDD}" type="parTrans" cxnId="{8A09B9AA-4ADD-414D-86D3-224A5E8FB1CC}">
      <dgm:prSet/>
      <dgm:spPr/>
      <dgm:t>
        <a:bodyPr/>
        <a:lstStyle/>
        <a:p>
          <a:endParaRPr lang="en-US"/>
        </a:p>
      </dgm:t>
    </dgm:pt>
    <dgm:pt modelId="{56A08517-2C3D-4D92-B2F8-A476A855060F}" type="sibTrans" cxnId="{8A09B9AA-4ADD-414D-86D3-224A5E8FB1CC}">
      <dgm:prSet/>
      <dgm:spPr/>
      <dgm:t>
        <a:bodyPr/>
        <a:lstStyle/>
        <a:p>
          <a:endParaRPr lang="en-US"/>
        </a:p>
      </dgm:t>
    </dgm:pt>
    <dgm:pt modelId="{4BE6E433-877F-4D51-A409-C03563CFD6BE}" type="pres">
      <dgm:prSet presAssocID="{15D8B309-C1D9-44DB-B4CE-10C7BC86C43F}" presName="Name0" presStyleCnt="0">
        <dgm:presLayoutVars>
          <dgm:dir/>
          <dgm:animLvl val="lvl"/>
          <dgm:resizeHandles val="exact"/>
        </dgm:presLayoutVars>
      </dgm:prSet>
      <dgm:spPr/>
    </dgm:pt>
    <dgm:pt modelId="{997B7082-0DAD-4E6A-998F-7986CA0A04E9}" type="pres">
      <dgm:prSet presAssocID="{3C9DA787-CF7F-4EB8-AD23-1F5E35EB0D24}" presName="Name8" presStyleCnt="0"/>
      <dgm:spPr/>
    </dgm:pt>
    <dgm:pt modelId="{8E274358-66F7-4B82-9843-76DFE4187FAC}" type="pres">
      <dgm:prSet presAssocID="{3C9DA787-CF7F-4EB8-AD23-1F5E35EB0D24}" presName="level" presStyleLbl="node1" presStyleIdx="0" presStyleCnt="4" custScaleX="102326">
        <dgm:presLayoutVars>
          <dgm:chMax val="1"/>
          <dgm:bulletEnabled val="1"/>
        </dgm:presLayoutVars>
      </dgm:prSet>
      <dgm:spPr/>
    </dgm:pt>
    <dgm:pt modelId="{FF4C32DC-63CA-4BD0-A1EB-DCCF32D3DCFC}" type="pres">
      <dgm:prSet presAssocID="{3C9DA787-CF7F-4EB8-AD23-1F5E35EB0D24}" presName="levelTx" presStyleLbl="revTx" presStyleIdx="0" presStyleCnt="0">
        <dgm:presLayoutVars>
          <dgm:chMax val="1"/>
          <dgm:bulletEnabled val="1"/>
        </dgm:presLayoutVars>
      </dgm:prSet>
      <dgm:spPr/>
    </dgm:pt>
    <dgm:pt modelId="{D26686A0-CDE8-488A-90C9-3142CF3762B9}" type="pres">
      <dgm:prSet presAssocID="{24D93DAB-E686-4AC3-A403-914241D8A0DB}" presName="Name8" presStyleCnt="0"/>
      <dgm:spPr/>
    </dgm:pt>
    <dgm:pt modelId="{066CE760-34DD-4F14-83B7-AE1A32A9E095}" type="pres">
      <dgm:prSet presAssocID="{24D93DAB-E686-4AC3-A403-914241D8A0DB}" presName="level" presStyleLbl="node1" presStyleIdx="1" presStyleCnt="4" custLinFactNeighborX="233" custLinFactNeighborY="-2070">
        <dgm:presLayoutVars>
          <dgm:chMax val="1"/>
          <dgm:bulletEnabled val="1"/>
        </dgm:presLayoutVars>
      </dgm:prSet>
      <dgm:spPr/>
    </dgm:pt>
    <dgm:pt modelId="{F5766D51-75B3-46B7-9D52-AFDCFE5F1E76}" type="pres">
      <dgm:prSet presAssocID="{24D93DAB-E686-4AC3-A403-914241D8A0DB}" presName="levelTx" presStyleLbl="revTx" presStyleIdx="0" presStyleCnt="0">
        <dgm:presLayoutVars>
          <dgm:chMax val="1"/>
          <dgm:bulletEnabled val="1"/>
        </dgm:presLayoutVars>
      </dgm:prSet>
      <dgm:spPr/>
    </dgm:pt>
    <dgm:pt modelId="{7B3B91E8-5452-4B8C-BBC2-1B21590032C6}" type="pres">
      <dgm:prSet presAssocID="{34E0BA88-2F01-44F6-9CC4-18915C94FFDD}" presName="Name8" presStyleCnt="0"/>
      <dgm:spPr/>
    </dgm:pt>
    <dgm:pt modelId="{480AE8B0-805A-4529-AFE4-329DFB2F0536}" type="pres">
      <dgm:prSet presAssocID="{34E0BA88-2F01-44F6-9CC4-18915C94FFDD}" presName="level" presStyleLbl="node1" presStyleIdx="2" presStyleCnt="4">
        <dgm:presLayoutVars>
          <dgm:chMax val="1"/>
          <dgm:bulletEnabled val="1"/>
        </dgm:presLayoutVars>
      </dgm:prSet>
      <dgm:spPr/>
    </dgm:pt>
    <dgm:pt modelId="{6423DCC9-809A-4012-93BE-BA0EEF6694E0}" type="pres">
      <dgm:prSet presAssocID="{34E0BA88-2F01-44F6-9CC4-18915C94FFDD}" presName="levelTx" presStyleLbl="revTx" presStyleIdx="0" presStyleCnt="0">
        <dgm:presLayoutVars>
          <dgm:chMax val="1"/>
          <dgm:bulletEnabled val="1"/>
        </dgm:presLayoutVars>
      </dgm:prSet>
      <dgm:spPr/>
    </dgm:pt>
    <dgm:pt modelId="{8B64524A-807B-46E0-AC2C-CD82B2FB23B6}" type="pres">
      <dgm:prSet presAssocID="{C67C7F82-25D7-4D17-BEC0-B4E986F0C88B}" presName="Name8" presStyleCnt="0"/>
      <dgm:spPr/>
    </dgm:pt>
    <dgm:pt modelId="{19DE7CB0-437B-4F78-9A3A-A9504C77BBB8}" type="pres">
      <dgm:prSet presAssocID="{C67C7F82-25D7-4D17-BEC0-B4E986F0C88B}" presName="level" presStyleLbl="node1" presStyleIdx="3" presStyleCnt="4">
        <dgm:presLayoutVars>
          <dgm:chMax val="1"/>
          <dgm:bulletEnabled val="1"/>
        </dgm:presLayoutVars>
      </dgm:prSet>
      <dgm:spPr/>
    </dgm:pt>
    <dgm:pt modelId="{ED43766C-64EB-430B-A1B3-2B0E2F2A848F}" type="pres">
      <dgm:prSet presAssocID="{C67C7F82-25D7-4D17-BEC0-B4E986F0C88B}" presName="levelTx" presStyleLbl="revTx" presStyleIdx="0" presStyleCnt="0">
        <dgm:presLayoutVars>
          <dgm:chMax val="1"/>
          <dgm:bulletEnabled val="1"/>
        </dgm:presLayoutVars>
      </dgm:prSet>
      <dgm:spPr/>
    </dgm:pt>
  </dgm:ptLst>
  <dgm:cxnLst>
    <dgm:cxn modelId="{D56B4802-C869-4F12-856C-E6A9E091918B}" type="presOf" srcId="{3C9DA787-CF7F-4EB8-AD23-1F5E35EB0D24}" destId="{FF4C32DC-63CA-4BD0-A1EB-DCCF32D3DCFC}" srcOrd="1" destOrd="0" presId="urn:microsoft.com/office/officeart/2005/8/layout/pyramid1"/>
    <dgm:cxn modelId="{489AFF32-1D7E-4035-A212-E9269F5F3211}" srcId="{15D8B309-C1D9-44DB-B4CE-10C7BC86C43F}" destId="{3C9DA787-CF7F-4EB8-AD23-1F5E35EB0D24}" srcOrd="0" destOrd="0" parTransId="{4BB3F221-2A14-43C1-865D-36F3CB79FBC1}" sibTransId="{20BFCDF7-8C53-4F62-A4AB-DA711C0FF51C}"/>
    <dgm:cxn modelId="{E5ABE333-7A1B-4732-9C5B-D77C8B57FAF4}" srcId="{15D8B309-C1D9-44DB-B4CE-10C7BC86C43F}" destId="{34E0BA88-2F01-44F6-9CC4-18915C94FFDD}" srcOrd="2" destOrd="0" parTransId="{EFAE665F-42CB-4385-96AD-EF0EAE035D7D}" sibTransId="{3C9DD935-FC7E-45A1-854B-F11520F6415F}"/>
    <dgm:cxn modelId="{4B776D6B-43CF-4F62-ADF1-95CA9AC7E9AA}" type="presOf" srcId="{34E0BA88-2F01-44F6-9CC4-18915C94FFDD}" destId="{6423DCC9-809A-4012-93BE-BA0EEF6694E0}" srcOrd="1" destOrd="0" presId="urn:microsoft.com/office/officeart/2005/8/layout/pyramid1"/>
    <dgm:cxn modelId="{B4AF1574-0442-4BC1-9821-524B9FD70679}" type="presOf" srcId="{C67C7F82-25D7-4D17-BEC0-B4E986F0C88B}" destId="{ED43766C-64EB-430B-A1B3-2B0E2F2A848F}" srcOrd="1" destOrd="0" presId="urn:microsoft.com/office/officeart/2005/8/layout/pyramid1"/>
    <dgm:cxn modelId="{BC2EEC77-0EDC-44D6-A2C8-DEF7DA7963D0}" type="presOf" srcId="{15D8B309-C1D9-44DB-B4CE-10C7BC86C43F}" destId="{4BE6E433-877F-4D51-A409-C03563CFD6BE}" srcOrd="0" destOrd="0" presId="urn:microsoft.com/office/officeart/2005/8/layout/pyramid1"/>
    <dgm:cxn modelId="{8A09B9AA-4ADD-414D-86D3-224A5E8FB1CC}" srcId="{15D8B309-C1D9-44DB-B4CE-10C7BC86C43F}" destId="{C67C7F82-25D7-4D17-BEC0-B4E986F0C88B}" srcOrd="3" destOrd="0" parTransId="{29180D97-7C7A-43DA-BF42-55AF8C507FDD}" sibTransId="{56A08517-2C3D-4D92-B2F8-A476A855060F}"/>
    <dgm:cxn modelId="{F01B35AD-594B-45C1-9537-1D3DC4409E7B}" srcId="{15D8B309-C1D9-44DB-B4CE-10C7BC86C43F}" destId="{24D93DAB-E686-4AC3-A403-914241D8A0DB}" srcOrd="1" destOrd="0" parTransId="{FAA97108-DE4C-44FE-81A9-B086F2B58951}" sibTransId="{B7569E32-E35F-4668-96B2-22048565F962}"/>
    <dgm:cxn modelId="{EBEF92BC-2D3A-4818-BEA7-CB6F6B9388A8}" type="presOf" srcId="{24D93DAB-E686-4AC3-A403-914241D8A0DB}" destId="{066CE760-34DD-4F14-83B7-AE1A32A9E095}" srcOrd="0" destOrd="0" presId="urn:microsoft.com/office/officeart/2005/8/layout/pyramid1"/>
    <dgm:cxn modelId="{1DD1F6BE-912C-40E4-8E1D-804AA5483127}" type="presOf" srcId="{3C9DA787-CF7F-4EB8-AD23-1F5E35EB0D24}" destId="{8E274358-66F7-4B82-9843-76DFE4187FAC}" srcOrd="0" destOrd="0" presId="urn:microsoft.com/office/officeart/2005/8/layout/pyramid1"/>
    <dgm:cxn modelId="{A4F4D0BF-D49A-4B2C-A50D-235239A51EEC}" type="presOf" srcId="{C67C7F82-25D7-4D17-BEC0-B4E986F0C88B}" destId="{19DE7CB0-437B-4F78-9A3A-A9504C77BBB8}" srcOrd="0" destOrd="0" presId="urn:microsoft.com/office/officeart/2005/8/layout/pyramid1"/>
    <dgm:cxn modelId="{A11611CA-5678-46A2-BD9B-4A1B9D6CC124}" type="presOf" srcId="{34E0BA88-2F01-44F6-9CC4-18915C94FFDD}" destId="{480AE8B0-805A-4529-AFE4-329DFB2F0536}" srcOrd="0" destOrd="0" presId="urn:microsoft.com/office/officeart/2005/8/layout/pyramid1"/>
    <dgm:cxn modelId="{0F7D33E8-4018-4B41-9FEB-5CD344498F81}" type="presOf" srcId="{24D93DAB-E686-4AC3-A403-914241D8A0DB}" destId="{F5766D51-75B3-46B7-9D52-AFDCFE5F1E76}" srcOrd="1" destOrd="0" presId="urn:microsoft.com/office/officeart/2005/8/layout/pyramid1"/>
    <dgm:cxn modelId="{E85011A7-344A-4F5E-9AA8-301D19FB3784}" type="presParOf" srcId="{4BE6E433-877F-4D51-A409-C03563CFD6BE}" destId="{997B7082-0DAD-4E6A-998F-7986CA0A04E9}" srcOrd="0" destOrd="0" presId="urn:microsoft.com/office/officeart/2005/8/layout/pyramid1"/>
    <dgm:cxn modelId="{D1952E64-B31B-402B-A7E2-40198A474EE1}" type="presParOf" srcId="{997B7082-0DAD-4E6A-998F-7986CA0A04E9}" destId="{8E274358-66F7-4B82-9843-76DFE4187FAC}" srcOrd="0" destOrd="0" presId="urn:microsoft.com/office/officeart/2005/8/layout/pyramid1"/>
    <dgm:cxn modelId="{DE512DA6-6DEF-4476-BFDB-9ACEEBCBE831}" type="presParOf" srcId="{997B7082-0DAD-4E6A-998F-7986CA0A04E9}" destId="{FF4C32DC-63CA-4BD0-A1EB-DCCF32D3DCFC}" srcOrd="1" destOrd="0" presId="urn:microsoft.com/office/officeart/2005/8/layout/pyramid1"/>
    <dgm:cxn modelId="{1F5C2BDD-2FD3-4AC8-927A-4A1BC2327AB3}" type="presParOf" srcId="{4BE6E433-877F-4D51-A409-C03563CFD6BE}" destId="{D26686A0-CDE8-488A-90C9-3142CF3762B9}" srcOrd="1" destOrd="0" presId="urn:microsoft.com/office/officeart/2005/8/layout/pyramid1"/>
    <dgm:cxn modelId="{21ED2976-33BF-4455-850B-6C05B57880ED}" type="presParOf" srcId="{D26686A0-CDE8-488A-90C9-3142CF3762B9}" destId="{066CE760-34DD-4F14-83B7-AE1A32A9E095}" srcOrd="0" destOrd="0" presId="urn:microsoft.com/office/officeart/2005/8/layout/pyramid1"/>
    <dgm:cxn modelId="{030CF99B-085C-4162-BEB4-DC60C37421B4}" type="presParOf" srcId="{D26686A0-CDE8-488A-90C9-3142CF3762B9}" destId="{F5766D51-75B3-46B7-9D52-AFDCFE5F1E76}" srcOrd="1" destOrd="0" presId="urn:microsoft.com/office/officeart/2005/8/layout/pyramid1"/>
    <dgm:cxn modelId="{DA798BA7-C385-43E9-8661-622B01AC5259}" type="presParOf" srcId="{4BE6E433-877F-4D51-A409-C03563CFD6BE}" destId="{7B3B91E8-5452-4B8C-BBC2-1B21590032C6}" srcOrd="2" destOrd="0" presId="urn:microsoft.com/office/officeart/2005/8/layout/pyramid1"/>
    <dgm:cxn modelId="{90AE445A-A5EE-4193-B808-9FCEB4DF26CE}" type="presParOf" srcId="{7B3B91E8-5452-4B8C-BBC2-1B21590032C6}" destId="{480AE8B0-805A-4529-AFE4-329DFB2F0536}" srcOrd="0" destOrd="0" presId="urn:microsoft.com/office/officeart/2005/8/layout/pyramid1"/>
    <dgm:cxn modelId="{311559CC-AA77-4E44-9EEC-E5B569643445}" type="presParOf" srcId="{7B3B91E8-5452-4B8C-BBC2-1B21590032C6}" destId="{6423DCC9-809A-4012-93BE-BA0EEF6694E0}" srcOrd="1" destOrd="0" presId="urn:microsoft.com/office/officeart/2005/8/layout/pyramid1"/>
    <dgm:cxn modelId="{A79190C8-03A4-4BFC-A204-9127A0AB0626}" type="presParOf" srcId="{4BE6E433-877F-4D51-A409-C03563CFD6BE}" destId="{8B64524A-807B-46E0-AC2C-CD82B2FB23B6}" srcOrd="3" destOrd="0" presId="urn:microsoft.com/office/officeart/2005/8/layout/pyramid1"/>
    <dgm:cxn modelId="{FCA912E4-2630-4324-B860-FC377A462D4E}" type="presParOf" srcId="{8B64524A-807B-46E0-AC2C-CD82B2FB23B6}" destId="{19DE7CB0-437B-4F78-9A3A-A9504C77BBB8}" srcOrd="0" destOrd="0" presId="urn:microsoft.com/office/officeart/2005/8/layout/pyramid1"/>
    <dgm:cxn modelId="{6E9224AB-E2C4-4302-85CD-45B0480EE160}" type="presParOf" srcId="{8B64524A-807B-46E0-AC2C-CD82B2FB23B6}" destId="{ED43766C-64EB-430B-A1B3-2B0E2F2A848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8B309-C1D9-44DB-B4CE-10C7BC86C43F}" type="doc">
      <dgm:prSet loTypeId="urn:microsoft.com/office/officeart/2005/8/layout/pyramid1" loCatId="pyramid" qsTypeId="urn:microsoft.com/office/officeart/2005/8/quickstyle/3d2" qsCatId="3D" csTypeId="urn:microsoft.com/office/officeart/2005/8/colors/colorful5" csCatId="colorful" phldr="1"/>
      <dgm:spPr/>
    </dgm:pt>
    <dgm:pt modelId="{3C9DA787-CF7F-4EB8-AD23-1F5E35EB0D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cap="none" normalizeH="0" baseline="0" dirty="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effectLst/>
              <a:latin typeface="Century Schoolbook" pitchFamily="18" charset="0"/>
            </a:rPr>
            <a:t>COST</a:t>
          </a:r>
        </a:p>
      </dgm:t>
    </dgm:pt>
    <dgm:pt modelId="{4BB3F221-2A14-43C1-865D-36F3CB79FBC1}" type="parTrans" cxnId="{489AFF32-1D7E-4035-A212-E9269F5F3211}">
      <dgm:prSet/>
      <dgm:spPr/>
      <dgm:t>
        <a:bodyPr/>
        <a:lstStyle/>
        <a:p>
          <a:endParaRPr lang="en-US"/>
        </a:p>
      </dgm:t>
    </dgm:pt>
    <dgm:pt modelId="{20BFCDF7-8C53-4F62-A4AB-DA711C0FF51C}" type="sibTrans" cxnId="{489AFF32-1D7E-4035-A212-E9269F5F3211}">
      <dgm:prSet/>
      <dgm:spPr/>
      <dgm:t>
        <a:bodyPr/>
        <a:lstStyle/>
        <a:p>
          <a:endParaRPr lang="en-US"/>
        </a:p>
      </dgm:t>
    </dgm:pt>
    <dgm:pt modelId="{24D93DAB-E686-4AC3-A403-914241D8A0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effectLst/>
              <a:latin typeface="Century Schoolbook" pitchFamily="18" charset="0"/>
            </a:rPr>
            <a:t>WORK</a:t>
          </a:r>
        </a:p>
      </dgm:t>
    </dgm:pt>
    <dgm:pt modelId="{FAA97108-DE4C-44FE-81A9-B086F2B58951}" type="parTrans" cxnId="{F01B35AD-594B-45C1-9537-1D3DC4409E7B}">
      <dgm:prSet/>
      <dgm:spPr/>
      <dgm:t>
        <a:bodyPr/>
        <a:lstStyle/>
        <a:p>
          <a:endParaRPr lang="en-US"/>
        </a:p>
      </dgm:t>
    </dgm:pt>
    <dgm:pt modelId="{B7569E32-E35F-4668-96B2-22048565F962}" type="sibTrans" cxnId="{F01B35AD-594B-45C1-9537-1D3DC4409E7B}">
      <dgm:prSet/>
      <dgm:spPr/>
      <dgm:t>
        <a:bodyPr/>
        <a:lstStyle/>
        <a:p>
          <a:endParaRPr lang="en-US"/>
        </a:p>
      </dgm:t>
    </dgm:pt>
    <dgm:pt modelId="{34E0BA88-2F01-44F6-9CC4-18915C94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effectLst/>
              <a:latin typeface="Century Schoolbook" pitchFamily="18" charset="0"/>
            </a:rPr>
            <a:t>FACILITY</a:t>
          </a:r>
        </a:p>
      </dgm:t>
    </dgm:pt>
    <dgm:pt modelId="{EFAE665F-42CB-4385-96AD-EF0EAE035D7D}" type="parTrans" cxnId="{E5ABE333-7A1B-4732-9C5B-D77C8B57FAF4}">
      <dgm:prSet/>
      <dgm:spPr/>
      <dgm:t>
        <a:bodyPr/>
        <a:lstStyle/>
        <a:p>
          <a:endParaRPr lang="en-US"/>
        </a:p>
      </dgm:t>
    </dgm:pt>
    <dgm:pt modelId="{3C9DD935-FC7E-45A1-854B-F11520F6415F}" type="sibTrans" cxnId="{E5ABE333-7A1B-4732-9C5B-D77C8B57FAF4}">
      <dgm:prSet/>
      <dgm:spPr/>
      <dgm:t>
        <a:bodyPr/>
        <a:lstStyle/>
        <a:p>
          <a:endParaRPr lang="en-US"/>
        </a:p>
      </dgm:t>
    </dgm:pt>
    <dgm:pt modelId="{C67C7F82-25D7-4D17-BEC0-B4E986F0C8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effectLst/>
              <a:latin typeface="Century Schoolbook" pitchFamily="18" charset="0"/>
            </a:rPr>
            <a:t>APPLICANT</a:t>
          </a:r>
        </a:p>
      </dgm:t>
    </dgm:pt>
    <dgm:pt modelId="{29180D97-7C7A-43DA-BF42-55AF8C507FDD}" type="parTrans" cxnId="{8A09B9AA-4ADD-414D-86D3-224A5E8FB1CC}">
      <dgm:prSet/>
      <dgm:spPr/>
      <dgm:t>
        <a:bodyPr/>
        <a:lstStyle/>
        <a:p>
          <a:endParaRPr lang="en-US"/>
        </a:p>
      </dgm:t>
    </dgm:pt>
    <dgm:pt modelId="{56A08517-2C3D-4D92-B2F8-A476A855060F}" type="sibTrans" cxnId="{8A09B9AA-4ADD-414D-86D3-224A5E8FB1CC}">
      <dgm:prSet/>
      <dgm:spPr/>
      <dgm:t>
        <a:bodyPr/>
        <a:lstStyle/>
        <a:p>
          <a:endParaRPr lang="en-US"/>
        </a:p>
      </dgm:t>
    </dgm:pt>
    <dgm:pt modelId="{4BE6E433-877F-4D51-A409-C03563CFD6BE}" type="pres">
      <dgm:prSet presAssocID="{15D8B309-C1D9-44DB-B4CE-10C7BC86C43F}" presName="Name0" presStyleCnt="0">
        <dgm:presLayoutVars>
          <dgm:dir/>
          <dgm:animLvl val="lvl"/>
          <dgm:resizeHandles val="exact"/>
        </dgm:presLayoutVars>
      </dgm:prSet>
      <dgm:spPr/>
    </dgm:pt>
    <dgm:pt modelId="{997B7082-0DAD-4E6A-998F-7986CA0A04E9}" type="pres">
      <dgm:prSet presAssocID="{3C9DA787-CF7F-4EB8-AD23-1F5E35EB0D24}" presName="Name8" presStyleCnt="0"/>
      <dgm:spPr/>
    </dgm:pt>
    <dgm:pt modelId="{8E274358-66F7-4B82-9843-76DFE4187FAC}" type="pres">
      <dgm:prSet presAssocID="{3C9DA787-CF7F-4EB8-AD23-1F5E35EB0D24}" presName="level" presStyleLbl="node1" presStyleIdx="0" presStyleCnt="4" custScaleX="102326">
        <dgm:presLayoutVars>
          <dgm:chMax val="1"/>
          <dgm:bulletEnabled val="1"/>
        </dgm:presLayoutVars>
      </dgm:prSet>
      <dgm:spPr/>
    </dgm:pt>
    <dgm:pt modelId="{FF4C32DC-63CA-4BD0-A1EB-DCCF32D3DCFC}" type="pres">
      <dgm:prSet presAssocID="{3C9DA787-CF7F-4EB8-AD23-1F5E35EB0D24}" presName="levelTx" presStyleLbl="revTx" presStyleIdx="0" presStyleCnt="0">
        <dgm:presLayoutVars>
          <dgm:chMax val="1"/>
          <dgm:bulletEnabled val="1"/>
        </dgm:presLayoutVars>
      </dgm:prSet>
      <dgm:spPr/>
    </dgm:pt>
    <dgm:pt modelId="{D26686A0-CDE8-488A-90C9-3142CF3762B9}" type="pres">
      <dgm:prSet presAssocID="{24D93DAB-E686-4AC3-A403-914241D8A0DB}" presName="Name8" presStyleCnt="0"/>
      <dgm:spPr/>
    </dgm:pt>
    <dgm:pt modelId="{066CE760-34DD-4F14-83B7-AE1A32A9E095}" type="pres">
      <dgm:prSet presAssocID="{24D93DAB-E686-4AC3-A403-914241D8A0DB}" presName="level" presStyleLbl="node1" presStyleIdx="1" presStyleCnt="4" custLinFactNeighborX="233" custLinFactNeighborY="-2070">
        <dgm:presLayoutVars>
          <dgm:chMax val="1"/>
          <dgm:bulletEnabled val="1"/>
        </dgm:presLayoutVars>
      </dgm:prSet>
      <dgm:spPr/>
    </dgm:pt>
    <dgm:pt modelId="{F5766D51-75B3-46B7-9D52-AFDCFE5F1E76}" type="pres">
      <dgm:prSet presAssocID="{24D93DAB-E686-4AC3-A403-914241D8A0DB}" presName="levelTx" presStyleLbl="revTx" presStyleIdx="0" presStyleCnt="0">
        <dgm:presLayoutVars>
          <dgm:chMax val="1"/>
          <dgm:bulletEnabled val="1"/>
        </dgm:presLayoutVars>
      </dgm:prSet>
      <dgm:spPr/>
    </dgm:pt>
    <dgm:pt modelId="{7B3B91E8-5452-4B8C-BBC2-1B21590032C6}" type="pres">
      <dgm:prSet presAssocID="{34E0BA88-2F01-44F6-9CC4-18915C94FFDD}" presName="Name8" presStyleCnt="0"/>
      <dgm:spPr/>
    </dgm:pt>
    <dgm:pt modelId="{480AE8B0-805A-4529-AFE4-329DFB2F0536}" type="pres">
      <dgm:prSet presAssocID="{34E0BA88-2F01-44F6-9CC4-18915C94FFDD}" presName="level" presStyleLbl="node1" presStyleIdx="2" presStyleCnt="4">
        <dgm:presLayoutVars>
          <dgm:chMax val="1"/>
          <dgm:bulletEnabled val="1"/>
        </dgm:presLayoutVars>
      </dgm:prSet>
      <dgm:spPr/>
    </dgm:pt>
    <dgm:pt modelId="{6423DCC9-809A-4012-93BE-BA0EEF6694E0}" type="pres">
      <dgm:prSet presAssocID="{34E0BA88-2F01-44F6-9CC4-18915C94FFDD}" presName="levelTx" presStyleLbl="revTx" presStyleIdx="0" presStyleCnt="0">
        <dgm:presLayoutVars>
          <dgm:chMax val="1"/>
          <dgm:bulletEnabled val="1"/>
        </dgm:presLayoutVars>
      </dgm:prSet>
      <dgm:spPr/>
    </dgm:pt>
    <dgm:pt modelId="{8B64524A-807B-46E0-AC2C-CD82B2FB23B6}" type="pres">
      <dgm:prSet presAssocID="{C67C7F82-25D7-4D17-BEC0-B4E986F0C88B}" presName="Name8" presStyleCnt="0"/>
      <dgm:spPr/>
    </dgm:pt>
    <dgm:pt modelId="{19DE7CB0-437B-4F78-9A3A-A9504C77BBB8}" type="pres">
      <dgm:prSet presAssocID="{C67C7F82-25D7-4D17-BEC0-B4E986F0C88B}" presName="level" presStyleLbl="node1" presStyleIdx="3" presStyleCnt="4">
        <dgm:presLayoutVars>
          <dgm:chMax val="1"/>
          <dgm:bulletEnabled val="1"/>
        </dgm:presLayoutVars>
      </dgm:prSet>
      <dgm:spPr/>
    </dgm:pt>
    <dgm:pt modelId="{ED43766C-64EB-430B-A1B3-2B0E2F2A848F}" type="pres">
      <dgm:prSet presAssocID="{C67C7F82-25D7-4D17-BEC0-B4E986F0C88B}" presName="levelTx" presStyleLbl="revTx" presStyleIdx="0" presStyleCnt="0">
        <dgm:presLayoutVars>
          <dgm:chMax val="1"/>
          <dgm:bulletEnabled val="1"/>
        </dgm:presLayoutVars>
      </dgm:prSet>
      <dgm:spPr/>
    </dgm:pt>
  </dgm:ptLst>
  <dgm:cxnLst>
    <dgm:cxn modelId="{D56B4802-C869-4F12-856C-E6A9E091918B}" type="presOf" srcId="{3C9DA787-CF7F-4EB8-AD23-1F5E35EB0D24}" destId="{FF4C32DC-63CA-4BD0-A1EB-DCCF32D3DCFC}" srcOrd="1" destOrd="0" presId="urn:microsoft.com/office/officeart/2005/8/layout/pyramid1"/>
    <dgm:cxn modelId="{489AFF32-1D7E-4035-A212-E9269F5F3211}" srcId="{15D8B309-C1D9-44DB-B4CE-10C7BC86C43F}" destId="{3C9DA787-CF7F-4EB8-AD23-1F5E35EB0D24}" srcOrd="0" destOrd="0" parTransId="{4BB3F221-2A14-43C1-865D-36F3CB79FBC1}" sibTransId="{20BFCDF7-8C53-4F62-A4AB-DA711C0FF51C}"/>
    <dgm:cxn modelId="{E5ABE333-7A1B-4732-9C5B-D77C8B57FAF4}" srcId="{15D8B309-C1D9-44DB-B4CE-10C7BC86C43F}" destId="{34E0BA88-2F01-44F6-9CC4-18915C94FFDD}" srcOrd="2" destOrd="0" parTransId="{EFAE665F-42CB-4385-96AD-EF0EAE035D7D}" sibTransId="{3C9DD935-FC7E-45A1-854B-F11520F6415F}"/>
    <dgm:cxn modelId="{4B776D6B-43CF-4F62-ADF1-95CA9AC7E9AA}" type="presOf" srcId="{34E0BA88-2F01-44F6-9CC4-18915C94FFDD}" destId="{6423DCC9-809A-4012-93BE-BA0EEF6694E0}" srcOrd="1" destOrd="0" presId="urn:microsoft.com/office/officeart/2005/8/layout/pyramid1"/>
    <dgm:cxn modelId="{B4AF1574-0442-4BC1-9821-524B9FD70679}" type="presOf" srcId="{C67C7F82-25D7-4D17-BEC0-B4E986F0C88B}" destId="{ED43766C-64EB-430B-A1B3-2B0E2F2A848F}" srcOrd="1" destOrd="0" presId="urn:microsoft.com/office/officeart/2005/8/layout/pyramid1"/>
    <dgm:cxn modelId="{BC2EEC77-0EDC-44D6-A2C8-DEF7DA7963D0}" type="presOf" srcId="{15D8B309-C1D9-44DB-B4CE-10C7BC86C43F}" destId="{4BE6E433-877F-4D51-A409-C03563CFD6BE}" srcOrd="0" destOrd="0" presId="urn:microsoft.com/office/officeart/2005/8/layout/pyramid1"/>
    <dgm:cxn modelId="{8A09B9AA-4ADD-414D-86D3-224A5E8FB1CC}" srcId="{15D8B309-C1D9-44DB-B4CE-10C7BC86C43F}" destId="{C67C7F82-25D7-4D17-BEC0-B4E986F0C88B}" srcOrd="3" destOrd="0" parTransId="{29180D97-7C7A-43DA-BF42-55AF8C507FDD}" sibTransId="{56A08517-2C3D-4D92-B2F8-A476A855060F}"/>
    <dgm:cxn modelId="{F01B35AD-594B-45C1-9537-1D3DC4409E7B}" srcId="{15D8B309-C1D9-44DB-B4CE-10C7BC86C43F}" destId="{24D93DAB-E686-4AC3-A403-914241D8A0DB}" srcOrd="1" destOrd="0" parTransId="{FAA97108-DE4C-44FE-81A9-B086F2B58951}" sibTransId="{B7569E32-E35F-4668-96B2-22048565F962}"/>
    <dgm:cxn modelId="{EBEF92BC-2D3A-4818-BEA7-CB6F6B9388A8}" type="presOf" srcId="{24D93DAB-E686-4AC3-A403-914241D8A0DB}" destId="{066CE760-34DD-4F14-83B7-AE1A32A9E095}" srcOrd="0" destOrd="0" presId="urn:microsoft.com/office/officeart/2005/8/layout/pyramid1"/>
    <dgm:cxn modelId="{1DD1F6BE-912C-40E4-8E1D-804AA5483127}" type="presOf" srcId="{3C9DA787-CF7F-4EB8-AD23-1F5E35EB0D24}" destId="{8E274358-66F7-4B82-9843-76DFE4187FAC}" srcOrd="0" destOrd="0" presId="urn:microsoft.com/office/officeart/2005/8/layout/pyramid1"/>
    <dgm:cxn modelId="{A4F4D0BF-D49A-4B2C-A50D-235239A51EEC}" type="presOf" srcId="{C67C7F82-25D7-4D17-BEC0-B4E986F0C88B}" destId="{19DE7CB0-437B-4F78-9A3A-A9504C77BBB8}" srcOrd="0" destOrd="0" presId="urn:microsoft.com/office/officeart/2005/8/layout/pyramid1"/>
    <dgm:cxn modelId="{A11611CA-5678-46A2-BD9B-4A1B9D6CC124}" type="presOf" srcId="{34E0BA88-2F01-44F6-9CC4-18915C94FFDD}" destId="{480AE8B0-805A-4529-AFE4-329DFB2F0536}" srcOrd="0" destOrd="0" presId="urn:microsoft.com/office/officeart/2005/8/layout/pyramid1"/>
    <dgm:cxn modelId="{0F7D33E8-4018-4B41-9FEB-5CD344498F81}" type="presOf" srcId="{24D93DAB-E686-4AC3-A403-914241D8A0DB}" destId="{F5766D51-75B3-46B7-9D52-AFDCFE5F1E76}" srcOrd="1" destOrd="0" presId="urn:microsoft.com/office/officeart/2005/8/layout/pyramid1"/>
    <dgm:cxn modelId="{E85011A7-344A-4F5E-9AA8-301D19FB3784}" type="presParOf" srcId="{4BE6E433-877F-4D51-A409-C03563CFD6BE}" destId="{997B7082-0DAD-4E6A-998F-7986CA0A04E9}" srcOrd="0" destOrd="0" presId="urn:microsoft.com/office/officeart/2005/8/layout/pyramid1"/>
    <dgm:cxn modelId="{D1952E64-B31B-402B-A7E2-40198A474EE1}" type="presParOf" srcId="{997B7082-0DAD-4E6A-998F-7986CA0A04E9}" destId="{8E274358-66F7-4B82-9843-76DFE4187FAC}" srcOrd="0" destOrd="0" presId="urn:microsoft.com/office/officeart/2005/8/layout/pyramid1"/>
    <dgm:cxn modelId="{DE512DA6-6DEF-4476-BFDB-9ACEEBCBE831}" type="presParOf" srcId="{997B7082-0DAD-4E6A-998F-7986CA0A04E9}" destId="{FF4C32DC-63CA-4BD0-A1EB-DCCF32D3DCFC}" srcOrd="1" destOrd="0" presId="urn:microsoft.com/office/officeart/2005/8/layout/pyramid1"/>
    <dgm:cxn modelId="{1F5C2BDD-2FD3-4AC8-927A-4A1BC2327AB3}" type="presParOf" srcId="{4BE6E433-877F-4D51-A409-C03563CFD6BE}" destId="{D26686A0-CDE8-488A-90C9-3142CF3762B9}" srcOrd="1" destOrd="0" presId="urn:microsoft.com/office/officeart/2005/8/layout/pyramid1"/>
    <dgm:cxn modelId="{21ED2976-33BF-4455-850B-6C05B57880ED}" type="presParOf" srcId="{D26686A0-CDE8-488A-90C9-3142CF3762B9}" destId="{066CE760-34DD-4F14-83B7-AE1A32A9E095}" srcOrd="0" destOrd="0" presId="urn:microsoft.com/office/officeart/2005/8/layout/pyramid1"/>
    <dgm:cxn modelId="{030CF99B-085C-4162-BEB4-DC60C37421B4}" type="presParOf" srcId="{D26686A0-CDE8-488A-90C9-3142CF3762B9}" destId="{F5766D51-75B3-46B7-9D52-AFDCFE5F1E76}" srcOrd="1" destOrd="0" presId="urn:microsoft.com/office/officeart/2005/8/layout/pyramid1"/>
    <dgm:cxn modelId="{DA798BA7-C385-43E9-8661-622B01AC5259}" type="presParOf" srcId="{4BE6E433-877F-4D51-A409-C03563CFD6BE}" destId="{7B3B91E8-5452-4B8C-BBC2-1B21590032C6}" srcOrd="2" destOrd="0" presId="urn:microsoft.com/office/officeart/2005/8/layout/pyramid1"/>
    <dgm:cxn modelId="{90AE445A-A5EE-4193-B808-9FCEB4DF26CE}" type="presParOf" srcId="{7B3B91E8-5452-4B8C-BBC2-1B21590032C6}" destId="{480AE8B0-805A-4529-AFE4-329DFB2F0536}" srcOrd="0" destOrd="0" presId="urn:microsoft.com/office/officeart/2005/8/layout/pyramid1"/>
    <dgm:cxn modelId="{311559CC-AA77-4E44-9EEC-E5B569643445}" type="presParOf" srcId="{7B3B91E8-5452-4B8C-BBC2-1B21590032C6}" destId="{6423DCC9-809A-4012-93BE-BA0EEF6694E0}" srcOrd="1" destOrd="0" presId="urn:microsoft.com/office/officeart/2005/8/layout/pyramid1"/>
    <dgm:cxn modelId="{A79190C8-03A4-4BFC-A204-9127A0AB0626}" type="presParOf" srcId="{4BE6E433-877F-4D51-A409-C03563CFD6BE}" destId="{8B64524A-807B-46E0-AC2C-CD82B2FB23B6}" srcOrd="3" destOrd="0" presId="urn:microsoft.com/office/officeart/2005/8/layout/pyramid1"/>
    <dgm:cxn modelId="{FCA912E4-2630-4324-B860-FC377A462D4E}" type="presParOf" srcId="{8B64524A-807B-46E0-AC2C-CD82B2FB23B6}" destId="{19DE7CB0-437B-4F78-9A3A-A9504C77BBB8}" srcOrd="0" destOrd="0" presId="urn:microsoft.com/office/officeart/2005/8/layout/pyramid1"/>
    <dgm:cxn modelId="{6E9224AB-E2C4-4302-85CD-45B0480EE160}" type="presParOf" srcId="{8B64524A-807B-46E0-AC2C-CD82B2FB23B6}" destId="{ED43766C-64EB-430B-A1B3-2B0E2F2A848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D8B309-C1D9-44DB-B4CE-10C7BC86C43F}" type="doc">
      <dgm:prSet loTypeId="urn:microsoft.com/office/officeart/2005/8/layout/pyramid1" loCatId="pyramid" qsTypeId="urn:microsoft.com/office/officeart/2005/8/quickstyle/3d2" qsCatId="3D" csTypeId="urn:microsoft.com/office/officeart/2005/8/colors/colorful5" csCatId="colorful" phldr="1"/>
      <dgm:spPr/>
    </dgm:pt>
    <dgm:pt modelId="{3C9DA787-CF7F-4EB8-AD23-1F5E35EB0D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cap="none" normalizeH="0" baseline="0" dirty="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effectLst>
                <a:outerShdw blurRad="38100" dist="38100" dir="2700000" algn="tl">
                  <a:srgbClr val="000000">
                    <a:alpha val="43137"/>
                  </a:srgbClr>
                </a:outerShdw>
              </a:effectLst>
              <a:latin typeface="Century Schoolbook" pitchFamily="18" charset="0"/>
            </a:rPr>
            <a:t>COST</a:t>
          </a:r>
        </a:p>
      </dgm:t>
    </dgm:pt>
    <dgm:pt modelId="{4BB3F221-2A14-43C1-865D-36F3CB79FBC1}" type="parTrans" cxnId="{489AFF32-1D7E-4035-A212-E9269F5F3211}">
      <dgm:prSet/>
      <dgm:spPr/>
      <dgm:t>
        <a:bodyPr/>
        <a:lstStyle/>
        <a:p>
          <a:endParaRPr lang="en-US"/>
        </a:p>
      </dgm:t>
    </dgm:pt>
    <dgm:pt modelId="{20BFCDF7-8C53-4F62-A4AB-DA711C0FF51C}" type="sibTrans" cxnId="{489AFF32-1D7E-4035-A212-E9269F5F3211}">
      <dgm:prSet/>
      <dgm:spPr/>
      <dgm:t>
        <a:bodyPr/>
        <a:lstStyle/>
        <a:p>
          <a:endParaRPr lang="en-US"/>
        </a:p>
      </dgm:t>
    </dgm:pt>
    <dgm:pt modelId="{24D93DAB-E686-4AC3-A403-914241D8A0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effectLst/>
              <a:latin typeface="Century Schoolbook" pitchFamily="18" charset="0"/>
            </a:rPr>
            <a:t>WORK</a:t>
          </a:r>
        </a:p>
      </dgm:t>
    </dgm:pt>
    <dgm:pt modelId="{FAA97108-DE4C-44FE-81A9-B086F2B58951}" type="parTrans" cxnId="{F01B35AD-594B-45C1-9537-1D3DC4409E7B}">
      <dgm:prSet/>
      <dgm:spPr/>
      <dgm:t>
        <a:bodyPr/>
        <a:lstStyle/>
        <a:p>
          <a:endParaRPr lang="en-US"/>
        </a:p>
      </dgm:t>
    </dgm:pt>
    <dgm:pt modelId="{B7569E32-E35F-4668-96B2-22048565F962}" type="sibTrans" cxnId="{F01B35AD-594B-45C1-9537-1D3DC4409E7B}">
      <dgm:prSet/>
      <dgm:spPr/>
      <dgm:t>
        <a:bodyPr/>
        <a:lstStyle/>
        <a:p>
          <a:endParaRPr lang="en-US"/>
        </a:p>
      </dgm:t>
    </dgm:pt>
    <dgm:pt modelId="{34E0BA88-2F01-44F6-9CC4-18915C94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effectLst/>
              <a:latin typeface="Century Schoolbook" pitchFamily="18" charset="0"/>
            </a:rPr>
            <a:t>FACILITY</a:t>
          </a:r>
        </a:p>
      </dgm:t>
    </dgm:pt>
    <dgm:pt modelId="{EFAE665F-42CB-4385-96AD-EF0EAE035D7D}" type="parTrans" cxnId="{E5ABE333-7A1B-4732-9C5B-D77C8B57FAF4}">
      <dgm:prSet/>
      <dgm:spPr/>
      <dgm:t>
        <a:bodyPr/>
        <a:lstStyle/>
        <a:p>
          <a:endParaRPr lang="en-US"/>
        </a:p>
      </dgm:t>
    </dgm:pt>
    <dgm:pt modelId="{3C9DD935-FC7E-45A1-854B-F11520F6415F}" type="sibTrans" cxnId="{E5ABE333-7A1B-4732-9C5B-D77C8B57FAF4}">
      <dgm:prSet/>
      <dgm:spPr/>
      <dgm:t>
        <a:bodyPr/>
        <a:lstStyle/>
        <a:p>
          <a:endParaRPr lang="en-US"/>
        </a:p>
      </dgm:t>
    </dgm:pt>
    <dgm:pt modelId="{C67C7F82-25D7-4D17-BEC0-B4E986F0C88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effectLst/>
              <a:latin typeface="Century Schoolbook" pitchFamily="18" charset="0"/>
            </a:rPr>
            <a:t>APPLICANT</a:t>
          </a:r>
        </a:p>
      </dgm:t>
    </dgm:pt>
    <dgm:pt modelId="{29180D97-7C7A-43DA-BF42-55AF8C507FDD}" type="parTrans" cxnId="{8A09B9AA-4ADD-414D-86D3-224A5E8FB1CC}">
      <dgm:prSet/>
      <dgm:spPr/>
      <dgm:t>
        <a:bodyPr/>
        <a:lstStyle/>
        <a:p>
          <a:endParaRPr lang="en-US"/>
        </a:p>
      </dgm:t>
    </dgm:pt>
    <dgm:pt modelId="{56A08517-2C3D-4D92-B2F8-A476A855060F}" type="sibTrans" cxnId="{8A09B9AA-4ADD-414D-86D3-224A5E8FB1CC}">
      <dgm:prSet/>
      <dgm:spPr/>
      <dgm:t>
        <a:bodyPr/>
        <a:lstStyle/>
        <a:p>
          <a:endParaRPr lang="en-US"/>
        </a:p>
      </dgm:t>
    </dgm:pt>
    <dgm:pt modelId="{4BE6E433-877F-4D51-A409-C03563CFD6BE}" type="pres">
      <dgm:prSet presAssocID="{15D8B309-C1D9-44DB-B4CE-10C7BC86C43F}" presName="Name0" presStyleCnt="0">
        <dgm:presLayoutVars>
          <dgm:dir/>
          <dgm:animLvl val="lvl"/>
          <dgm:resizeHandles val="exact"/>
        </dgm:presLayoutVars>
      </dgm:prSet>
      <dgm:spPr/>
    </dgm:pt>
    <dgm:pt modelId="{997B7082-0DAD-4E6A-998F-7986CA0A04E9}" type="pres">
      <dgm:prSet presAssocID="{3C9DA787-CF7F-4EB8-AD23-1F5E35EB0D24}" presName="Name8" presStyleCnt="0"/>
      <dgm:spPr/>
    </dgm:pt>
    <dgm:pt modelId="{8E274358-66F7-4B82-9843-76DFE4187FAC}" type="pres">
      <dgm:prSet presAssocID="{3C9DA787-CF7F-4EB8-AD23-1F5E35EB0D24}" presName="level" presStyleLbl="node1" presStyleIdx="0" presStyleCnt="4" custScaleX="102326">
        <dgm:presLayoutVars>
          <dgm:chMax val="1"/>
          <dgm:bulletEnabled val="1"/>
        </dgm:presLayoutVars>
      </dgm:prSet>
      <dgm:spPr/>
    </dgm:pt>
    <dgm:pt modelId="{FF4C32DC-63CA-4BD0-A1EB-DCCF32D3DCFC}" type="pres">
      <dgm:prSet presAssocID="{3C9DA787-CF7F-4EB8-AD23-1F5E35EB0D24}" presName="levelTx" presStyleLbl="revTx" presStyleIdx="0" presStyleCnt="0">
        <dgm:presLayoutVars>
          <dgm:chMax val="1"/>
          <dgm:bulletEnabled val="1"/>
        </dgm:presLayoutVars>
      </dgm:prSet>
      <dgm:spPr/>
    </dgm:pt>
    <dgm:pt modelId="{D26686A0-CDE8-488A-90C9-3142CF3762B9}" type="pres">
      <dgm:prSet presAssocID="{24D93DAB-E686-4AC3-A403-914241D8A0DB}" presName="Name8" presStyleCnt="0"/>
      <dgm:spPr/>
    </dgm:pt>
    <dgm:pt modelId="{066CE760-34DD-4F14-83B7-AE1A32A9E095}" type="pres">
      <dgm:prSet presAssocID="{24D93DAB-E686-4AC3-A403-914241D8A0DB}" presName="level" presStyleLbl="node1" presStyleIdx="1" presStyleCnt="4" custLinFactNeighborX="233" custLinFactNeighborY="-2070">
        <dgm:presLayoutVars>
          <dgm:chMax val="1"/>
          <dgm:bulletEnabled val="1"/>
        </dgm:presLayoutVars>
      </dgm:prSet>
      <dgm:spPr/>
    </dgm:pt>
    <dgm:pt modelId="{F5766D51-75B3-46B7-9D52-AFDCFE5F1E76}" type="pres">
      <dgm:prSet presAssocID="{24D93DAB-E686-4AC3-A403-914241D8A0DB}" presName="levelTx" presStyleLbl="revTx" presStyleIdx="0" presStyleCnt="0">
        <dgm:presLayoutVars>
          <dgm:chMax val="1"/>
          <dgm:bulletEnabled val="1"/>
        </dgm:presLayoutVars>
      </dgm:prSet>
      <dgm:spPr/>
    </dgm:pt>
    <dgm:pt modelId="{7B3B91E8-5452-4B8C-BBC2-1B21590032C6}" type="pres">
      <dgm:prSet presAssocID="{34E0BA88-2F01-44F6-9CC4-18915C94FFDD}" presName="Name8" presStyleCnt="0"/>
      <dgm:spPr/>
    </dgm:pt>
    <dgm:pt modelId="{480AE8B0-805A-4529-AFE4-329DFB2F0536}" type="pres">
      <dgm:prSet presAssocID="{34E0BA88-2F01-44F6-9CC4-18915C94FFDD}" presName="level" presStyleLbl="node1" presStyleIdx="2" presStyleCnt="4">
        <dgm:presLayoutVars>
          <dgm:chMax val="1"/>
          <dgm:bulletEnabled val="1"/>
        </dgm:presLayoutVars>
      </dgm:prSet>
      <dgm:spPr/>
    </dgm:pt>
    <dgm:pt modelId="{6423DCC9-809A-4012-93BE-BA0EEF6694E0}" type="pres">
      <dgm:prSet presAssocID="{34E0BA88-2F01-44F6-9CC4-18915C94FFDD}" presName="levelTx" presStyleLbl="revTx" presStyleIdx="0" presStyleCnt="0">
        <dgm:presLayoutVars>
          <dgm:chMax val="1"/>
          <dgm:bulletEnabled val="1"/>
        </dgm:presLayoutVars>
      </dgm:prSet>
      <dgm:spPr/>
    </dgm:pt>
    <dgm:pt modelId="{8B64524A-807B-46E0-AC2C-CD82B2FB23B6}" type="pres">
      <dgm:prSet presAssocID="{C67C7F82-25D7-4D17-BEC0-B4E986F0C88B}" presName="Name8" presStyleCnt="0"/>
      <dgm:spPr/>
    </dgm:pt>
    <dgm:pt modelId="{19DE7CB0-437B-4F78-9A3A-A9504C77BBB8}" type="pres">
      <dgm:prSet presAssocID="{C67C7F82-25D7-4D17-BEC0-B4E986F0C88B}" presName="level" presStyleLbl="node1" presStyleIdx="3" presStyleCnt="4">
        <dgm:presLayoutVars>
          <dgm:chMax val="1"/>
          <dgm:bulletEnabled val="1"/>
        </dgm:presLayoutVars>
      </dgm:prSet>
      <dgm:spPr/>
    </dgm:pt>
    <dgm:pt modelId="{ED43766C-64EB-430B-A1B3-2B0E2F2A848F}" type="pres">
      <dgm:prSet presAssocID="{C67C7F82-25D7-4D17-BEC0-B4E986F0C88B}" presName="levelTx" presStyleLbl="revTx" presStyleIdx="0" presStyleCnt="0">
        <dgm:presLayoutVars>
          <dgm:chMax val="1"/>
          <dgm:bulletEnabled val="1"/>
        </dgm:presLayoutVars>
      </dgm:prSet>
      <dgm:spPr/>
    </dgm:pt>
  </dgm:ptLst>
  <dgm:cxnLst>
    <dgm:cxn modelId="{D56B4802-C869-4F12-856C-E6A9E091918B}" type="presOf" srcId="{3C9DA787-CF7F-4EB8-AD23-1F5E35EB0D24}" destId="{FF4C32DC-63CA-4BD0-A1EB-DCCF32D3DCFC}" srcOrd="1" destOrd="0" presId="urn:microsoft.com/office/officeart/2005/8/layout/pyramid1"/>
    <dgm:cxn modelId="{489AFF32-1D7E-4035-A212-E9269F5F3211}" srcId="{15D8B309-C1D9-44DB-B4CE-10C7BC86C43F}" destId="{3C9DA787-CF7F-4EB8-AD23-1F5E35EB0D24}" srcOrd="0" destOrd="0" parTransId="{4BB3F221-2A14-43C1-865D-36F3CB79FBC1}" sibTransId="{20BFCDF7-8C53-4F62-A4AB-DA711C0FF51C}"/>
    <dgm:cxn modelId="{E5ABE333-7A1B-4732-9C5B-D77C8B57FAF4}" srcId="{15D8B309-C1D9-44DB-B4CE-10C7BC86C43F}" destId="{34E0BA88-2F01-44F6-9CC4-18915C94FFDD}" srcOrd="2" destOrd="0" parTransId="{EFAE665F-42CB-4385-96AD-EF0EAE035D7D}" sibTransId="{3C9DD935-FC7E-45A1-854B-F11520F6415F}"/>
    <dgm:cxn modelId="{4B776D6B-43CF-4F62-ADF1-95CA9AC7E9AA}" type="presOf" srcId="{34E0BA88-2F01-44F6-9CC4-18915C94FFDD}" destId="{6423DCC9-809A-4012-93BE-BA0EEF6694E0}" srcOrd="1" destOrd="0" presId="urn:microsoft.com/office/officeart/2005/8/layout/pyramid1"/>
    <dgm:cxn modelId="{B4AF1574-0442-4BC1-9821-524B9FD70679}" type="presOf" srcId="{C67C7F82-25D7-4D17-BEC0-B4E986F0C88B}" destId="{ED43766C-64EB-430B-A1B3-2B0E2F2A848F}" srcOrd="1" destOrd="0" presId="urn:microsoft.com/office/officeart/2005/8/layout/pyramid1"/>
    <dgm:cxn modelId="{BC2EEC77-0EDC-44D6-A2C8-DEF7DA7963D0}" type="presOf" srcId="{15D8B309-C1D9-44DB-B4CE-10C7BC86C43F}" destId="{4BE6E433-877F-4D51-A409-C03563CFD6BE}" srcOrd="0" destOrd="0" presId="urn:microsoft.com/office/officeart/2005/8/layout/pyramid1"/>
    <dgm:cxn modelId="{8A09B9AA-4ADD-414D-86D3-224A5E8FB1CC}" srcId="{15D8B309-C1D9-44DB-B4CE-10C7BC86C43F}" destId="{C67C7F82-25D7-4D17-BEC0-B4E986F0C88B}" srcOrd="3" destOrd="0" parTransId="{29180D97-7C7A-43DA-BF42-55AF8C507FDD}" sibTransId="{56A08517-2C3D-4D92-B2F8-A476A855060F}"/>
    <dgm:cxn modelId="{F01B35AD-594B-45C1-9537-1D3DC4409E7B}" srcId="{15D8B309-C1D9-44DB-B4CE-10C7BC86C43F}" destId="{24D93DAB-E686-4AC3-A403-914241D8A0DB}" srcOrd="1" destOrd="0" parTransId="{FAA97108-DE4C-44FE-81A9-B086F2B58951}" sibTransId="{B7569E32-E35F-4668-96B2-22048565F962}"/>
    <dgm:cxn modelId="{EBEF92BC-2D3A-4818-BEA7-CB6F6B9388A8}" type="presOf" srcId="{24D93DAB-E686-4AC3-A403-914241D8A0DB}" destId="{066CE760-34DD-4F14-83B7-AE1A32A9E095}" srcOrd="0" destOrd="0" presId="urn:microsoft.com/office/officeart/2005/8/layout/pyramid1"/>
    <dgm:cxn modelId="{1DD1F6BE-912C-40E4-8E1D-804AA5483127}" type="presOf" srcId="{3C9DA787-CF7F-4EB8-AD23-1F5E35EB0D24}" destId="{8E274358-66F7-4B82-9843-76DFE4187FAC}" srcOrd="0" destOrd="0" presId="urn:microsoft.com/office/officeart/2005/8/layout/pyramid1"/>
    <dgm:cxn modelId="{A4F4D0BF-D49A-4B2C-A50D-235239A51EEC}" type="presOf" srcId="{C67C7F82-25D7-4D17-BEC0-B4E986F0C88B}" destId="{19DE7CB0-437B-4F78-9A3A-A9504C77BBB8}" srcOrd="0" destOrd="0" presId="urn:microsoft.com/office/officeart/2005/8/layout/pyramid1"/>
    <dgm:cxn modelId="{A11611CA-5678-46A2-BD9B-4A1B9D6CC124}" type="presOf" srcId="{34E0BA88-2F01-44F6-9CC4-18915C94FFDD}" destId="{480AE8B0-805A-4529-AFE4-329DFB2F0536}" srcOrd="0" destOrd="0" presId="urn:microsoft.com/office/officeart/2005/8/layout/pyramid1"/>
    <dgm:cxn modelId="{0F7D33E8-4018-4B41-9FEB-5CD344498F81}" type="presOf" srcId="{24D93DAB-E686-4AC3-A403-914241D8A0DB}" destId="{F5766D51-75B3-46B7-9D52-AFDCFE5F1E76}" srcOrd="1" destOrd="0" presId="urn:microsoft.com/office/officeart/2005/8/layout/pyramid1"/>
    <dgm:cxn modelId="{E85011A7-344A-4F5E-9AA8-301D19FB3784}" type="presParOf" srcId="{4BE6E433-877F-4D51-A409-C03563CFD6BE}" destId="{997B7082-0DAD-4E6A-998F-7986CA0A04E9}" srcOrd="0" destOrd="0" presId="urn:microsoft.com/office/officeart/2005/8/layout/pyramid1"/>
    <dgm:cxn modelId="{D1952E64-B31B-402B-A7E2-40198A474EE1}" type="presParOf" srcId="{997B7082-0DAD-4E6A-998F-7986CA0A04E9}" destId="{8E274358-66F7-4B82-9843-76DFE4187FAC}" srcOrd="0" destOrd="0" presId="urn:microsoft.com/office/officeart/2005/8/layout/pyramid1"/>
    <dgm:cxn modelId="{DE512DA6-6DEF-4476-BFDB-9ACEEBCBE831}" type="presParOf" srcId="{997B7082-0DAD-4E6A-998F-7986CA0A04E9}" destId="{FF4C32DC-63CA-4BD0-A1EB-DCCF32D3DCFC}" srcOrd="1" destOrd="0" presId="urn:microsoft.com/office/officeart/2005/8/layout/pyramid1"/>
    <dgm:cxn modelId="{1F5C2BDD-2FD3-4AC8-927A-4A1BC2327AB3}" type="presParOf" srcId="{4BE6E433-877F-4D51-A409-C03563CFD6BE}" destId="{D26686A0-CDE8-488A-90C9-3142CF3762B9}" srcOrd="1" destOrd="0" presId="urn:microsoft.com/office/officeart/2005/8/layout/pyramid1"/>
    <dgm:cxn modelId="{21ED2976-33BF-4455-850B-6C05B57880ED}" type="presParOf" srcId="{D26686A0-CDE8-488A-90C9-3142CF3762B9}" destId="{066CE760-34DD-4F14-83B7-AE1A32A9E095}" srcOrd="0" destOrd="0" presId="urn:microsoft.com/office/officeart/2005/8/layout/pyramid1"/>
    <dgm:cxn modelId="{030CF99B-085C-4162-BEB4-DC60C37421B4}" type="presParOf" srcId="{D26686A0-CDE8-488A-90C9-3142CF3762B9}" destId="{F5766D51-75B3-46B7-9D52-AFDCFE5F1E76}" srcOrd="1" destOrd="0" presId="urn:microsoft.com/office/officeart/2005/8/layout/pyramid1"/>
    <dgm:cxn modelId="{DA798BA7-C385-43E9-8661-622B01AC5259}" type="presParOf" srcId="{4BE6E433-877F-4D51-A409-C03563CFD6BE}" destId="{7B3B91E8-5452-4B8C-BBC2-1B21590032C6}" srcOrd="2" destOrd="0" presId="urn:microsoft.com/office/officeart/2005/8/layout/pyramid1"/>
    <dgm:cxn modelId="{90AE445A-A5EE-4193-B808-9FCEB4DF26CE}" type="presParOf" srcId="{7B3B91E8-5452-4B8C-BBC2-1B21590032C6}" destId="{480AE8B0-805A-4529-AFE4-329DFB2F0536}" srcOrd="0" destOrd="0" presId="urn:microsoft.com/office/officeart/2005/8/layout/pyramid1"/>
    <dgm:cxn modelId="{311559CC-AA77-4E44-9EEC-E5B569643445}" type="presParOf" srcId="{7B3B91E8-5452-4B8C-BBC2-1B21590032C6}" destId="{6423DCC9-809A-4012-93BE-BA0EEF6694E0}" srcOrd="1" destOrd="0" presId="urn:microsoft.com/office/officeart/2005/8/layout/pyramid1"/>
    <dgm:cxn modelId="{A79190C8-03A4-4BFC-A204-9127A0AB0626}" type="presParOf" srcId="{4BE6E433-877F-4D51-A409-C03563CFD6BE}" destId="{8B64524A-807B-46E0-AC2C-CD82B2FB23B6}" srcOrd="3" destOrd="0" presId="urn:microsoft.com/office/officeart/2005/8/layout/pyramid1"/>
    <dgm:cxn modelId="{FCA912E4-2630-4324-B860-FC377A462D4E}" type="presParOf" srcId="{8B64524A-807B-46E0-AC2C-CD82B2FB23B6}" destId="{19DE7CB0-437B-4F78-9A3A-A9504C77BBB8}" srcOrd="0" destOrd="0" presId="urn:microsoft.com/office/officeart/2005/8/layout/pyramid1"/>
    <dgm:cxn modelId="{6E9224AB-E2C4-4302-85CD-45B0480EE160}" type="presParOf" srcId="{8B64524A-807B-46E0-AC2C-CD82B2FB23B6}" destId="{ED43766C-64EB-430B-A1B3-2B0E2F2A848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4358-66F7-4B82-9843-76DFE4187FAC}">
      <dsp:nvSpPr>
        <dsp:cNvPr id="0" name=""/>
        <dsp:cNvSpPr/>
      </dsp:nvSpPr>
      <dsp:spPr>
        <a:xfrm>
          <a:off x="1972724" y="0"/>
          <a:ext cx="1356255" cy="1126671"/>
        </a:xfrm>
        <a:prstGeom prst="trapezoid">
          <a:avLst>
            <a:gd name="adj" fmla="val 5882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kern="1200" cap="none" normalizeH="0" baseline="0" dirty="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effectLst/>
              <a:latin typeface="Century Schoolbook" pitchFamily="18" charset="0"/>
            </a:rPr>
            <a:t>COST</a:t>
          </a:r>
        </a:p>
      </dsp:txBody>
      <dsp:txXfrm>
        <a:off x="1972724" y="0"/>
        <a:ext cx="1356255" cy="1126671"/>
      </dsp:txXfrm>
    </dsp:sp>
    <dsp:sp modelId="{066CE760-34DD-4F14-83B7-AE1A32A9E095}">
      <dsp:nvSpPr>
        <dsp:cNvPr id="0" name=""/>
        <dsp:cNvSpPr/>
      </dsp:nvSpPr>
      <dsp:spPr>
        <a:xfrm>
          <a:off x="1331602" y="1103349"/>
          <a:ext cx="2650852" cy="1126671"/>
        </a:xfrm>
        <a:prstGeom prst="trapezoid">
          <a:avLst>
            <a:gd name="adj" fmla="val 5882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effectLst/>
              <a:latin typeface="Century Schoolbook" pitchFamily="18" charset="0"/>
            </a:rPr>
            <a:t>WORK</a:t>
          </a:r>
        </a:p>
      </dsp:txBody>
      <dsp:txXfrm>
        <a:off x="1795501" y="1103349"/>
        <a:ext cx="1723054" cy="1126671"/>
      </dsp:txXfrm>
    </dsp:sp>
    <dsp:sp modelId="{480AE8B0-805A-4529-AFE4-329DFB2F0536}">
      <dsp:nvSpPr>
        <dsp:cNvPr id="0" name=""/>
        <dsp:cNvSpPr/>
      </dsp:nvSpPr>
      <dsp:spPr>
        <a:xfrm>
          <a:off x="662713" y="2253342"/>
          <a:ext cx="3976278" cy="1126671"/>
        </a:xfrm>
        <a:prstGeom prst="trapezoid">
          <a:avLst>
            <a:gd name="adj" fmla="val 5882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kern="1200" cap="none" normalizeH="0" baseline="0" dirty="0">
              <a:ln/>
              <a:effectLst/>
              <a:latin typeface="Century Schoolbook" pitchFamily="18" charset="0"/>
            </a:rPr>
            <a:t>FACILITY</a:t>
          </a:r>
        </a:p>
      </dsp:txBody>
      <dsp:txXfrm>
        <a:off x="1358561" y="2253342"/>
        <a:ext cx="2584581" cy="1126671"/>
      </dsp:txXfrm>
    </dsp:sp>
    <dsp:sp modelId="{19DE7CB0-437B-4F78-9A3A-A9504C77BBB8}">
      <dsp:nvSpPr>
        <dsp:cNvPr id="0" name=""/>
        <dsp:cNvSpPr/>
      </dsp:nvSpPr>
      <dsp:spPr>
        <a:xfrm>
          <a:off x="0" y="3380014"/>
          <a:ext cx="5301704" cy="1126671"/>
        </a:xfrm>
        <a:prstGeom prst="trapezoid">
          <a:avLst>
            <a:gd name="adj" fmla="val 5882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kern="1200" cap="none" normalizeH="0" baseline="0" dirty="0">
              <a:ln/>
              <a:effectLst/>
              <a:latin typeface="Century Schoolbook" pitchFamily="18" charset="0"/>
            </a:rPr>
            <a:t>APPLICANT</a:t>
          </a:r>
        </a:p>
      </dsp:txBody>
      <dsp:txXfrm>
        <a:off x="927798" y="3380014"/>
        <a:ext cx="3446108" cy="1126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4358-66F7-4B82-9843-76DFE4187FAC}">
      <dsp:nvSpPr>
        <dsp:cNvPr id="0" name=""/>
        <dsp:cNvSpPr/>
      </dsp:nvSpPr>
      <dsp:spPr>
        <a:xfrm>
          <a:off x="1972724" y="0"/>
          <a:ext cx="1356255" cy="1126671"/>
        </a:xfrm>
        <a:prstGeom prst="trapezoid">
          <a:avLst>
            <a:gd name="adj" fmla="val 5882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kern="1200" cap="none" normalizeH="0" baseline="0" dirty="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effectLst/>
              <a:latin typeface="Century Schoolbook" pitchFamily="18" charset="0"/>
            </a:rPr>
            <a:t>COST</a:t>
          </a:r>
        </a:p>
      </dsp:txBody>
      <dsp:txXfrm>
        <a:off x="1972724" y="0"/>
        <a:ext cx="1356255" cy="1126671"/>
      </dsp:txXfrm>
    </dsp:sp>
    <dsp:sp modelId="{066CE760-34DD-4F14-83B7-AE1A32A9E095}">
      <dsp:nvSpPr>
        <dsp:cNvPr id="0" name=""/>
        <dsp:cNvSpPr/>
      </dsp:nvSpPr>
      <dsp:spPr>
        <a:xfrm>
          <a:off x="1331602" y="1103349"/>
          <a:ext cx="2650852" cy="1126671"/>
        </a:xfrm>
        <a:prstGeom prst="trapezoid">
          <a:avLst>
            <a:gd name="adj" fmla="val 5882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effectLst/>
              <a:latin typeface="Century Schoolbook" pitchFamily="18" charset="0"/>
            </a:rPr>
            <a:t>WORK</a:t>
          </a:r>
        </a:p>
      </dsp:txBody>
      <dsp:txXfrm>
        <a:off x="1795501" y="1103349"/>
        <a:ext cx="1723054" cy="1126671"/>
      </dsp:txXfrm>
    </dsp:sp>
    <dsp:sp modelId="{480AE8B0-805A-4529-AFE4-329DFB2F0536}">
      <dsp:nvSpPr>
        <dsp:cNvPr id="0" name=""/>
        <dsp:cNvSpPr/>
      </dsp:nvSpPr>
      <dsp:spPr>
        <a:xfrm>
          <a:off x="662713" y="2253342"/>
          <a:ext cx="3976278" cy="1126671"/>
        </a:xfrm>
        <a:prstGeom prst="trapezoid">
          <a:avLst>
            <a:gd name="adj" fmla="val 5882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kern="1200" cap="none" normalizeH="0" baseline="0" dirty="0">
              <a:ln/>
              <a:effectLst/>
              <a:latin typeface="Century Schoolbook" pitchFamily="18" charset="0"/>
            </a:rPr>
            <a:t>FACILITY</a:t>
          </a:r>
        </a:p>
      </dsp:txBody>
      <dsp:txXfrm>
        <a:off x="1358561" y="2253342"/>
        <a:ext cx="2584581" cy="1126671"/>
      </dsp:txXfrm>
    </dsp:sp>
    <dsp:sp modelId="{19DE7CB0-437B-4F78-9A3A-A9504C77BBB8}">
      <dsp:nvSpPr>
        <dsp:cNvPr id="0" name=""/>
        <dsp:cNvSpPr/>
      </dsp:nvSpPr>
      <dsp:spPr>
        <a:xfrm>
          <a:off x="0" y="3380014"/>
          <a:ext cx="5301704" cy="1126671"/>
        </a:xfrm>
        <a:prstGeom prst="trapezoid">
          <a:avLst>
            <a:gd name="adj" fmla="val 5882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kern="1200" cap="none" normalizeH="0" baseline="0" dirty="0">
              <a:ln/>
              <a:effectLst/>
              <a:latin typeface="Century Schoolbook" pitchFamily="18" charset="0"/>
            </a:rPr>
            <a:t>APPLICANT</a:t>
          </a:r>
        </a:p>
      </dsp:txBody>
      <dsp:txXfrm>
        <a:off x="927798" y="3380014"/>
        <a:ext cx="3446108" cy="1126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4358-66F7-4B82-9843-76DFE4187FAC}">
      <dsp:nvSpPr>
        <dsp:cNvPr id="0" name=""/>
        <dsp:cNvSpPr/>
      </dsp:nvSpPr>
      <dsp:spPr>
        <a:xfrm>
          <a:off x="1972724" y="0"/>
          <a:ext cx="1356255" cy="1126671"/>
        </a:xfrm>
        <a:prstGeom prst="trapezoid">
          <a:avLst>
            <a:gd name="adj" fmla="val 5882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kern="1200" cap="none" normalizeH="0" baseline="0" dirty="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effectLst/>
              <a:latin typeface="Century Schoolbook" pitchFamily="18" charset="0"/>
            </a:rPr>
            <a:t>COST</a:t>
          </a:r>
        </a:p>
      </dsp:txBody>
      <dsp:txXfrm>
        <a:off x="1972724" y="0"/>
        <a:ext cx="1356255" cy="1126671"/>
      </dsp:txXfrm>
    </dsp:sp>
    <dsp:sp modelId="{066CE760-34DD-4F14-83B7-AE1A32A9E095}">
      <dsp:nvSpPr>
        <dsp:cNvPr id="0" name=""/>
        <dsp:cNvSpPr/>
      </dsp:nvSpPr>
      <dsp:spPr>
        <a:xfrm>
          <a:off x="1331602" y="1103349"/>
          <a:ext cx="2650852" cy="1126671"/>
        </a:xfrm>
        <a:prstGeom prst="trapezoid">
          <a:avLst>
            <a:gd name="adj" fmla="val 5882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effectLst/>
              <a:latin typeface="Century Schoolbook" pitchFamily="18" charset="0"/>
            </a:rPr>
            <a:t>WORK</a:t>
          </a:r>
        </a:p>
      </dsp:txBody>
      <dsp:txXfrm>
        <a:off x="1795501" y="1103349"/>
        <a:ext cx="1723054" cy="1126671"/>
      </dsp:txXfrm>
    </dsp:sp>
    <dsp:sp modelId="{480AE8B0-805A-4529-AFE4-329DFB2F0536}">
      <dsp:nvSpPr>
        <dsp:cNvPr id="0" name=""/>
        <dsp:cNvSpPr/>
      </dsp:nvSpPr>
      <dsp:spPr>
        <a:xfrm>
          <a:off x="662713" y="2253342"/>
          <a:ext cx="3976278" cy="1126671"/>
        </a:xfrm>
        <a:prstGeom prst="trapezoid">
          <a:avLst>
            <a:gd name="adj" fmla="val 5882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kern="1200" cap="none" normalizeH="0" baseline="0" dirty="0">
              <a:ln/>
              <a:effectLst/>
              <a:latin typeface="Century Schoolbook" pitchFamily="18" charset="0"/>
            </a:rPr>
            <a:t>FACILITY</a:t>
          </a:r>
        </a:p>
      </dsp:txBody>
      <dsp:txXfrm>
        <a:off x="1358561" y="2253342"/>
        <a:ext cx="2584581" cy="1126671"/>
      </dsp:txXfrm>
    </dsp:sp>
    <dsp:sp modelId="{19DE7CB0-437B-4F78-9A3A-A9504C77BBB8}">
      <dsp:nvSpPr>
        <dsp:cNvPr id="0" name=""/>
        <dsp:cNvSpPr/>
      </dsp:nvSpPr>
      <dsp:spPr>
        <a:xfrm>
          <a:off x="0" y="3380014"/>
          <a:ext cx="5301704" cy="1126671"/>
        </a:xfrm>
        <a:prstGeom prst="trapezoid">
          <a:avLst>
            <a:gd name="adj" fmla="val 5882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kern="1200" cap="none" normalizeH="0" baseline="0" dirty="0">
              <a:ln/>
              <a:effectLst/>
              <a:latin typeface="Century Schoolbook" pitchFamily="18" charset="0"/>
            </a:rPr>
            <a:t>APPLICANT</a:t>
          </a:r>
        </a:p>
      </dsp:txBody>
      <dsp:txXfrm>
        <a:off x="927798" y="3380014"/>
        <a:ext cx="3446108" cy="1126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74358-66F7-4B82-9843-76DFE4187FAC}">
      <dsp:nvSpPr>
        <dsp:cNvPr id="0" name=""/>
        <dsp:cNvSpPr/>
      </dsp:nvSpPr>
      <dsp:spPr>
        <a:xfrm>
          <a:off x="1972724" y="0"/>
          <a:ext cx="1356255" cy="1126671"/>
        </a:xfrm>
        <a:prstGeom prst="trapezoid">
          <a:avLst>
            <a:gd name="adj" fmla="val 5882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500" b="1" i="0" u="none" strike="noStrike" kern="1200" cap="none" normalizeH="0" baseline="0" dirty="0">
            <a:ln/>
            <a:effectLst/>
            <a:latin typeface="Century Schoolbook"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effectLst>
                <a:outerShdw blurRad="38100" dist="38100" dir="2700000" algn="tl">
                  <a:srgbClr val="000000">
                    <a:alpha val="43137"/>
                  </a:srgbClr>
                </a:outerShdw>
              </a:effectLst>
              <a:latin typeface="Century Schoolbook" pitchFamily="18" charset="0"/>
            </a:rPr>
            <a:t>COST</a:t>
          </a:r>
        </a:p>
      </dsp:txBody>
      <dsp:txXfrm>
        <a:off x="1972724" y="0"/>
        <a:ext cx="1356255" cy="1126671"/>
      </dsp:txXfrm>
    </dsp:sp>
    <dsp:sp modelId="{066CE760-34DD-4F14-83B7-AE1A32A9E095}">
      <dsp:nvSpPr>
        <dsp:cNvPr id="0" name=""/>
        <dsp:cNvSpPr/>
      </dsp:nvSpPr>
      <dsp:spPr>
        <a:xfrm>
          <a:off x="1331602" y="1103349"/>
          <a:ext cx="2650852" cy="1126671"/>
        </a:xfrm>
        <a:prstGeom prst="trapezoid">
          <a:avLst>
            <a:gd name="adj" fmla="val 5882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kern="1200" cap="none" normalizeH="0" baseline="0" dirty="0">
              <a:ln/>
              <a:effectLst/>
              <a:latin typeface="Century Schoolbook" pitchFamily="18" charset="0"/>
            </a:rPr>
            <a:t>WORK</a:t>
          </a:r>
        </a:p>
      </dsp:txBody>
      <dsp:txXfrm>
        <a:off x="1795501" y="1103349"/>
        <a:ext cx="1723054" cy="1126671"/>
      </dsp:txXfrm>
    </dsp:sp>
    <dsp:sp modelId="{480AE8B0-805A-4529-AFE4-329DFB2F0536}">
      <dsp:nvSpPr>
        <dsp:cNvPr id="0" name=""/>
        <dsp:cNvSpPr/>
      </dsp:nvSpPr>
      <dsp:spPr>
        <a:xfrm>
          <a:off x="662713" y="2253342"/>
          <a:ext cx="3976278" cy="1126671"/>
        </a:xfrm>
        <a:prstGeom prst="trapezoid">
          <a:avLst>
            <a:gd name="adj" fmla="val 5882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kern="1200" cap="none" normalizeH="0" baseline="0" dirty="0">
              <a:ln/>
              <a:effectLst/>
              <a:latin typeface="Century Schoolbook" pitchFamily="18" charset="0"/>
            </a:rPr>
            <a:t>FACILITY</a:t>
          </a:r>
        </a:p>
      </dsp:txBody>
      <dsp:txXfrm>
        <a:off x="1358561" y="2253342"/>
        <a:ext cx="2584581" cy="1126671"/>
      </dsp:txXfrm>
    </dsp:sp>
    <dsp:sp modelId="{19DE7CB0-437B-4F78-9A3A-A9504C77BBB8}">
      <dsp:nvSpPr>
        <dsp:cNvPr id="0" name=""/>
        <dsp:cNvSpPr/>
      </dsp:nvSpPr>
      <dsp:spPr>
        <a:xfrm>
          <a:off x="0" y="3380014"/>
          <a:ext cx="5301704" cy="1126671"/>
        </a:xfrm>
        <a:prstGeom prst="trapezoid">
          <a:avLst>
            <a:gd name="adj" fmla="val 5882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kern="1200" cap="none" normalizeH="0" baseline="0" dirty="0">
              <a:ln/>
              <a:effectLst/>
              <a:latin typeface="Century Schoolbook" pitchFamily="18" charset="0"/>
            </a:rPr>
            <a:t>APPLICANT</a:t>
          </a:r>
        </a:p>
      </dsp:txBody>
      <dsp:txXfrm>
        <a:off x="927798" y="3380014"/>
        <a:ext cx="3446108" cy="11266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A22102-B1E4-4CA8-BB41-9EE64F1C6154}" type="datetimeFigureOut">
              <a:rPr lang="en-US" smtClean="0"/>
              <a:t>08/18/2022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133752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22102-B1E4-4CA8-BB41-9EE64F1C6154}" type="datetimeFigureOut">
              <a:rPr lang="en-US" smtClean="0"/>
              <a:t>08/18/2022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255862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22102-B1E4-4CA8-BB41-9EE64F1C6154}" type="datetimeFigureOut">
              <a:rPr lang="en-US" smtClean="0"/>
              <a:t>08/18/2022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167592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D14C-B2B8-449B-8549-AAD0B50B48E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B556BF-2573-4285-BB45-EB1D26BC83F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2071C-6A97-4750-BEA2-B9CE1531B2E0}"/>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5" name="Footer Placeholder 4">
            <a:extLst>
              <a:ext uri="{FF2B5EF4-FFF2-40B4-BE49-F238E27FC236}">
                <a16:creationId xmlns:a16="http://schemas.microsoft.com/office/drawing/2014/main" id="{991E9E7E-066A-4CAC-AC39-7615DB9C1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774CD-2869-4BCF-ADC3-A8827A4D4BFA}"/>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783811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D41B-ED48-423D-AA41-6B45D5D96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B0F468-DBED-4601-A358-8B3CD62712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C3A39-4785-428F-92C5-8CFDEA64DF8F}"/>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5" name="Footer Placeholder 4">
            <a:extLst>
              <a:ext uri="{FF2B5EF4-FFF2-40B4-BE49-F238E27FC236}">
                <a16:creationId xmlns:a16="http://schemas.microsoft.com/office/drawing/2014/main" id="{885C774F-0AEB-43C7-AB39-E8CFF42D3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FEBDF-E6FD-4B34-B83E-5DBDD1CEFB52}"/>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284933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3EE1-8613-40CC-9151-AA4AD128194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1730B9-C379-4B91-8F9A-8CA3215CCCF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855CB9-44D4-43A7-941D-0214B03E941D}"/>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5" name="Footer Placeholder 4">
            <a:extLst>
              <a:ext uri="{FF2B5EF4-FFF2-40B4-BE49-F238E27FC236}">
                <a16:creationId xmlns:a16="http://schemas.microsoft.com/office/drawing/2014/main" id="{94B92F50-A698-4C5C-8CD4-EFB1395AB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D6561-147E-4B88-9666-084C04AF1808}"/>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2397677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928C-E6EC-4019-830F-8093176CC8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B8971-3803-4587-A1A8-E8F1C2C6AD79}"/>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F95281-3414-474C-A9B2-1C3768D10287}"/>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DD0B8F-EA1F-4D1F-BE6E-60C735971D2D}"/>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6" name="Footer Placeholder 5">
            <a:extLst>
              <a:ext uri="{FF2B5EF4-FFF2-40B4-BE49-F238E27FC236}">
                <a16:creationId xmlns:a16="http://schemas.microsoft.com/office/drawing/2014/main" id="{DB395780-C8FE-4B5F-8080-BB05237EC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CF2E9-F314-43E1-8B84-9B9E9A3A50EF}"/>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2173236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D6CE-3C70-4FD3-86FF-67D8ED0BDC4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8906BB-3C67-47E4-B58F-D4827B6A55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673A96-CB9C-4819-ADFF-5FAA22C9A44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330255-3D05-4660-998C-B5E11C65327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B6E3AD-B3D0-41C3-8B5A-4C92F9FFFD3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4D4A19-C19F-4B9F-AFC2-4D278294BDA4}"/>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8" name="Footer Placeholder 7">
            <a:extLst>
              <a:ext uri="{FF2B5EF4-FFF2-40B4-BE49-F238E27FC236}">
                <a16:creationId xmlns:a16="http://schemas.microsoft.com/office/drawing/2014/main" id="{76DF4C63-F1A7-4F58-A719-D4536CB6C4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E8BADE-AADD-498A-BEA6-04F864B88C25}"/>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3142723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AF40-FB17-4842-9E3A-8816336A5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F703A-0E4B-4579-99DD-F04E58F8C472}"/>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4" name="Footer Placeholder 3">
            <a:extLst>
              <a:ext uri="{FF2B5EF4-FFF2-40B4-BE49-F238E27FC236}">
                <a16:creationId xmlns:a16="http://schemas.microsoft.com/office/drawing/2014/main" id="{FC66AEEB-EAD9-442D-BA2B-A37DEC876F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49CA13-A053-403A-AB9B-4D9BE562F9DE}"/>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156636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C4475-F831-4D62-BF96-08CF95ACC4CC}"/>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3" name="Footer Placeholder 2">
            <a:extLst>
              <a:ext uri="{FF2B5EF4-FFF2-40B4-BE49-F238E27FC236}">
                <a16:creationId xmlns:a16="http://schemas.microsoft.com/office/drawing/2014/main" id="{72A502A6-332F-4E70-9C19-AA7C8FFB27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840FAE-3FF7-47F3-A7D8-3E4CDC748F45}"/>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3571890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7942-E796-405B-BAB7-8A225A088D8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F33300-072A-48F5-9B1E-DAF53E79536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72A07-55C8-4949-90DA-7C03C4E57A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41A42A-73AD-4177-B21A-45B684F15B6D}"/>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6" name="Footer Placeholder 5">
            <a:extLst>
              <a:ext uri="{FF2B5EF4-FFF2-40B4-BE49-F238E27FC236}">
                <a16:creationId xmlns:a16="http://schemas.microsoft.com/office/drawing/2014/main" id="{27DABB12-83D6-4B10-AFDB-3F9BF8FD9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E5269-39A7-4741-8C56-52D5BB77F342}"/>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4594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A22102-B1E4-4CA8-BB41-9EE64F1C6154}" type="datetimeFigureOut">
              <a:rPr lang="en-US" smtClean="0"/>
              <a:t>08/18/2022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2211803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7BCF-400D-417C-9EC5-9BFDF043762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49053F-770C-4CD8-9479-211A9FF66A1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1DE4BB-A41C-4CA6-A7B4-6CE31CFB6F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9C319F-7B62-42D4-B49E-3B6A3D742A6B}"/>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6" name="Footer Placeholder 5">
            <a:extLst>
              <a:ext uri="{FF2B5EF4-FFF2-40B4-BE49-F238E27FC236}">
                <a16:creationId xmlns:a16="http://schemas.microsoft.com/office/drawing/2014/main" id="{42F00E66-3676-468E-A0EC-9AA5553E1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6BB978-A2F4-4B5D-A735-AEA71B05F7BF}"/>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176971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F94F-6237-44F3-91F2-A8A3612B13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9A7C4A-C5B3-43F8-B986-8D21FB41D8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66070-A6F0-4B9C-950C-542EC86A1C2B}"/>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5" name="Footer Placeholder 4">
            <a:extLst>
              <a:ext uri="{FF2B5EF4-FFF2-40B4-BE49-F238E27FC236}">
                <a16:creationId xmlns:a16="http://schemas.microsoft.com/office/drawing/2014/main" id="{0A9A2CB3-43BD-463B-8824-77949627B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350E6-7756-4CDC-A1D0-05E935F819ED}"/>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4080276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0EC6E-DF9A-4824-ABC6-9DE7C931D5E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43FC8-611C-4377-93A3-755805206020}"/>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BEA63-085D-405A-9621-3C9773C099D2}"/>
              </a:ext>
            </a:extLst>
          </p:cNvPr>
          <p:cNvSpPr>
            <a:spLocks noGrp="1"/>
          </p:cNvSpPr>
          <p:nvPr>
            <p:ph type="dt" sz="half" idx="10"/>
          </p:nvPr>
        </p:nvSpPr>
        <p:spPr/>
        <p:txBody>
          <a:bodyPr/>
          <a:lstStyle/>
          <a:p>
            <a:fld id="{E39BB27F-241A-4FA5-B36F-33CBA0273BA1}" type="datetimeFigureOut">
              <a:rPr lang="en-US" smtClean="0"/>
              <a:t>08/18/2022</a:t>
            </a:fld>
            <a:endParaRPr lang="en-US"/>
          </a:p>
        </p:txBody>
      </p:sp>
      <p:sp>
        <p:nvSpPr>
          <p:cNvPr id="5" name="Footer Placeholder 4">
            <a:extLst>
              <a:ext uri="{FF2B5EF4-FFF2-40B4-BE49-F238E27FC236}">
                <a16:creationId xmlns:a16="http://schemas.microsoft.com/office/drawing/2014/main" id="{720A797F-9F78-402C-A72C-A995D3840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0291E-B09C-4C71-B6E6-C8D5FE939C71}"/>
              </a:ext>
            </a:extLst>
          </p:cNvPr>
          <p:cNvSpPr>
            <a:spLocks noGrp="1"/>
          </p:cNvSpPr>
          <p:nvPr>
            <p:ph type="sldNum" sz="quarter" idx="12"/>
          </p:nvPr>
        </p:nvSpPr>
        <p:spPr/>
        <p:txBody>
          <a:bodyPr/>
          <a:lstStyle/>
          <a:p>
            <a:fld id="{74570220-13AA-4EBB-BDED-F4B816ACD00D}" type="slidenum">
              <a:rPr lang="en-US" smtClean="0"/>
              <a:t>‹#›</a:t>
            </a:fld>
            <a:endParaRPr lang="en-US"/>
          </a:p>
        </p:txBody>
      </p:sp>
    </p:spTree>
    <p:extLst>
      <p:ext uri="{BB962C8B-B14F-4D97-AF65-F5344CB8AC3E}">
        <p14:creationId xmlns:p14="http://schemas.microsoft.com/office/powerpoint/2010/main" val="125553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A22102-B1E4-4CA8-BB41-9EE64F1C6154}" type="datetimeFigureOut">
              <a:rPr lang="en-US" smtClean="0"/>
              <a:t>08/18/2022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300043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A22102-B1E4-4CA8-BB41-9EE64F1C6154}" type="datetimeFigureOut">
              <a:rPr lang="en-US" smtClean="0"/>
              <a:t>08/18/2022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425953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22102-B1E4-4CA8-BB41-9EE64F1C6154}" type="datetimeFigureOut">
              <a:rPr lang="en-US" smtClean="0"/>
              <a:t>08/18/2022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424261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22102-B1E4-4CA8-BB41-9EE64F1C6154}" type="datetimeFigureOut">
              <a:rPr lang="en-US" smtClean="0"/>
              <a:t>08/18/2022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262663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22102-B1E4-4CA8-BB41-9EE64F1C6154}" type="datetimeFigureOut">
              <a:rPr lang="en-US" smtClean="0"/>
              <a:t>08/18/2022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50957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A22102-B1E4-4CA8-BB41-9EE64F1C6154}" type="datetimeFigureOut">
              <a:rPr lang="en-US" smtClean="0"/>
              <a:t>08/18/2022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229520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A22102-B1E4-4CA8-BB41-9EE64F1C6154}" type="datetimeFigureOut">
              <a:rPr lang="en-US" smtClean="0"/>
              <a:t>08/18/2022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D31A6-09A9-486F-A69F-78082B3951CD}" type="slidenum">
              <a:rPr lang="en-US" smtClean="0"/>
              <a:t>‹#›</a:t>
            </a:fld>
            <a:endParaRPr lang="en-US"/>
          </a:p>
        </p:txBody>
      </p:sp>
    </p:spTree>
    <p:extLst>
      <p:ext uri="{BB962C8B-B14F-4D97-AF65-F5344CB8AC3E}">
        <p14:creationId xmlns:p14="http://schemas.microsoft.com/office/powerpoint/2010/main" val="46618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22102-B1E4-4CA8-BB41-9EE64F1C6154}" type="datetimeFigureOut">
              <a:rPr lang="en-US" smtClean="0"/>
              <a:t>08/18/2022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D31A6-09A9-486F-A69F-78082B3951CD}" type="slidenum">
              <a:rPr lang="en-US" smtClean="0"/>
              <a:t>‹#›</a:t>
            </a:fld>
            <a:endParaRPr lang="en-US"/>
          </a:p>
        </p:txBody>
      </p:sp>
      <p:pic>
        <p:nvPicPr>
          <p:cNvPr id="7" name="Picture 9" descr="DHS_fema_W">
            <a:extLst>
              <a:ext uri="{FF2B5EF4-FFF2-40B4-BE49-F238E27FC236}">
                <a16:creationId xmlns:a16="http://schemas.microsoft.com/office/drawing/2014/main" id="{2AB9C7B8-C534-4AFA-8865-A299D6EE57A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5661" t="14209" r="7547" b="17584"/>
          <a:stretch>
            <a:fillRect/>
          </a:stretch>
        </p:blipFill>
        <p:spPr bwMode="auto">
          <a:xfrm>
            <a:off x="76200" y="6096000"/>
            <a:ext cx="19462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F566564-2A2E-4EDD-A632-3B0F3E4021C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96250" y="5867400"/>
            <a:ext cx="838200"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732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2A3622-38EB-4B94-A32A-EADAFB79848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985849-5538-4D0C-96BF-69FF34973B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F536A-302B-4D5A-97C3-03520E0F332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B27F-241A-4FA5-B36F-33CBA0273BA1}" type="datetimeFigureOut">
              <a:rPr lang="en-US" smtClean="0"/>
              <a:t>08/18/2022</a:t>
            </a:fld>
            <a:endParaRPr lang="en-US"/>
          </a:p>
        </p:txBody>
      </p:sp>
      <p:sp>
        <p:nvSpPr>
          <p:cNvPr id="5" name="Footer Placeholder 4">
            <a:extLst>
              <a:ext uri="{FF2B5EF4-FFF2-40B4-BE49-F238E27FC236}">
                <a16:creationId xmlns:a16="http://schemas.microsoft.com/office/drawing/2014/main" id="{EA2D3871-065F-4220-ADAA-6297529F8BE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C40D4A-858B-44E0-A017-99968BFE436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70220-13AA-4EBB-BDED-F4B816ACD00D}" type="slidenum">
              <a:rPr lang="en-US" smtClean="0"/>
              <a:t>‹#›</a:t>
            </a:fld>
            <a:endParaRPr lang="en-US"/>
          </a:p>
        </p:txBody>
      </p:sp>
    </p:spTree>
    <p:extLst>
      <p:ext uri="{BB962C8B-B14F-4D97-AF65-F5344CB8AC3E}">
        <p14:creationId xmlns:p14="http://schemas.microsoft.com/office/powerpoint/2010/main" val="3594219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ema.gov/assistance/public/tools-resources/schedule-equipment-rat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ptac-us.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hyperlink" Target="mailto:charles.bello@fema.dhs.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fema.gov/flood-map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rantee.fema.gov/" TargetMode="External"/><Relationship Id="rId2" Type="http://schemas.openxmlformats.org/officeDocument/2006/relationships/hyperlink" Target="mailto:support@pagrants.fema.go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oem.sd.gov/"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B51F937-CE4B-4218-8038-44240BA8099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5"/>
            <a:ext cx="9143980" cy="6857985"/>
          </a:xfrm>
          <a:prstGeom prst="rect">
            <a:avLst/>
          </a:prstGeom>
        </p:spPr>
      </p:pic>
      <p:sp>
        <p:nvSpPr>
          <p:cNvPr id="65" name="Rectangle 5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A8EB0-D6BC-42CF-9862-1598E456492E}"/>
              </a:ext>
            </a:extLst>
          </p:cNvPr>
          <p:cNvSpPr>
            <a:spLocks noGrp="1"/>
          </p:cNvSpPr>
          <p:nvPr>
            <p:ph type="title"/>
          </p:nvPr>
        </p:nvSpPr>
        <p:spPr>
          <a:xfrm>
            <a:off x="620785" y="19145"/>
            <a:ext cx="8009200" cy="1400409"/>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b="1" u="sng" dirty="0">
                <a:solidFill>
                  <a:srgbClr val="FFFFFF"/>
                </a:solidFill>
              </a:rPr>
              <a:t>Applicant’s Briefing</a:t>
            </a:r>
            <a:br>
              <a:rPr lang="en-US" sz="4500" b="1" u="sng" dirty="0">
                <a:solidFill>
                  <a:srgbClr val="FFFFFF"/>
                </a:solidFill>
              </a:rPr>
            </a:br>
            <a:r>
              <a:rPr lang="en-US" sz="4500" b="1" u="sng" dirty="0">
                <a:solidFill>
                  <a:srgbClr val="FFFFFF"/>
                </a:solidFill>
              </a:rPr>
              <a:t>DR-4664</a:t>
            </a:r>
          </a:p>
        </p:txBody>
      </p:sp>
    </p:spTree>
    <p:extLst>
      <p:ext uri="{BB962C8B-B14F-4D97-AF65-F5344CB8AC3E}">
        <p14:creationId xmlns:p14="http://schemas.microsoft.com/office/powerpoint/2010/main" val="374469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69F2-C176-421F-8357-F0084C125E76}"/>
              </a:ext>
            </a:extLst>
          </p:cNvPr>
          <p:cNvSpPr>
            <a:spLocks noGrp="1"/>
          </p:cNvSpPr>
          <p:nvPr>
            <p:ph type="title"/>
          </p:nvPr>
        </p:nvSpPr>
        <p:spPr/>
        <p:txBody>
          <a:bodyPr/>
          <a:lstStyle/>
          <a:p>
            <a:pPr algn="ctr"/>
            <a:r>
              <a:rPr lang="en-US" b="1" dirty="0"/>
              <a:t>Private Non-Profit Requirements</a:t>
            </a:r>
          </a:p>
        </p:txBody>
      </p:sp>
      <p:sp>
        <p:nvSpPr>
          <p:cNvPr id="3" name="Content Placeholder 2">
            <a:extLst>
              <a:ext uri="{FF2B5EF4-FFF2-40B4-BE49-F238E27FC236}">
                <a16:creationId xmlns:a16="http://schemas.microsoft.com/office/drawing/2014/main" id="{D7B447FF-21B6-43C1-AE47-06E2384BF885}"/>
              </a:ext>
            </a:extLst>
          </p:cNvPr>
          <p:cNvSpPr>
            <a:spLocks noGrp="1"/>
          </p:cNvSpPr>
          <p:nvPr>
            <p:ph idx="1"/>
          </p:nvPr>
        </p:nvSpPr>
        <p:spPr/>
        <p:txBody>
          <a:bodyPr/>
          <a:lstStyle/>
          <a:p>
            <a:pPr>
              <a:buFont typeface="Wingdings" panose="05000000000000000000" pitchFamily="2" charset="2"/>
              <a:buChar char="§"/>
            </a:pPr>
            <a:r>
              <a:rPr lang="en-US" dirty="0"/>
              <a:t>Completed RPA Package</a:t>
            </a:r>
          </a:p>
          <a:p>
            <a:pPr>
              <a:buFont typeface="Wingdings" panose="05000000000000000000" pitchFamily="2" charset="2"/>
              <a:buChar char="§"/>
            </a:pPr>
            <a:r>
              <a:rPr lang="en-US" dirty="0"/>
              <a:t>Articles of Incorporation &amp; By-Laws</a:t>
            </a:r>
          </a:p>
          <a:p>
            <a:pPr>
              <a:buFont typeface="Wingdings" panose="05000000000000000000" pitchFamily="2" charset="2"/>
              <a:buChar char="§"/>
            </a:pPr>
            <a:r>
              <a:rPr lang="en-US" dirty="0"/>
              <a:t>Tax Exempt Letter, 501(c), (d), or (e)</a:t>
            </a:r>
          </a:p>
          <a:p>
            <a:pPr>
              <a:buFont typeface="Wingdings" panose="05000000000000000000" pitchFamily="2" charset="2"/>
              <a:buChar char="§"/>
            </a:pPr>
            <a:r>
              <a:rPr lang="en-US" dirty="0"/>
              <a:t>IRS 990</a:t>
            </a:r>
          </a:p>
          <a:p>
            <a:pPr lvl="1">
              <a:buFont typeface="Wingdings" panose="05000000000000000000" pitchFamily="2" charset="2"/>
              <a:buChar char="§"/>
            </a:pPr>
            <a:r>
              <a:rPr lang="en-US" sz="2000" dirty="0"/>
              <a:t>PNP’s go through an eligibility evaluation. This evaluation can not be conducted until all of the above is submitted.</a:t>
            </a:r>
          </a:p>
        </p:txBody>
      </p:sp>
      <p:pic>
        <p:nvPicPr>
          <p:cNvPr id="4" name="Picture 7">
            <a:extLst>
              <a:ext uri="{FF2B5EF4-FFF2-40B4-BE49-F238E27FC236}">
                <a16:creationId xmlns:a16="http://schemas.microsoft.com/office/drawing/2014/main" id="{49F48A1C-058E-406F-8351-8844171D1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65288"/>
            <a:ext cx="1752600" cy="176053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25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41A9-2752-4BBC-A43C-F05ED722E4AB}"/>
              </a:ext>
            </a:extLst>
          </p:cNvPr>
          <p:cNvSpPr>
            <a:spLocks noGrp="1"/>
          </p:cNvSpPr>
          <p:nvPr>
            <p:ph type="title"/>
          </p:nvPr>
        </p:nvSpPr>
        <p:spPr/>
        <p:txBody>
          <a:bodyPr/>
          <a:lstStyle/>
          <a:p>
            <a:pPr algn="ctr"/>
            <a:r>
              <a:rPr lang="en-US" b="1" dirty="0"/>
              <a:t>Eligibility</a:t>
            </a:r>
          </a:p>
        </p:txBody>
      </p:sp>
      <p:graphicFrame>
        <p:nvGraphicFramePr>
          <p:cNvPr id="3" name="Diagram 2">
            <a:extLst>
              <a:ext uri="{FF2B5EF4-FFF2-40B4-BE49-F238E27FC236}">
                <a16:creationId xmlns:a16="http://schemas.microsoft.com/office/drawing/2014/main" id="{AA657AC4-BD44-488F-AB52-5A8F84195C6C}"/>
              </a:ext>
            </a:extLst>
          </p:cNvPr>
          <p:cNvGraphicFramePr/>
          <p:nvPr/>
        </p:nvGraphicFramePr>
        <p:xfrm>
          <a:off x="1921147" y="1528354"/>
          <a:ext cx="5301705" cy="450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xplosion: 8 Points 3">
            <a:extLst>
              <a:ext uri="{FF2B5EF4-FFF2-40B4-BE49-F238E27FC236}">
                <a16:creationId xmlns:a16="http://schemas.microsoft.com/office/drawing/2014/main" id="{175A2030-99E4-4B8F-A3F8-8E64BE1CEF95}"/>
              </a:ext>
            </a:extLst>
          </p:cNvPr>
          <p:cNvSpPr/>
          <p:nvPr/>
        </p:nvSpPr>
        <p:spPr>
          <a:xfrm>
            <a:off x="2114093" y="4067252"/>
            <a:ext cx="621792" cy="592531"/>
          </a:xfrm>
          <a:prstGeom prst="irregularSeal1">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8 Points 4">
            <a:extLst>
              <a:ext uri="{FF2B5EF4-FFF2-40B4-BE49-F238E27FC236}">
                <a16:creationId xmlns:a16="http://schemas.microsoft.com/office/drawing/2014/main" id="{9DCA35B9-4E6D-4CD4-B0D4-5A7073A534C9}"/>
              </a:ext>
            </a:extLst>
          </p:cNvPr>
          <p:cNvSpPr/>
          <p:nvPr/>
        </p:nvSpPr>
        <p:spPr>
          <a:xfrm>
            <a:off x="6517846" y="4067252"/>
            <a:ext cx="621792" cy="592531"/>
          </a:xfrm>
          <a:prstGeom prst="irregularSeal1">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99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6125-144F-4924-8EE9-E157F55C4DEC}"/>
              </a:ext>
            </a:extLst>
          </p:cNvPr>
          <p:cNvSpPr>
            <a:spLocks noGrp="1"/>
          </p:cNvSpPr>
          <p:nvPr>
            <p:ph type="title"/>
          </p:nvPr>
        </p:nvSpPr>
        <p:spPr/>
        <p:txBody>
          <a:bodyPr/>
          <a:lstStyle/>
          <a:p>
            <a:pPr algn="ctr"/>
            <a:r>
              <a:rPr lang="en-US" b="1" dirty="0"/>
              <a:t>Facility Eligibility Requirements</a:t>
            </a:r>
          </a:p>
        </p:txBody>
      </p:sp>
      <p:sp>
        <p:nvSpPr>
          <p:cNvPr id="3" name="Content Placeholder 2">
            <a:extLst>
              <a:ext uri="{FF2B5EF4-FFF2-40B4-BE49-F238E27FC236}">
                <a16:creationId xmlns:a16="http://schemas.microsoft.com/office/drawing/2014/main" id="{689F1CE1-E910-436A-91C5-42DFC454AC7B}"/>
              </a:ext>
            </a:extLst>
          </p:cNvPr>
          <p:cNvSpPr>
            <a:spLocks noGrp="1"/>
          </p:cNvSpPr>
          <p:nvPr>
            <p:ph idx="1"/>
          </p:nvPr>
        </p:nvSpPr>
        <p:spPr/>
        <p:txBody>
          <a:bodyPr/>
          <a:lstStyle/>
          <a:p>
            <a:pPr>
              <a:buFont typeface="Wingdings" panose="05000000000000000000" pitchFamily="2" charset="2"/>
              <a:buChar char="§"/>
            </a:pPr>
            <a:r>
              <a:rPr lang="en-US" dirty="0"/>
              <a:t>Damage – Result of the disaster</a:t>
            </a:r>
            <a:r>
              <a:rPr lang="en-US" sz="1800" dirty="0"/>
              <a:t>(document ASAP)</a:t>
            </a:r>
          </a:p>
          <a:p>
            <a:pPr>
              <a:buFont typeface="Wingdings" panose="05000000000000000000" pitchFamily="2" charset="2"/>
              <a:buChar char="§"/>
            </a:pPr>
            <a:r>
              <a:rPr lang="en-US" dirty="0"/>
              <a:t>Located within the Federally Declared County</a:t>
            </a:r>
          </a:p>
          <a:p>
            <a:pPr>
              <a:buFont typeface="Wingdings" panose="05000000000000000000" pitchFamily="2" charset="2"/>
              <a:buChar char="§"/>
            </a:pPr>
            <a:r>
              <a:rPr lang="en-US" dirty="0"/>
              <a:t>Legal Responsibility of eligible applicant</a:t>
            </a:r>
          </a:p>
          <a:p>
            <a:pPr>
              <a:buFont typeface="Wingdings" panose="05000000000000000000" pitchFamily="2" charset="2"/>
              <a:buChar char="§"/>
            </a:pPr>
            <a:r>
              <a:rPr lang="en-US" dirty="0"/>
              <a:t>In active use at the time of the disaster</a:t>
            </a:r>
          </a:p>
          <a:p>
            <a:pPr>
              <a:buFont typeface="Wingdings" panose="05000000000000000000" pitchFamily="2" charset="2"/>
              <a:buChar char="§"/>
            </a:pPr>
            <a:r>
              <a:rPr lang="en-US" dirty="0"/>
              <a:t>Not under the authority of another federal agency (</a:t>
            </a:r>
            <a:r>
              <a:rPr lang="en-US" sz="2400" dirty="0"/>
              <a:t>e.g. FHWA roads are not eligible for permanent repair, debris removal is eligible</a:t>
            </a:r>
            <a:r>
              <a:rPr lang="en-US" dirty="0"/>
              <a:t>) </a:t>
            </a:r>
          </a:p>
        </p:txBody>
      </p:sp>
    </p:spTree>
    <p:extLst>
      <p:ext uri="{BB962C8B-B14F-4D97-AF65-F5344CB8AC3E}">
        <p14:creationId xmlns:p14="http://schemas.microsoft.com/office/powerpoint/2010/main" val="203741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41A9-2752-4BBC-A43C-F05ED722E4AB}"/>
              </a:ext>
            </a:extLst>
          </p:cNvPr>
          <p:cNvSpPr>
            <a:spLocks noGrp="1"/>
          </p:cNvSpPr>
          <p:nvPr>
            <p:ph type="title"/>
          </p:nvPr>
        </p:nvSpPr>
        <p:spPr/>
        <p:txBody>
          <a:bodyPr/>
          <a:lstStyle/>
          <a:p>
            <a:pPr algn="ctr"/>
            <a:r>
              <a:rPr lang="en-US" b="1" dirty="0"/>
              <a:t>Eligibility</a:t>
            </a:r>
          </a:p>
        </p:txBody>
      </p:sp>
      <p:graphicFrame>
        <p:nvGraphicFramePr>
          <p:cNvPr id="3" name="Diagram 2">
            <a:extLst>
              <a:ext uri="{FF2B5EF4-FFF2-40B4-BE49-F238E27FC236}">
                <a16:creationId xmlns:a16="http://schemas.microsoft.com/office/drawing/2014/main" id="{AA657AC4-BD44-488F-AB52-5A8F84195C6C}"/>
              </a:ext>
            </a:extLst>
          </p:cNvPr>
          <p:cNvGraphicFramePr/>
          <p:nvPr/>
        </p:nvGraphicFramePr>
        <p:xfrm>
          <a:off x="1921147" y="1528354"/>
          <a:ext cx="5301705" cy="450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xplosion: 8 Points 3">
            <a:extLst>
              <a:ext uri="{FF2B5EF4-FFF2-40B4-BE49-F238E27FC236}">
                <a16:creationId xmlns:a16="http://schemas.microsoft.com/office/drawing/2014/main" id="{175A2030-99E4-4B8F-A3F8-8E64BE1CEF95}"/>
              </a:ext>
            </a:extLst>
          </p:cNvPr>
          <p:cNvSpPr/>
          <p:nvPr/>
        </p:nvSpPr>
        <p:spPr>
          <a:xfrm>
            <a:off x="2691993" y="2836469"/>
            <a:ext cx="621792" cy="592531"/>
          </a:xfrm>
          <a:prstGeom prst="irregularSeal1">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8 Points 4">
            <a:extLst>
              <a:ext uri="{FF2B5EF4-FFF2-40B4-BE49-F238E27FC236}">
                <a16:creationId xmlns:a16="http://schemas.microsoft.com/office/drawing/2014/main" id="{9DCA35B9-4E6D-4CD4-B0D4-5A7073A534C9}"/>
              </a:ext>
            </a:extLst>
          </p:cNvPr>
          <p:cNvSpPr/>
          <p:nvPr/>
        </p:nvSpPr>
        <p:spPr>
          <a:xfrm>
            <a:off x="5870453" y="2836468"/>
            <a:ext cx="621792" cy="592531"/>
          </a:xfrm>
          <a:prstGeom prst="irregularSeal1">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98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DDBE1-6D12-4284-A149-28818C7E0971}"/>
              </a:ext>
            </a:extLst>
          </p:cNvPr>
          <p:cNvSpPr>
            <a:spLocks noGrp="1"/>
          </p:cNvSpPr>
          <p:nvPr>
            <p:ph type="title"/>
          </p:nvPr>
        </p:nvSpPr>
        <p:spPr/>
        <p:txBody>
          <a:bodyPr/>
          <a:lstStyle/>
          <a:p>
            <a:pPr algn="ctr"/>
            <a:r>
              <a:rPr lang="en-US" b="1" dirty="0"/>
              <a:t>Emergency Work</a:t>
            </a:r>
          </a:p>
        </p:txBody>
      </p:sp>
      <p:sp>
        <p:nvSpPr>
          <p:cNvPr id="3" name="Content Placeholder 2">
            <a:extLst>
              <a:ext uri="{FF2B5EF4-FFF2-40B4-BE49-F238E27FC236}">
                <a16:creationId xmlns:a16="http://schemas.microsoft.com/office/drawing/2014/main" id="{61C6BBF7-36F0-424C-B95B-B6BC471C4D04}"/>
              </a:ext>
            </a:extLst>
          </p:cNvPr>
          <p:cNvSpPr>
            <a:spLocks noGrp="1"/>
          </p:cNvSpPr>
          <p:nvPr>
            <p:ph idx="1"/>
          </p:nvPr>
        </p:nvSpPr>
        <p:spPr/>
        <p:txBody>
          <a:bodyPr>
            <a:normAutofit/>
          </a:bodyPr>
          <a:lstStyle/>
          <a:p>
            <a:pPr>
              <a:buFont typeface="Wingdings" panose="05000000000000000000" pitchFamily="2" charset="2"/>
              <a:buChar char="§"/>
            </a:pPr>
            <a:r>
              <a:rPr lang="en-US" dirty="0"/>
              <a:t>Category A (Debris Removal) </a:t>
            </a:r>
          </a:p>
          <a:p>
            <a:pPr marL="0" indent="0">
              <a:buNone/>
            </a:pPr>
            <a:r>
              <a:rPr lang="en-US" dirty="0"/>
              <a:t>	-</a:t>
            </a:r>
            <a:r>
              <a:rPr lang="en-US" sz="2400" dirty="0"/>
              <a:t>Clearing, removal, storage, disposal</a:t>
            </a:r>
          </a:p>
          <a:p>
            <a:pPr>
              <a:buFont typeface="Wingdings" panose="05000000000000000000" pitchFamily="2" charset="2"/>
              <a:buChar char="§"/>
            </a:pPr>
            <a:r>
              <a:rPr lang="en-US" dirty="0"/>
              <a:t>Category B (Emergency Protective Measures) </a:t>
            </a:r>
          </a:p>
          <a:p>
            <a:pPr marL="0" indent="0">
              <a:buNone/>
            </a:pPr>
            <a:r>
              <a:rPr lang="en-US" dirty="0"/>
              <a:t>	-</a:t>
            </a:r>
            <a:r>
              <a:rPr lang="en-US" sz="2400" dirty="0"/>
              <a:t>Access, protection, emergency services, eliminate 	 	 hazards, support, highways and community needs </a:t>
            </a:r>
          </a:p>
          <a:p>
            <a:pPr marL="0" indent="0" algn="ctr">
              <a:buNone/>
            </a:pPr>
            <a:r>
              <a:rPr lang="en-US" sz="2400" dirty="0"/>
              <a:t>	</a:t>
            </a:r>
          </a:p>
          <a:p>
            <a:pPr marL="0" indent="0" algn="ctr">
              <a:buNone/>
            </a:pPr>
            <a:r>
              <a:rPr lang="en-US" u="sng" dirty="0"/>
              <a:t>6 Month Completion Deadline</a:t>
            </a:r>
            <a:r>
              <a:rPr lang="en-US" dirty="0"/>
              <a:t>:</a:t>
            </a:r>
          </a:p>
          <a:p>
            <a:pPr marL="0" indent="0" algn="ctr">
              <a:buNone/>
            </a:pPr>
            <a:r>
              <a:rPr lang="en-US" b="1" i="1" dirty="0"/>
              <a:t>DR-4664 – February 2, 2023</a:t>
            </a:r>
          </a:p>
          <a:p>
            <a:pPr marL="457200" lvl="1" indent="0">
              <a:buNone/>
            </a:pPr>
            <a:endParaRPr lang="en-US" dirty="0"/>
          </a:p>
        </p:txBody>
      </p:sp>
      <p:pic>
        <p:nvPicPr>
          <p:cNvPr id="1028" name="Picture 4" descr="Related image">
            <a:extLst>
              <a:ext uri="{FF2B5EF4-FFF2-40B4-BE49-F238E27FC236}">
                <a16:creationId xmlns:a16="http://schemas.microsoft.com/office/drawing/2014/main" id="{08B0F38A-4509-4C3C-A96B-39901AEF5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89" y="4441720"/>
            <a:ext cx="1118797" cy="167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7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BDB6-3E69-4A5E-BA4C-77B1F7FA1EE8}"/>
              </a:ext>
            </a:extLst>
          </p:cNvPr>
          <p:cNvSpPr>
            <a:spLocks noGrp="1"/>
          </p:cNvSpPr>
          <p:nvPr>
            <p:ph type="title"/>
          </p:nvPr>
        </p:nvSpPr>
        <p:spPr/>
        <p:txBody>
          <a:bodyPr/>
          <a:lstStyle/>
          <a:p>
            <a:pPr algn="ctr"/>
            <a:r>
              <a:rPr lang="en-US" b="1" dirty="0"/>
              <a:t>Permanent Work</a:t>
            </a:r>
          </a:p>
        </p:txBody>
      </p:sp>
      <p:sp>
        <p:nvSpPr>
          <p:cNvPr id="3" name="Content Placeholder 2">
            <a:extLst>
              <a:ext uri="{FF2B5EF4-FFF2-40B4-BE49-F238E27FC236}">
                <a16:creationId xmlns:a16="http://schemas.microsoft.com/office/drawing/2014/main" id="{9E573EAB-39EC-407A-AF47-69B7F0A50B86}"/>
              </a:ext>
            </a:extLst>
          </p:cNvPr>
          <p:cNvSpPr>
            <a:spLocks noGrp="1"/>
          </p:cNvSpPr>
          <p:nvPr>
            <p:ph idx="1"/>
          </p:nvPr>
        </p:nvSpPr>
        <p:spPr/>
        <p:txBody>
          <a:bodyPr/>
          <a:lstStyle/>
          <a:p>
            <a:r>
              <a:rPr lang="en-US" dirty="0"/>
              <a:t>Category C (Road and Bridge Systems)</a:t>
            </a:r>
          </a:p>
          <a:p>
            <a:r>
              <a:rPr lang="en-US" dirty="0"/>
              <a:t>Category D (Water Control Facilities)</a:t>
            </a:r>
          </a:p>
          <a:p>
            <a:r>
              <a:rPr lang="en-US" dirty="0"/>
              <a:t>Category E (Public Buildings/Equipment)</a:t>
            </a:r>
          </a:p>
          <a:p>
            <a:r>
              <a:rPr lang="en-US" dirty="0"/>
              <a:t>Category F (Public Utilities)</a:t>
            </a:r>
          </a:p>
          <a:p>
            <a:r>
              <a:rPr lang="en-US" dirty="0"/>
              <a:t>Category G (Other-Parks, Recreation)</a:t>
            </a:r>
          </a:p>
          <a:p>
            <a:pPr marL="0" indent="0" algn="ctr">
              <a:buNone/>
            </a:pPr>
            <a:r>
              <a:rPr lang="en-US" u="sng" dirty="0"/>
              <a:t>18 Month Completion Deadline:</a:t>
            </a:r>
          </a:p>
          <a:p>
            <a:pPr marL="0" indent="0" algn="ctr">
              <a:buNone/>
            </a:pPr>
            <a:r>
              <a:rPr lang="en-US" b="1" i="1" dirty="0"/>
              <a:t>DR-4664 – February 2, 2024</a:t>
            </a:r>
          </a:p>
        </p:txBody>
      </p:sp>
      <p:pic>
        <p:nvPicPr>
          <p:cNvPr id="4" name="Picture 8" descr="N:\Emergency_Management\SD OEM Incident Responses\2014 Incidents\SE SD June Flooding\Photos\SE SD June Flooding Random\Co 111 Fairview.jpg">
            <a:extLst>
              <a:ext uri="{FF2B5EF4-FFF2-40B4-BE49-F238E27FC236}">
                <a16:creationId xmlns:a16="http://schemas.microsoft.com/office/drawing/2014/main" id="{6DEF0D13-C006-430E-94E5-9B4E448C8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224" y="1175657"/>
            <a:ext cx="2288487" cy="153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http://t2.gstatic.com/images?q=tbn:ANd9GcRaJOB5Kdmd2cLSUwvFQNaEj4NMu4w6v5xQ2P2YAKzQQReLzCpHMg">
            <a:extLst>
              <a:ext uri="{FF2B5EF4-FFF2-40B4-BE49-F238E27FC236}">
                <a16:creationId xmlns:a16="http://schemas.microsoft.com/office/drawing/2014/main" id="{9E6C748D-3F68-4ADF-AC8B-D0ED587D8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93" y="4495121"/>
            <a:ext cx="989510" cy="98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77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8345-C4EB-434E-934A-74FF6473C610}"/>
              </a:ext>
            </a:extLst>
          </p:cNvPr>
          <p:cNvSpPr>
            <a:spLocks noGrp="1"/>
          </p:cNvSpPr>
          <p:nvPr>
            <p:ph type="title"/>
          </p:nvPr>
        </p:nvSpPr>
        <p:spPr/>
        <p:txBody>
          <a:bodyPr/>
          <a:lstStyle/>
          <a:p>
            <a:pPr algn="ctr"/>
            <a:r>
              <a:rPr lang="en-US" b="1" dirty="0"/>
              <a:t>Deadlines for Completion</a:t>
            </a:r>
          </a:p>
        </p:txBody>
      </p:sp>
      <p:sp>
        <p:nvSpPr>
          <p:cNvPr id="3" name="Content Placeholder 2">
            <a:extLst>
              <a:ext uri="{FF2B5EF4-FFF2-40B4-BE49-F238E27FC236}">
                <a16:creationId xmlns:a16="http://schemas.microsoft.com/office/drawing/2014/main" id="{6FCEFC73-07F6-4728-A59B-405C73C9EB18}"/>
              </a:ext>
            </a:extLst>
          </p:cNvPr>
          <p:cNvSpPr>
            <a:spLocks noGrp="1"/>
          </p:cNvSpPr>
          <p:nvPr>
            <p:ph idx="1"/>
          </p:nvPr>
        </p:nvSpPr>
        <p:spPr>
          <a:xfrm>
            <a:off x="628650" y="1308683"/>
            <a:ext cx="7886700" cy="4885639"/>
          </a:xfrm>
        </p:spPr>
        <p:txBody>
          <a:bodyPr>
            <a:normAutofit/>
          </a:bodyPr>
          <a:lstStyle/>
          <a:p>
            <a:pPr marL="0" indent="0" algn="ctr">
              <a:buNone/>
            </a:pPr>
            <a:r>
              <a:rPr lang="en-US" dirty="0"/>
              <a:t>From the date of the declaration, </a:t>
            </a:r>
          </a:p>
          <a:p>
            <a:pPr marL="0" indent="0" algn="ctr">
              <a:buNone/>
            </a:pPr>
            <a:r>
              <a:rPr lang="en-US" b="1" i="1" dirty="0"/>
              <a:t>DR-4664 – August 2, 2022</a:t>
            </a:r>
          </a:p>
          <a:p>
            <a:pPr marL="0" indent="0" algn="ctr">
              <a:buNone/>
            </a:pPr>
            <a:r>
              <a:rPr lang="en-US" dirty="0"/>
              <a:t>Emergency work – 6 months</a:t>
            </a:r>
          </a:p>
          <a:p>
            <a:pPr marL="0" indent="0" algn="ctr">
              <a:buNone/>
            </a:pPr>
            <a:r>
              <a:rPr lang="en-US" b="1" dirty="0"/>
              <a:t>February 2, 2023</a:t>
            </a:r>
          </a:p>
          <a:p>
            <a:pPr marL="0" indent="0" algn="ctr">
              <a:buNone/>
            </a:pPr>
            <a:r>
              <a:rPr lang="en-US" sz="2000" dirty="0"/>
              <a:t>(eligible for an additional 6 months if requested by the applicant)</a:t>
            </a:r>
            <a:endParaRPr lang="en-US" sz="2400" dirty="0"/>
          </a:p>
          <a:p>
            <a:pPr marL="0" indent="0" algn="ctr">
              <a:buNone/>
            </a:pPr>
            <a:r>
              <a:rPr lang="en-US" dirty="0"/>
              <a:t>Permanent work – 18 months</a:t>
            </a:r>
          </a:p>
          <a:p>
            <a:pPr marL="0" indent="0" algn="ctr">
              <a:buNone/>
            </a:pPr>
            <a:r>
              <a:rPr lang="en-US" b="1" dirty="0"/>
              <a:t>February 2, 2024</a:t>
            </a:r>
          </a:p>
          <a:p>
            <a:pPr marL="0" indent="0" algn="ctr">
              <a:buNone/>
            </a:pPr>
            <a:r>
              <a:rPr lang="en-US" sz="2000" dirty="0"/>
              <a:t>(eligible for an additional 30 months if requested by the applicant)</a:t>
            </a:r>
          </a:p>
          <a:p>
            <a:pPr marL="0" indent="0" algn="ctr">
              <a:buNone/>
            </a:pPr>
            <a:r>
              <a:rPr lang="en-US" sz="2400" dirty="0"/>
              <a:t> </a:t>
            </a:r>
            <a:r>
              <a:rPr lang="en-US" dirty="0"/>
              <a:t>Further extensions require FEMA approval</a:t>
            </a:r>
            <a:endParaRPr lang="en-US" sz="2400" dirty="0"/>
          </a:p>
        </p:txBody>
      </p:sp>
    </p:spTree>
    <p:extLst>
      <p:ext uri="{BB962C8B-B14F-4D97-AF65-F5344CB8AC3E}">
        <p14:creationId xmlns:p14="http://schemas.microsoft.com/office/powerpoint/2010/main" val="262613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7E15-AFB2-4EC9-B59F-168CF78B9706}"/>
              </a:ext>
            </a:extLst>
          </p:cNvPr>
          <p:cNvSpPr>
            <a:spLocks noGrp="1"/>
          </p:cNvSpPr>
          <p:nvPr>
            <p:ph type="title"/>
          </p:nvPr>
        </p:nvSpPr>
        <p:spPr>
          <a:xfrm>
            <a:off x="628650" y="365127"/>
            <a:ext cx="7886700" cy="897336"/>
          </a:xfrm>
        </p:spPr>
        <p:txBody>
          <a:bodyPr/>
          <a:lstStyle/>
          <a:p>
            <a:pPr algn="ctr"/>
            <a:r>
              <a:rPr lang="en-US" b="1" dirty="0"/>
              <a:t>Time Extensions</a:t>
            </a:r>
          </a:p>
        </p:txBody>
      </p:sp>
      <p:sp>
        <p:nvSpPr>
          <p:cNvPr id="3" name="Content Placeholder 2">
            <a:extLst>
              <a:ext uri="{FF2B5EF4-FFF2-40B4-BE49-F238E27FC236}">
                <a16:creationId xmlns:a16="http://schemas.microsoft.com/office/drawing/2014/main" id="{555027E1-1A29-4A24-8E7A-CEEAE2891CB0}"/>
              </a:ext>
            </a:extLst>
          </p:cNvPr>
          <p:cNvSpPr>
            <a:spLocks noGrp="1"/>
          </p:cNvSpPr>
          <p:nvPr>
            <p:ph idx="1"/>
          </p:nvPr>
        </p:nvSpPr>
        <p:spPr>
          <a:xfrm>
            <a:off x="628650" y="1321455"/>
            <a:ext cx="7886700" cy="4855508"/>
          </a:xfrm>
        </p:spPr>
        <p:txBody>
          <a:bodyPr>
            <a:normAutofit/>
          </a:bodyPr>
          <a:lstStyle/>
          <a:p>
            <a:r>
              <a:rPr lang="en-US" dirty="0"/>
              <a:t>The State is responsible for granting Time Extensions to Applicants.</a:t>
            </a:r>
          </a:p>
          <a:p>
            <a:pPr lvl="1"/>
            <a:r>
              <a:rPr lang="en-US" dirty="0"/>
              <a:t>Emergency Work: up to one year from declaration</a:t>
            </a:r>
          </a:p>
          <a:p>
            <a:pPr lvl="1"/>
            <a:r>
              <a:rPr lang="en-US" dirty="0"/>
              <a:t>Permanent Work: up to four years from declaration</a:t>
            </a:r>
          </a:p>
          <a:p>
            <a:pPr lvl="1"/>
            <a:r>
              <a:rPr lang="en-US" dirty="0"/>
              <a:t>FEMA must grant further extensions.</a:t>
            </a:r>
          </a:p>
          <a:p>
            <a:r>
              <a:rPr lang="en-US" dirty="0"/>
              <a:t>Applicants should contact the State as soon as they know they will not meet the project deadline.</a:t>
            </a:r>
          </a:p>
          <a:p>
            <a:r>
              <a:rPr lang="en-US" dirty="0"/>
              <a:t>Applicants must provide:</a:t>
            </a:r>
          </a:p>
          <a:p>
            <a:pPr lvl="1"/>
            <a:r>
              <a:rPr lang="en-US" dirty="0"/>
              <a:t>The project number</a:t>
            </a:r>
          </a:p>
          <a:p>
            <a:pPr lvl="1"/>
            <a:r>
              <a:rPr lang="en-US" dirty="0"/>
              <a:t>Reason the deadline will not be met</a:t>
            </a:r>
          </a:p>
          <a:p>
            <a:pPr lvl="1"/>
            <a:r>
              <a:rPr lang="en-US" dirty="0"/>
              <a:t>Expected project completion date</a:t>
            </a:r>
          </a:p>
          <a:p>
            <a:endParaRPr lang="en-US" dirty="0"/>
          </a:p>
        </p:txBody>
      </p:sp>
    </p:spTree>
    <p:extLst>
      <p:ext uri="{BB962C8B-B14F-4D97-AF65-F5344CB8AC3E}">
        <p14:creationId xmlns:p14="http://schemas.microsoft.com/office/powerpoint/2010/main" val="76345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41A9-2752-4BBC-A43C-F05ED722E4AB}"/>
              </a:ext>
            </a:extLst>
          </p:cNvPr>
          <p:cNvSpPr>
            <a:spLocks noGrp="1"/>
          </p:cNvSpPr>
          <p:nvPr>
            <p:ph type="title"/>
          </p:nvPr>
        </p:nvSpPr>
        <p:spPr/>
        <p:txBody>
          <a:bodyPr/>
          <a:lstStyle/>
          <a:p>
            <a:pPr algn="ctr"/>
            <a:r>
              <a:rPr lang="en-US" b="1" dirty="0"/>
              <a:t>Eligibility</a:t>
            </a:r>
          </a:p>
        </p:txBody>
      </p:sp>
      <p:graphicFrame>
        <p:nvGraphicFramePr>
          <p:cNvPr id="3" name="Diagram 2">
            <a:extLst>
              <a:ext uri="{FF2B5EF4-FFF2-40B4-BE49-F238E27FC236}">
                <a16:creationId xmlns:a16="http://schemas.microsoft.com/office/drawing/2014/main" id="{AA657AC4-BD44-488F-AB52-5A8F84195C6C}"/>
              </a:ext>
            </a:extLst>
          </p:cNvPr>
          <p:cNvGraphicFramePr/>
          <p:nvPr>
            <p:extLst>
              <p:ext uri="{D42A27DB-BD31-4B8C-83A1-F6EECF244321}">
                <p14:modId xmlns:p14="http://schemas.microsoft.com/office/powerpoint/2010/main" val="2009449849"/>
              </p:ext>
            </p:extLst>
          </p:nvPr>
        </p:nvGraphicFramePr>
        <p:xfrm>
          <a:off x="1921147" y="1528354"/>
          <a:ext cx="5301705" cy="450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xplosion: 8 Points 3">
            <a:extLst>
              <a:ext uri="{FF2B5EF4-FFF2-40B4-BE49-F238E27FC236}">
                <a16:creationId xmlns:a16="http://schemas.microsoft.com/office/drawing/2014/main" id="{175A2030-99E4-4B8F-A3F8-8E64BE1CEF95}"/>
              </a:ext>
            </a:extLst>
          </p:cNvPr>
          <p:cNvSpPr/>
          <p:nvPr/>
        </p:nvSpPr>
        <p:spPr>
          <a:xfrm>
            <a:off x="3460089" y="1878178"/>
            <a:ext cx="621792" cy="592531"/>
          </a:xfrm>
          <a:prstGeom prst="irregularSeal1">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8 Points 4">
            <a:extLst>
              <a:ext uri="{FF2B5EF4-FFF2-40B4-BE49-F238E27FC236}">
                <a16:creationId xmlns:a16="http://schemas.microsoft.com/office/drawing/2014/main" id="{9DCA35B9-4E6D-4CD4-B0D4-5A7073A534C9}"/>
              </a:ext>
            </a:extLst>
          </p:cNvPr>
          <p:cNvSpPr/>
          <p:nvPr/>
        </p:nvSpPr>
        <p:spPr>
          <a:xfrm>
            <a:off x="5124303" y="1878178"/>
            <a:ext cx="621792" cy="592531"/>
          </a:xfrm>
          <a:prstGeom prst="irregularSeal1">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49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965D4A-D750-4310-AC3C-A7EF46285B07}"/>
              </a:ext>
            </a:extLst>
          </p:cNvPr>
          <p:cNvSpPr>
            <a:spLocks noGrp="1"/>
          </p:cNvSpPr>
          <p:nvPr>
            <p:ph type="title"/>
          </p:nvPr>
        </p:nvSpPr>
        <p:spPr/>
        <p:txBody>
          <a:bodyPr/>
          <a:lstStyle/>
          <a:p>
            <a:pPr algn="ctr"/>
            <a:r>
              <a:rPr lang="en-US" b="1" dirty="0"/>
              <a:t>Cost</a:t>
            </a:r>
          </a:p>
        </p:txBody>
      </p:sp>
      <p:sp>
        <p:nvSpPr>
          <p:cNvPr id="4" name="Content Placeholder 3">
            <a:extLst>
              <a:ext uri="{FF2B5EF4-FFF2-40B4-BE49-F238E27FC236}">
                <a16:creationId xmlns:a16="http://schemas.microsoft.com/office/drawing/2014/main" id="{71642ABF-DCD3-4E49-A318-C263DC9C0716}"/>
              </a:ext>
            </a:extLst>
          </p:cNvPr>
          <p:cNvSpPr>
            <a:spLocks noGrp="1"/>
          </p:cNvSpPr>
          <p:nvPr>
            <p:ph idx="1"/>
          </p:nvPr>
        </p:nvSpPr>
        <p:spPr/>
        <p:txBody>
          <a:bodyPr>
            <a:normAutofit/>
          </a:bodyPr>
          <a:lstStyle/>
          <a:p>
            <a:pPr>
              <a:buFont typeface="Wingdings" panose="05000000000000000000" pitchFamily="2" charset="2"/>
              <a:buChar char="§"/>
            </a:pPr>
            <a:r>
              <a:rPr lang="en-US" sz="3200" dirty="0"/>
              <a:t>Is it Reasonable and Necessary</a:t>
            </a:r>
          </a:p>
          <a:p>
            <a:pPr>
              <a:buFont typeface="Wingdings" panose="05000000000000000000" pitchFamily="2" charset="2"/>
              <a:buChar char="§"/>
            </a:pPr>
            <a:endParaRPr lang="en-US" sz="3200" dirty="0"/>
          </a:p>
          <a:p>
            <a:pPr>
              <a:buFont typeface="Wingdings" panose="05000000000000000000" pitchFamily="2" charset="2"/>
              <a:buChar char="§"/>
            </a:pPr>
            <a:r>
              <a:rPr lang="en-US" sz="3200" dirty="0"/>
              <a:t>Complies with federal, state, and local laws and regulations</a:t>
            </a:r>
          </a:p>
          <a:p>
            <a:pPr>
              <a:buFont typeface="Wingdings" panose="05000000000000000000" pitchFamily="2" charset="2"/>
              <a:buChar char="§"/>
            </a:pPr>
            <a:endParaRPr lang="en-US" sz="3200" dirty="0"/>
          </a:p>
          <a:p>
            <a:pPr>
              <a:buFont typeface="Wingdings" panose="05000000000000000000" pitchFamily="2" charset="2"/>
              <a:buChar char="§"/>
            </a:pPr>
            <a:r>
              <a:rPr lang="en-US" sz="3200" dirty="0"/>
              <a:t>Insurance proceeds and purchase discounts must be deducted</a:t>
            </a:r>
          </a:p>
        </p:txBody>
      </p:sp>
      <p:pic>
        <p:nvPicPr>
          <p:cNvPr id="29698" name="Picture 2" descr="Image result for cost">
            <a:extLst>
              <a:ext uri="{FF2B5EF4-FFF2-40B4-BE49-F238E27FC236}">
                <a16:creationId xmlns:a16="http://schemas.microsoft.com/office/drawing/2014/main" id="{F6F215C6-759F-4AC4-8A47-25866AFC0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691" y="652940"/>
            <a:ext cx="1899150" cy="184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9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70ED-2218-4AC8-A4AC-B605123D8FA2}"/>
              </a:ext>
            </a:extLst>
          </p:cNvPr>
          <p:cNvSpPr>
            <a:spLocks noGrp="1"/>
          </p:cNvSpPr>
          <p:nvPr>
            <p:ph type="title"/>
          </p:nvPr>
        </p:nvSpPr>
        <p:spPr>
          <a:xfrm>
            <a:off x="628650" y="483747"/>
            <a:ext cx="7886700" cy="1118452"/>
          </a:xfrm>
        </p:spPr>
        <p:txBody>
          <a:bodyPr>
            <a:normAutofit/>
          </a:bodyPr>
          <a:lstStyle/>
          <a:p>
            <a:pPr algn="ctr"/>
            <a:r>
              <a:rPr lang="en-US" sz="4800" b="1" dirty="0"/>
              <a:t>FEMA-4664-DR-SD</a:t>
            </a:r>
          </a:p>
        </p:txBody>
      </p:sp>
      <p:sp>
        <p:nvSpPr>
          <p:cNvPr id="3" name="Content Placeholder 2">
            <a:extLst>
              <a:ext uri="{FF2B5EF4-FFF2-40B4-BE49-F238E27FC236}">
                <a16:creationId xmlns:a16="http://schemas.microsoft.com/office/drawing/2014/main" id="{0FFACFA4-F321-47AA-9614-9275AC72E864}"/>
              </a:ext>
            </a:extLst>
          </p:cNvPr>
          <p:cNvSpPr>
            <a:spLocks noGrp="1"/>
          </p:cNvSpPr>
          <p:nvPr>
            <p:ph idx="1"/>
          </p:nvPr>
        </p:nvSpPr>
        <p:spPr>
          <a:xfrm>
            <a:off x="628650" y="1683984"/>
            <a:ext cx="7886700" cy="4150478"/>
          </a:xfrm>
        </p:spPr>
        <p:txBody>
          <a:bodyPr>
            <a:normAutofit/>
          </a:bodyPr>
          <a:lstStyle/>
          <a:p>
            <a:pPr marL="0" indent="0" algn="ctr">
              <a:buNone/>
            </a:pPr>
            <a:r>
              <a:rPr lang="en-US" sz="4400" dirty="0"/>
              <a:t>Declaration Date:</a:t>
            </a:r>
          </a:p>
          <a:p>
            <a:pPr marL="0" indent="0" algn="ctr">
              <a:buNone/>
            </a:pPr>
            <a:r>
              <a:rPr lang="en-US" sz="4400" b="1" dirty="0"/>
              <a:t>August 2, 2022</a:t>
            </a:r>
          </a:p>
          <a:p>
            <a:pPr marL="0" indent="0" algn="ctr">
              <a:buNone/>
            </a:pPr>
            <a:r>
              <a:rPr lang="en-US" sz="4400" dirty="0"/>
              <a:t>Incident Period:</a:t>
            </a:r>
          </a:p>
          <a:p>
            <a:pPr marL="0" indent="0" algn="ctr">
              <a:buNone/>
            </a:pPr>
            <a:r>
              <a:rPr lang="en-US" sz="4400" b="1" dirty="0"/>
              <a:t>June 11 - 14, 2022</a:t>
            </a:r>
          </a:p>
        </p:txBody>
      </p:sp>
    </p:spTree>
    <p:extLst>
      <p:ext uri="{BB962C8B-B14F-4D97-AF65-F5344CB8AC3E}">
        <p14:creationId xmlns:p14="http://schemas.microsoft.com/office/powerpoint/2010/main" val="297075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A518-0C05-4945-8010-68E24718E2B7}"/>
              </a:ext>
            </a:extLst>
          </p:cNvPr>
          <p:cNvSpPr>
            <a:spLocks noGrp="1"/>
          </p:cNvSpPr>
          <p:nvPr>
            <p:ph type="title"/>
          </p:nvPr>
        </p:nvSpPr>
        <p:spPr/>
        <p:txBody>
          <a:bodyPr/>
          <a:lstStyle/>
          <a:p>
            <a:pPr algn="ctr"/>
            <a:r>
              <a:rPr lang="en-US" b="1" dirty="0"/>
              <a:t>Equipment</a:t>
            </a:r>
          </a:p>
        </p:txBody>
      </p:sp>
      <p:sp>
        <p:nvSpPr>
          <p:cNvPr id="3" name="Content Placeholder 2">
            <a:extLst>
              <a:ext uri="{FF2B5EF4-FFF2-40B4-BE49-F238E27FC236}">
                <a16:creationId xmlns:a16="http://schemas.microsoft.com/office/drawing/2014/main" id="{A6954F79-412A-4A5C-AA3F-504C582538E9}"/>
              </a:ext>
            </a:extLst>
          </p:cNvPr>
          <p:cNvSpPr>
            <a:spLocks noGrp="1"/>
          </p:cNvSpPr>
          <p:nvPr>
            <p:ph idx="1"/>
          </p:nvPr>
        </p:nvSpPr>
        <p:spPr/>
        <p:txBody>
          <a:bodyPr>
            <a:normAutofit/>
          </a:bodyPr>
          <a:lstStyle/>
          <a:p>
            <a:pPr>
              <a:buFont typeface="Wingdings" panose="05000000000000000000" pitchFamily="2" charset="2"/>
              <a:buChar char="§"/>
            </a:pPr>
            <a:r>
              <a:rPr lang="en-US" sz="3200" dirty="0"/>
              <a:t>Perform eligible work</a:t>
            </a:r>
          </a:p>
          <a:p>
            <a:pPr>
              <a:buFont typeface="Wingdings" panose="05000000000000000000" pitchFamily="2" charset="2"/>
              <a:buChar char="§"/>
            </a:pPr>
            <a:r>
              <a:rPr lang="en-US" sz="3200" dirty="0"/>
              <a:t>Auto/Truck – mileage or hourly rate</a:t>
            </a:r>
          </a:p>
          <a:p>
            <a:pPr>
              <a:buFont typeface="Wingdings" panose="05000000000000000000" pitchFamily="2" charset="2"/>
              <a:buChar char="§"/>
            </a:pPr>
            <a:r>
              <a:rPr lang="en-US" sz="3200" dirty="0"/>
              <a:t>Other equipment – hourly rate</a:t>
            </a:r>
          </a:p>
          <a:p>
            <a:pPr>
              <a:buFont typeface="Wingdings" panose="05000000000000000000" pitchFamily="2" charset="2"/>
              <a:buChar char="§"/>
            </a:pPr>
            <a:r>
              <a:rPr lang="en-US" sz="3200" dirty="0"/>
              <a:t>Stand-by time ineligible</a:t>
            </a:r>
          </a:p>
          <a:p>
            <a:pPr>
              <a:buFont typeface="Wingdings" panose="05000000000000000000" pitchFamily="2" charset="2"/>
              <a:buChar char="§"/>
            </a:pPr>
            <a:r>
              <a:rPr lang="en-US" sz="3200" dirty="0"/>
              <a:t>Intermittent Use</a:t>
            </a:r>
          </a:p>
          <a:p>
            <a:pPr lvl="1">
              <a:buFont typeface="Wingdings" panose="05000000000000000000" pitchFamily="2" charset="2"/>
              <a:buChar char="§"/>
            </a:pPr>
            <a:r>
              <a:rPr lang="en-US" sz="2800" dirty="0"/>
              <a:t>Half day or more = full day</a:t>
            </a:r>
          </a:p>
          <a:p>
            <a:pPr lvl="1">
              <a:buFont typeface="Wingdings" panose="05000000000000000000" pitchFamily="2" charset="2"/>
              <a:buChar char="§"/>
            </a:pPr>
            <a:r>
              <a:rPr lang="en-US" sz="2800" dirty="0"/>
              <a:t>Less than half day = actual hours</a:t>
            </a:r>
          </a:p>
        </p:txBody>
      </p:sp>
      <p:pic>
        <p:nvPicPr>
          <p:cNvPr id="4" name="Picture 7">
            <a:extLst>
              <a:ext uri="{FF2B5EF4-FFF2-40B4-BE49-F238E27FC236}">
                <a16:creationId xmlns:a16="http://schemas.microsoft.com/office/drawing/2014/main" id="{29721973-0E35-494E-B22D-9A2403E70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968" y="3424305"/>
            <a:ext cx="29337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892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6251-C2EA-4A26-A488-38136281CEEA}"/>
              </a:ext>
            </a:extLst>
          </p:cNvPr>
          <p:cNvSpPr>
            <a:spLocks noGrp="1"/>
          </p:cNvSpPr>
          <p:nvPr>
            <p:ph type="title"/>
          </p:nvPr>
        </p:nvSpPr>
        <p:spPr/>
        <p:txBody>
          <a:bodyPr/>
          <a:lstStyle/>
          <a:p>
            <a:pPr algn="ctr"/>
            <a:r>
              <a:rPr lang="en-US" b="1" dirty="0"/>
              <a:t>Equipment Rates</a:t>
            </a:r>
          </a:p>
        </p:txBody>
      </p:sp>
      <p:sp>
        <p:nvSpPr>
          <p:cNvPr id="3" name="Content Placeholder 2">
            <a:extLst>
              <a:ext uri="{FF2B5EF4-FFF2-40B4-BE49-F238E27FC236}">
                <a16:creationId xmlns:a16="http://schemas.microsoft.com/office/drawing/2014/main" id="{209A4B18-F27C-4802-AC99-B5000FDE80CC}"/>
              </a:ext>
            </a:extLst>
          </p:cNvPr>
          <p:cNvSpPr>
            <a:spLocks noGrp="1"/>
          </p:cNvSpPr>
          <p:nvPr>
            <p:ph idx="1"/>
          </p:nvPr>
        </p:nvSpPr>
        <p:spPr>
          <a:xfrm>
            <a:off x="628650" y="1471591"/>
            <a:ext cx="7886700" cy="4557888"/>
          </a:xfrm>
        </p:spPr>
        <p:txBody>
          <a:bodyPr/>
          <a:lstStyle/>
          <a:p>
            <a:pPr>
              <a:buFont typeface="Wingdings" panose="05000000000000000000" pitchFamily="2" charset="2"/>
              <a:buChar char="§"/>
            </a:pPr>
            <a:r>
              <a:rPr lang="en-US" dirty="0"/>
              <a:t>FEMA rates are used for determining project costs (estimating and comparing)</a:t>
            </a:r>
          </a:p>
          <a:p>
            <a:pPr lvl="1">
              <a:buFont typeface="Wingdings" panose="05000000000000000000" pitchFamily="2" charset="2"/>
              <a:buChar char="§"/>
            </a:pPr>
            <a:r>
              <a:rPr lang="en-US" dirty="0"/>
              <a:t>For this disaster, 2021 Equipment rate codes will be used</a:t>
            </a:r>
          </a:p>
          <a:p>
            <a:pPr marL="457200" lvl="1" indent="0">
              <a:buNone/>
            </a:pPr>
            <a:r>
              <a:rPr lang="en-US" dirty="0">
                <a:hlinkClick r:id="rId2"/>
              </a:rPr>
              <a:t>https://www.fema.gov/assistance/public/tools-resources/schedule-equipment-rates</a:t>
            </a:r>
            <a:r>
              <a:rPr lang="en-US" dirty="0"/>
              <a:t> </a:t>
            </a:r>
          </a:p>
          <a:p>
            <a:pPr>
              <a:buFont typeface="Wingdings" panose="05000000000000000000" pitchFamily="2" charset="2"/>
              <a:buChar char="§"/>
            </a:pPr>
            <a:r>
              <a:rPr lang="en-US" dirty="0"/>
              <a:t>Local rates can be used if established prior to the disaster. The lower of the two rates (local or FEMA) will be used. Applicant must justify using local rates.</a:t>
            </a:r>
          </a:p>
        </p:txBody>
      </p:sp>
      <p:pic>
        <p:nvPicPr>
          <p:cNvPr id="4" name="Picture 6">
            <a:extLst>
              <a:ext uri="{FF2B5EF4-FFF2-40B4-BE49-F238E27FC236}">
                <a16:creationId xmlns:a16="http://schemas.microsoft.com/office/drawing/2014/main" id="{9B4C007E-D531-4583-9D13-8254AAF1A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489" y="4901281"/>
            <a:ext cx="2781022" cy="1807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45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D428-9734-47E2-9CB3-DCA313B8631C}"/>
              </a:ext>
            </a:extLst>
          </p:cNvPr>
          <p:cNvSpPr>
            <a:spLocks noGrp="1"/>
          </p:cNvSpPr>
          <p:nvPr>
            <p:ph type="title"/>
          </p:nvPr>
        </p:nvSpPr>
        <p:spPr/>
        <p:txBody>
          <a:bodyPr/>
          <a:lstStyle/>
          <a:p>
            <a:pPr algn="ctr"/>
            <a:r>
              <a:rPr lang="en-US" b="1" dirty="0"/>
              <a:t>Labor</a:t>
            </a:r>
          </a:p>
        </p:txBody>
      </p:sp>
      <p:sp>
        <p:nvSpPr>
          <p:cNvPr id="3" name="Content Placeholder 2">
            <a:extLst>
              <a:ext uri="{FF2B5EF4-FFF2-40B4-BE49-F238E27FC236}">
                <a16:creationId xmlns:a16="http://schemas.microsoft.com/office/drawing/2014/main" id="{4E8B1EC7-D337-4D34-A985-6D17DE569374}"/>
              </a:ext>
            </a:extLst>
          </p:cNvPr>
          <p:cNvSpPr>
            <a:spLocks noGrp="1"/>
          </p:cNvSpPr>
          <p:nvPr>
            <p:ph idx="1"/>
          </p:nvPr>
        </p:nvSpPr>
        <p:spPr>
          <a:xfrm>
            <a:off x="628650" y="1690689"/>
            <a:ext cx="7886700" cy="4351338"/>
          </a:xfrm>
        </p:spPr>
        <p:txBody>
          <a:bodyPr>
            <a:normAutofit lnSpcReduction="10000"/>
          </a:bodyPr>
          <a:lstStyle/>
          <a:p>
            <a:pPr>
              <a:buFont typeface="Wingdings" panose="05000000000000000000" pitchFamily="2" charset="2"/>
              <a:buChar char="§"/>
            </a:pPr>
            <a:r>
              <a:rPr lang="en-US" sz="3200" dirty="0"/>
              <a:t>Force Account Labor plus Fringe Benefits</a:t>
            </a:r>
          </a:p>
          <a:p>
            <a:pPr lvl="1">
              <a:buFont typeface="Wingdings" panose="05000000000000000000" pitchFamily="2" charset="2"/>
              <a:buChar char="§"/>
            </a:pPr>
            <a:r>
              <a:rPr lang="en-US" sz="2800" b="1" dirty="0"/>
              <a:t>Emergency Work</a:t>
            </a:r>
            <a:r>
              <a:rPr lang="en-US" sz="2800" dirty="0"/>
              <a:t>: </a:t>
            </a:r>
          </a:p>
          <a:p>
            <a:pPr lvl="2">
              <a:buFont typeface="Wingdings" panose="05000000000000000000" pitchFamily="2" charset="2"/>
              <a:buChar char="§"/>
            </a:pPr>
            <a:r>
              <a:rPr lang="en-US" sz="2400" dirty="0"/>
              <a:t>Cat A - Regular and OT are eligible for Debris removal</a:t>
            </a:r>
          </a:p>
          <a:p>
            <a:pPr lvl="2">
              <a:buFont typeface="Wingdings" panose="05000000000000000000" pitchFamily="2" charset="2"/>
              <a:buChar char="§"/>
            </a:pPr>
            <a:r>
              <a:rPr lang="en-US" sz="2400" dirty="0"/>
              <a:t>Cat B - Only OT is eligible for Emergency Protective Measures </a:t>
            </a:r>
          </a:p>
          <a:p>
            <a:pPr lvl="1">
              <a:buFont typeface="Wingdings" panose="05000000000000000000" pitchFamily="2" charset="2"/>
              <a:buChar char="§"/>
            </a:pPr>
            <a:r>
              <a:rPr lang="en-US" sz="3200" b="1" dirty="0"/>
              <a:t>Permanent Work</a:t>
            </a:r>
            <a:r>
              <a:rPr lang="en-US" sz="3200" dirty="0"/>
              <a:t>: Regular and OT are eligible</a:t>
            </a:r>
          </a:p>
          <a:p>
            <a:pPr lvl="1">
              <a:buFont typeface="Wingdings" panose="05000000000000000000" pitchFamily="2" charset="2"/>
              <a:buChar char="§"/>
            </a:pPr>
            <a:endParaRPr lang="en-US" sz="2800" b="1" dirty="0"/>
          </a:p>
          <a:p>
            <a:pPr marL="0" indent="0" algn="ctr">
              <a:buNone/>
            </a:pPr>
            <a:r>
              <a:rPr lang="en-US" sz="3200" b="1" dirty="0"/>
              <a:t>Travel and per diem for employees performing eligible activities may be claimed</a:t>
            </a:r>
          </a:p>
        </p:txBody>
      </p:sp>
      <p:pic>
        <p:nvPicPr>
          <p:cNvPr id="4" name="Picture 5" descr="http://t3.gstatic.com/images?q=tbn:ANd9GcRVp9TwpjIFiDLXfouyvSdIwK_j-c_u1Ecl91xyDAODmw7LQHF33g">
            <a:extLst>
              <a:ext uri="{FF2B5EF4-FFF2-40B4-BE49-F238E27FC236}">
                <a16:creationId xmlns:a16="http://schemas.microsoft.com/office/drawing/2014/main" id="{0521949C-A91F-4F16-A4A7-0455AC986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77825"/>
            <a:ext cx="13239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84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2F13-B17E-4F45-B094-33DB89E9B38A}"/>
              </a:ext>
            </a:extLst>
          </p:cNvPr>
          <p:cNvSpPr>
            <a:spLocks noGrp="1"/>
          </p:cNvSpPr>
          <p:nvPr>
            <p:ph type="title"/>
          </p:nvPr>
        </p:nvSpPr>
        <p:spPr/>
        <p:txBody>
          <a:bodyPr/>
          <a:lstStyle/>
          <a:p>
            <a:pPr algn="ctr"/>
            <a:r>
              <a:rPr lang="en-US" b="1" dirty="0"/>
              <a:t>Materials</a:t>
            </a:r>
          </a:p>
        </p:txBody>
      </p:sp>
      <p:sp>
        <p:nvSpPr>
          <p:cNvPr id="3" name="Content Placeholder 2">
            <a:extLst>
              <a:ext uri="{FF2B5EF4-FFF2-40B4-BE49-F238E27FC236}">
                <a16:creationId xmlns:a16="http://schemas.microsoft.com/office/drawing/2014/main" id="{A079DC03-E1FB-49D9-9B90-98D301477E40}"/>
              </a:ext>
            </a:extLst>
          </p:cNvPr>
          <p:cNvSpPr>
            <a:spLocks noGrp="1"/>
          </p:cNvSpPr>
          <p:nvPr>
            <p:ph idx="1"/>
          </p:nvPr>
        </p:nvSpPr>
        <p:spPr/>
        <p:txBody>
          <a:bodyPr/>
          <a:lstStyle/>
          <a:p>
            <a:pPr>
              <a:buFont typeface="Wingdings" panose="05000000000000000000" pitchFamily="2" charset="2"/>
              <a:buChar char="§"/>
            </a:pPr>
            <a:r>
              <a:rPr lang="en-US" dirty="0"/>
              <a:t>Purchased or stock</a:t>
            </a:r>
          </a:p>
          <a:p>
            <a:pPr>
              <a:buFont typeface="Wingdings" panose="05000000000000000000" pitchFamily="2" charset="2"/>
              <a:buChar char="§"/>
            </a:pPr>
            <a:endParaRPr lang="en-US" dirty="0"/>
          </a:p>
          <a:p>
            <a:pPr>
              <a:buFont typeface="Wingdings" panose="05000000000000000000" pitchFamily="2" charset="2"/>
              <a:buChar char="§"/>
            </a:pPr>
            <a:r>
              <a:rPr lang="en-US" dirty="0"/>
              <a:t>Used for eligible work</a:t>
            </a:r>
          </a:p>
          <a:p>
            <a:pPr>
              <a:buFont typeface="Wingdings" panose="05000000000000000000" pitchFamily="2" charset="2"/>
              <a:buChar char="§"/>
            </a:pPr>
            <a:endParaRPr lang="en-US" dirty="0"/>
          </a:p>
          <a:p>
            <a:pPr>
              <a:buFont typeface="Wingdings" panose="05000000000000000000" pitchFamily="2" charset="2"/>
              <a:buChar char="§"/>
            </a:pPr>
            <a:r>
              <a:rPr lang="en-US" dirty="0"/>
              <a:t>Need invoices, historical data, or vendor quotes</a:t>
            </a:r>
          </a:p>
        </p:txBody>
      </p:sp>
      <p:pic>
        <p:nvPicPr>
          <p:cNvPr id="25602" name="Picture 2" descr="Image result for cement blocks">
            <a:extLst>
              <a:ext uri="{FF2B5EF4-FFF2-40B4-BE49-F238E27FC236}">
                <a16:creationId xmlns:a16="http://schemas.microsoft.com/office/drawing/2014/main" id="{679C5AAB-879E-4958-89D8-6351102ED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300" y="4444767"/>
            <a:ext cx="3243399" cy="2075775"/>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Image result for telephone poles">
            <a:extLst>
              <a:ext uri="{FF2B5EF4-FFF2-40B4-BE49-F238E27FC236}">
                <a16:creationId xmlns:a16="http://schemas.microsoft.com/office/drawing/2014/main" id="{CF15960B-47DB-4713-803B-06FB2EE39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163" y="1690689"/>
            <a:ext cx="3542623" cy="199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9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935E-4648-42ED-8059-D4105C57510C}"/>
              </a:ext>
            </a:extLst>
          </p:cNvPr>
          <p:cNvSpPr>
            <a:spLocks noGrp="1"/>
          </p:cNvSpPr>
          <p:nvPr>
            <p:ph type="title"/>
          </p:nvPr>
        </p:nvSpPr>
        <p:spPr/>
        <p:txBody>
          <a:bodyPr/>
          <a:lstStyle/>
          <a:p>
            <a:pPr algn="ctr"/>
            <a:r>
              <a:rPr lang="en-US" b="1" dirty="0"/>
              <a:t>Procurement &amp; Contracting</a:t>
            </a:r>
          </a:p>
        </p:txBody>
      </p:sp>
      <p:sp>
        <p:nvSpPr>
          <p:cNvPr id="3" name="Content Placeholder 2">
            <a:extLst>
              <a:ext uri="{FF2B5EF4-FFF2-40B4-BE49-F238E27FC236}">
                <a16:creationId xmlns:a16="http://schemas.microsoft.com/office/drawing/2014/main" id="{39CA8066-1470-4CA8-B14F-BEF7DA56C4C5}"/>
              </a:ext>
            </a:extLst>
          </p:cNvPr>
          <p:cNvSpPr>
            <a:spLocks noGrp="1"/>
          </p:cNvSpPr>
          <p:nvPr>
            <p:ph idx="1"/>
          </p:nvPr>
        </p:nvSpPr>
        <p:spPr>
          <a:xfrm>
            <a:off x="628650" y="1640021"/>
            <a:ext cx="7886700" cy="4536942"/>
          </a:xfrm>
        </p:spPr>
        <p:txBody>
          <a:bodyPr>
            <a:normAutofit/>
          </a:bodyPr>
          <a:lstStyle/>
          <a:p>
            <a:pPr>
              <a:buFont typeface="Wingdings" panose="05000000000000000000" pitchFamily="2" charset="2"/>
              <a:buChar char="§"/>
            </a:pPr>
            <a:r>
              <a:rPr lang="en-US" sz="3200" dirty="0"/>
              <a:t>Procurement is subject to </a:t>
            </a:r>
            <a:r>
              <a:rPr lang="en-US" sz="3200" b="1" dirty="0"/>
              <a:t>2CFR Part 200.317-326 SDCL 5-18A</a:t>
            </a:r>
          </a:p>
          <a:p>
            <a:pPr>
              <a:buFont typeface="Wingdings" panose="05000000000000000000" pitchFamily="2" charset="2"/>
              <a:buChar char="§"/>
            </a:pPr>
            <a:r>
              <a:rPr lang="en-US" dirty="0"/>
              <a:t>Applicants must have adopted an official procurement policy and upload a copy of their procurement policy to their Grants Portal account.</a:t>
            </a:r>
          </a:p>
          <a:p>
            <a:pPr>
              <a:buFont typeface="Wingdings" panose="05000000000000000000" pitchFamily="2" charset="2"/>
              <a:buChar char="§"/>
            </a:pPr>
            <a:r>
              <a:rPr lang="en-US" sz="3200" dirty="0"/>
              <a:t>Resources:</a:t>
            </a:r>
          </a:p>
          <a:p>
            <a:pPr lvl="1">
              <a:buFont typeface="Wingdings" panose="05000000000000000000" pitchFamily="2" charset="2"/>
              <a:buChar char="§"/>
            </a:pPr>
            <a:r>
              <a:rPr lang="en-US" sz="2800" dirty="0"/>
              <a:t>SDOEM Procurement Fact Sheet</a:t>
            </a:r>
          </a:p>
          <a:p>
            <a:pPr lvl="1">
              <a:buFont typeface="Wingdings" panose="05000000000000000000" pitchFamily="2" charset="2"/>
              <a:buChar char="§"/>
            </a:pPr>
            <a:r>
              <a:rPr lang="en-US" sz="2800" dirty="0"/>
              <a:t>SD Procurement Technical Assistance Center </a:t>
            </a:r>
            <a:r>
              <a:rPr lang="en-US" sz="2800" dirty="0">
                <a:hlinkClick r:id="rId2"/>
              </a:rPr>
              <a:t>www.aptac-us.org</a:t>
            </a:r>
            <a:endParaRPr lang="en-US" sz="2800" dirty="0"/>
          </a:p>
          <a:p>
            <a:pPr marL="457200" lvl="1" indent="0">
              <a:buNone/>
            </a:pPr>
            <a:endParaRPr lang="en-US" dirty="0"/>
          </a:p>
        </p:txBody>
      </p:sp>
    </p:spTree>
    <p:extLst>
      <p:ext uri="{BB962C8B-B14F-4D97-AF65-F5344CB8AC3E}">
        <p14:creationId xmlns:p14="http://schemas.microsoft.com/office/powerpoint/2010/main" val="61497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17F3-A955-436C-911E-C05A79B33EFB}"/>
              </a:ext>
            </a:extLst>
          </p:cNvPr>
          <p:cNvSpPr>
            <a:spLocks noGrp="1"/>
          </p:cNvSpPr>
          <p:nvPr>
            <p:ph type="title"/>
          </p:nvPr>
        </p:nvSpPr>
        <p:spPr/>
        <p:txBody>
          <a:bodyPr/>
          <a:lstStyle/>
          <a:p>
            <a:pPr algn="ctr"/>
            <a:r>
              <a:rPr lang="en-US" b="1" dirty="0"/>
              <a:t>Contracts</a:t>
            </a:r>
          </a:p>
        </p:txBody>
      </p:sp>
      <p:sp>
        <p:nvSpPr>
          <p:cNvPr id="3" name="Content Placeholder 2">
            <a:extLst>
              <a:ext uri="{FF2B5EF4-FFF2-40B4-BE49-F238E27FC236}">
                <a16:creationId xmlns:a16="http://schemas.microsoft.com/office/drawing/2014/main" id="{C59A2BE6-CF5C-4198-B500-7F135F87AD5E}"/>
              </a:ext>
            </a:extLst>
          </p:cNvPr>
          <p:cNvSpPr>
            <a:spLocks noGrp="1"/>
          </p:cNvSpPr>
          <p:nvPr>
            <p:ph idx="1"/>
          </p:nvPr>
        </p:nvSpPr>
        <p:spPr>
          <a:xfrm>
            <a:off x="628650" y="1433543"/>
            <a:ext cx="7886700" cy="4495647"/>
          </a:xfrm>
        </p:spPr>
        <p:txBody>
          <a:bodyPr>
            <a:normAutofit fontScale="92500" lnSpcReduction="10000"/>
          </a:bodyPr>
          <a:lstStyle/>
          <a:p>
            <a:pPr>
              <a:buFont typeface="Wingdings" panose="05000000000000000000" pitchFamily="2" charset="2"/>
              <a:buChar char="§"/>
            </a:pPr>
            <a:r>
              <a:rPr lang="en-US" dirty="0"/>
              <a:t>All contracts incurred for eligible work are reviewed on a case by case basis. </a:t>
            </a:r>
          </a:p>
          <a:p>
            <a:pPr>
              <a:buFont typeface="Wingdings" panose="05000000000000000000" pitchFamily="2" charset="2"/>
              <a:buChar char="§"/>
            </a:pPr>
            <a:r>
              <a:rPr lang="en-US" dirty="0"/>
              <a:t>Competitive procurement procedures are strongly recommended</a:t>
            </a:r>
          </a:p>
          <a:p>
            <a:pPr>
              <a:buFont typeface="Wingdings" panose="05000000000000000000" pitchFamily="2" charset="2"/>
              <a:buChar char="§"/>
            </a:pPr>
            <a:r>
              <a:rPr lang="en-US" dirty="0"/>
              <a:t>Provide full and open competition</a:t>
            </a:r>
          </a:p>
          <a:p>
            <a:pPr>
              <a:buFont typeface="Wingdings" panose="05000000000000000000" pitchFamily="2" charset="2"/>
              <a:buChar char="§"/>
            </a:pPr>
            <a:r>
              <a:rPr lang="en-US" dirty="0"/>
              <a:t>Lump sum contracts are acceptable</a:t>
            </a:r>
          </a:p>
          <a:p>
            <a:pPr lvl="1">
              <a:buFont typeface="Wingdings" panose="05000000000000000000" pitchFamily="2" charset="2"/>
              <a:buChar char="§"/>
            </a:pPr>
            <a:r>
              <a:rPr lang="en-US" dirty="0"/>
              <a:t>Easy to monitor when the scope of work is well defined; requires minimum labor for monitoring; quantities do not have to be documented</a:t>
            </a:r>
          </a:p>
          <a:p>
            <a:pPr>
              <a:buFont typeface="Wingdings" panose="05000000000000000000" pitchFamily="2" charset="2"/>
              <a:buChar char="§"/>
            </a:pPr>
            <a:r>
              <a:rPr lang="en-US" dirty="0"/>
              <a:t>Time and material contracts should not be used except for emergency circumstances – must be monitored and have a price cap</a:t>
            </a:r>
          </a:p>
        </p:txBody>
      </p:sp>
    </p:spTree>
    <p:extLst>
      <p:ext uri="{BB962C8B-B14F-4D97-AF65-F5344CB8AC3E}">
        <p14:creationId xmlns:p14="http://schemas.microsoft.com/office/powerpoint/2010/main" val="2460721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Image result for stack of papers">
            <a:extLst>
              <a:ext uri="{FF2B5EF4-FFF2-40B4-BE49-F238E27FC236}">
                <a16:creationId xmlns:a16="http://schemas.microsoft.com/office/drawing/2014/main" id="{CDE885F6-9825-42A3-9587-A6552F0CD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626" y="4797457"/>
            <a:ext cx="2640738" cy="16376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6876CC-9F7A-4019-ADF7-51BE4496141A}"/>
              </a:ext>
            </a:extLst>
          </p:cNvPr>
          <p:cNvSpPr>
            <a:spLocks noGrp="1"/>
          </p:cNvSpPr>
          <p:nvPr>
            <p:ph type="title"/>
          </p:nvPr>
        </p:nvSpPr>
        <p:spPr/>
        <p:txBody>
          <a:bodyPr/>
          <a:lstStyle/>
          <a:p>
            <a:pPr algn="ctr"/>
            <a:r>
              <a:rPr lang="en-US" b="1" dirty="0"/>
              <a:t>Ineligible Contracts</a:t>
            </a:r>
          </a:p>
        </p:txBody>
      </p:sp>
      <p:sp>
        <p:nvSpPr>
          <p:cNvPr id="3" name="Content Placeholder 2">
            <a:extLst>
              <a:ext uri="{FF2B5EF4-FFF2-40B4-BE49-F238E27FC236}">
                <a16:creationId xmlns:a16="http://schemas.microsoft.com/office/drawing/2014/main" id="{AA6426AE-65EE-414F-BA03-44AFFA906EEE}"/>
              </a:ext>
            </a:extLst>
          </p:cNvPr>
          <p:cNvSpPr>
            <a:spLocks noGrp="1"/>
          </p:cNvSpPr>
          <p:nvPr>
            <p:ph idx="1"/>
          </p:nvPr>
        </p:nvSpPr>
        <p:spPr/>
        <p:txBody>
          <a:bodyPr/>
          <a:lstStyle/>
          <a:p>
            <a:pPr>
              <a:buFont typeface="Wingdings" panose="05000000000000000000" pitchFamily="2" charset="2"/>
              <a:buChar char="§"/>
            </a:pPr>
            <a:r>
              <a:rPr lang="en-US" dirty="0"/>
              <a:t>Cost-plus percentage of cost</a:t>
            </a:r>
          </a:p>
          <a:p>
            <a:pPr>
              <a:buFont typeface="Wingdings" panose="05000000000000000000" pitchFamily="2" charset="2"/>
              <a:buChar char="§"/>
            </a:pPr>
            <a:endParaRPr lang="en-US" dirty="0"/>
          </a:p>
          <a:p>
            <a:pPr>
              <a:buFont typeface="Wingdings" panose="05000000000000000000" pitchFamily="2" charset="2"/>
              <a:buChar char="§"/>
            </a:pPr>
            <a:r>
              <a:rPr lang="en-US" dirty="0"/>
              <a:t>Contingent upon FEMA reimbursement</a:t>
            </a:r>
          </a:p>
          <a:p>
            <a:pPr>
              <a:buFont typeface="Wingdings" panose="05000000000000000000" pitchFamily="2" charset="2"/>
              <a:buChar char="§"/>
            </a:pPr>
            <a:endParaRPr lang="en-US" dirty="0"/>
          </a:p>
          <a:p>
            <a:pPr>
              <a:buFont typeface="Wingdings" panose="05000000000000000000" pitchFamily="2" charset="2"/>
              <a:buChar char="§"/>
            </a:pPr>
            <a:r>
              <a:rPr lang="en-US" dirty="0"/>
              <a:t>Contract with a debarred contractor </a:t>
            </a:r>
            <a:r>
              <a:rPr lang="en-US" dirty="0">
                <a:hlinkClick r:id="rId3"/>
              </a:rPr>
              <a:t>www.sam.gov/</a:t>
            </a:r>
            <a:endParaRPr lang="en-US" dirty="0"/>
          </a:p>
          <a:p>
            <a:pPr>
              <a:buFont typeface="Wingdings" panose="05000000000000000000" pitchFamily="2" charset="2"/>
              <a:buChar char="§"/>
            </a:pPr>
            <a:endParaRPr lang="en-US" dirty="0"/>
          </a:p>
          <a:p>
            <a:pPr marL="0" indent="0">
              <a:buNone/>
            </a:pPr>
            <a:endParaRPr lang="en-US" dirty="0"/>
          </a:p>
        </p:txBody>
      </p:sp>
      <p:pic>
        <p:nvPicPr>
          <p:cNvPr id="24580" name="Picture 4" descr="Image result for circle with a line through it">
            <a:extLst>
              <a:ext uri="{FF2B5EF4-FFF2-40B4-BE49-F238E27FC236}">
                <a16:creationId xmlns:a16="http://schemas.microsoft.com/office/drawing/2014/main" id="{3E931A34-4760-419C-B60B-FEFBEBB3A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532" y="4479827"/>
            <a:ext cx="2272926" cy="227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59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EFF2-5F3E-48E8-B678-25F7A5769B9D}"/>
              </a:ext>
            </a:extLst>
          </p:cNvPr>
          <p:cNvSpPr>
            <a:spLocks noGrp="1"/>
          </p:cNvSpPr>
          <p:nvPr>
            <p:ph type="title"/>
          </p:nvPr>
        </p:nvSpPr>
        <p:spPr/>
        <p:txBody>
          <a:bodyPr/>
          <a:lstStyle/>
          <a:p>
            <a:r>
              <a:rPr lang="en-US" b="1" dirty="0"/>
              <a:t>Large or Small Project???</a:t>
            </a:r>
            <a:endParaRPr lang="en-US" dirty="0"/>
          </a:p>
        </p:txBody>
      </p:sp>
      <p:sp>
        <p:nvSpPr>
          <p:cNvPr id="3" name="Content Placeholder 2">
            <a:extLst>
              <a:ext uri="{FF2B5EF4-FFF2-40B4-BE49-F238E27FC236}">
                <a16:creationId xmlns:a16="http://schemas.microsoft.com/office/drawing/2014/main" id="{BFB23BD6-EC5F-437A-9FBE-AD3696347F27}"/>
              </a:ext>
            </a:extLst>
          </p:cNvPr>
          <p:cNvSpPr>
            <a:spLocks noGrp="1"/>
          </p:cNvSpPr>
          <p:nvPr>
            <p:ph idx="1"/>
          </p:nvPr>
        </p:nvSpPr>
        <p:spPr>
          <a:xfrm>
            <a:off x="628650" y="1690689"/>
            <a:ext cx="7886700" cy="4486274"/>
          </a:xfrm>
        </p:spPr>
        <p:txBody>
          <a:bodyPr/>
          <a:lstStyle/>
          <a:p>
            <a:r>
              <a:rPr lang="en-US" dirty="0"/>
              <a:t>Depending on the amount of expenses incurred applicants receive either a large project or small project based on the dollar amount</a:t>
            </a:r>
          </a:p>
          <a:p>
            <a:r>
              <a:rPr lang="en-US" dirty="0"/>
              <a:t>Differences between large and small projects:</a:t>
            </a:r>
          </a:p>
          <a:p>
            <a:pPr lvl="1"/>
            <a:r>
              <a:rPr lang="en-US" dirty="0"/>
              <a:t>Project threshold</a:t>
            </a:r>
          </a:p>
          <a:p>
            <a:pPr lvl="1"/>
            <a:r>
              <a:rPr lang="en-US" dirty="0"/>
              <a:t>Payment</a:t>
            </a:r>
          </a:p>
          <a:p>
            <a:pPr lvl="1"/>
            <a:r>
              <a:rPr lang="en-US" dirty="0"/>
              <a:t>Closeout </a:t>
            </a:r>
          </a:p>
          <a:p>
            <a:r>
              <a:rPr lang="en-US" dirty="0"/>
              <a:t>Category Z Management cost projects will go through closeout regardless of project size.</a:t>
            </a:r>
          </a:p>
        </p:txBody>
      </p:sp>
    </p:spTree>
    <p:extLst>
      <p:ext uri="{BB962C8B-B14F-4D97-AF65-F5344CB8AC3E}">
        <p14:creationId xmlns:p14="http://schemas.microsoft.com/office/powerpoint/2010/main" val="1441099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7E2F-6E2B-4DC2-B2A9-8355C952372A}"/>
              </a:ext>
            </a:extLst>
          </p:cNvPr>
          <p:cNvSpPr>
            <a:spLocks noGrp="1"/>
          </p:cNvSpPr>
          <p:nvPr>
            <p:ph type="title"/>
          </p:nvPr>
        </p:nvSpPr>
        <p:spPr/>
        <p:txBody>
          <a:bodyPr/>
          <a:lstStyle/>
          <a:p>
            <a:pPr algn="ctr"/>
            <a:r>
              <a:rPr lang="en-US" b="1" dirty="0"/>
              <a:t>Small Projects</a:t>
            </a:r>
          </a:p>
        </p:txBody>
      </p:sp>
      <p:sp>
        <p:nvSpPr>
          <p:cNvPr id="3" name="Content Placeholder 2">
            <a:extLst>
              <a:ext uri="{FF2B5EF4-FFF2-40B4-BE49-F238E27FC236}">
                <a16:creationId xmlns:a16="http://schemas.microsoft.com/office/drawing/2014/main" id="{2741B13E-8528-4771-B49C-7AD2C7F3DEE9}"/>
              </a:ext>
            </a:extLst>
          </p:cNvPr>
          <p:cNvSpPr>
            <a:spLocks noGrp="1"/>
          </p:cNvSpPr>
          <p:nvPr>
            <p:ph idx="1"/>
          </p:nvPr>
        </p:nvSpPr>
        <p:spPr>
          <a:xfrm>
            <a:off x="628650" y="1330079"/>
            <a:ext cx="7886700" cy="4351338"/>
          </a:xfrm>
        </p:spPr>
        <p:txBody>
          <a:bodyPr>
            <a:normAutofit fontScale="92500" lnSpcReduction="10000"/>
          </a:bodyPr>
          <a:lstStyle/>
          <a:p>
            <a:pPr marL="0" indent="0">
              <a:buNone/>
            </a:pPr>
            <a:endParaRPr lang="en-US" dirty="0"/>
          </a:p>
          <a:p>
            <a:pPr>
              <a:buFont typeface="Wingdings" panose="05000000000000000000" pitchFamily="2" charset="2"/>
              <a:buChar char="§"/>
            </a:pPr>
            <a:r>
              <a:rPr lang="en-US" dirty="0"/>
              <a:t>Must meet the minimum amount of:</a:t>
            </a:r>
          </a:p>
          <a:p>
            <a:pPr lvl="1">
              <a:buFont typeface="Wingdings" panose="05000000000000000000" pitchFamily="2" charset="2"/>
              <a:buChar char="§"/>
            </a:pPr>
            <a:r>
              <a:rPr lang="en-US" sz="3200" b="1" dirty="0"/>
              <a:t>DR4664 $3,500</a:t>
            </a:r>
          </a:p>
          <a:p>
            <a:pPr lvl="2">
              <a:buFont typeface="Wingdings" panose="05000000000000000000" pitchFamily="2" charset="2"/>
              <a:buChar char="§"/>
            </a:pPr>
            <a:r>
              <a:rPr lang="en-US" sz="2800" b="1" dirty="0"/>
              <a:t>Between $3,500 and $999,999</a:t>
            </a:r>
            <a:endParaRPr lang="en-US" sz="1900" dirty="0"/>
          </a:p>
          <a:p>
            <a:pPr>
              <a:buFont typeface="Wingdings" panose="05000000000000000000" pitchFamily="2" charset="2"/>
              <a:buChar char="§"/>
            </a:pPr>
            <a:r>
              <a:rPr lang="en-US" dirty="0"/>
              <a:t>Based on estimate or actual costs written in the Project Worksheet</a:t>
            </a:r>
          </a:p>
          <a:p>
            <a:pPr>
              <a:buFont typeface="Wingdings" panose="05000000000000000000" pitchFamily="2" charset="2"/>
              <a:buChar char="§"/>
            </a:pPr>
            <a:endParaRPr lang="en-US" sz="1900" dirty="0"/>
          </a:p>
          <a:p>
            <a:pPr>
              <a:buFont typeface="Wingdings" panose="05000000000000000000" pitchFamily="2" charset="2"/>
              <a:buChar char="§"/>
            </a:pPr>
            <a:r>
              <a:rPr lang="en-US" dirty="0"/>
              <a:t>Paid upon Project Worksheet approval</a:t>
            </a:r>
          </a:p>
          <a:p>
            <a:pPr>
              <a:buFont typeface="Wingdings" panose="05000000000000000000" pitchFamily="2" charset="2"/>
              <a:buChar char="§"/>
            </a:pPr>
            <a:endParaRPr lang="en-US" sz="1900" dirty="0"/>
          </a:p>
          <a:p>
            <a:pPr>
              <a:buFont typeface="Wingdings" panose="05000000000000000000" pitchFamily="2" charset="2"/>
              <a:buChar char="§"/>
            </a:pPr>
            <a:r>
              <a:rPr lang="en-US" dirty="0"/>
              <a:t>No extra closeout procedures beyond verification that work is complete. </a:t>
            </a:r>
          </a:p>
        </p:txBody>
      </p:sp>
    </p:spTree>
    <p:extLst>
      <p:ext uri="{BB962C8B-B14F-4D97-AF65-F5344CB8AC3E}">
        <p14:creationId xmlns:p14="http://schemas.microsoft.com/office/powerpoint/2010/main" val="3229658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7E2F-6E2B-4DC2-B2A9-8355C952372A}"/>
              </a:ext>
            </a:extLst>
          </p:cNvPr>
          <p:cNvSpPr>
            <a:spLocks noGrp="1"/>
          </p:cNvSpPr>
          <p:nvPr>
            <p:ph type="title"/>
          </p:nvPr>
        </p:nvSpPr>
        <p:spPr>
          <a:xfrm>
            <a:off x="628650" y="365127"/>
            <a:ext cx="7886700" cy="1156908"/>
          </a:xfrm>
        </p:spPr>
        <p:txBody>
          <a:bodyPr/>
          <a:lstStyle/>
          <a:p>
            <a:pPr algn="ctr"/>
            <a:r>
              <a:rPr lang="en-US" b="1" dirty="0"/>
              <a:t>Large Projects</a:t>
            </a:r>
          </a:p>
        </p:txBody>
      </p:sp>
      <p:sp>
        <p:nvSpPr>
          <p:cNvPr id="3" name="Content Placeholder 2">
            <a:extLst>
              <a:ext uri="{FF2B5EF4-FFF2-40B4-BE49-F238E27FC236}">
                <a16:creationId xmlns:a16="http://schemas.microsoft.com/office/drawing/2014/main" id="{2741B13E-8528-4771-B49C-7AD2C7F3DEE9}"/>
              </a:ext>
            </a:extLst>
          </p:cNvPr>
          <p:cNvSpPr>
            <a:spLocks noGrp="1"/>
          </p:cNvSpPr>
          <p:nvPr>
            <p:ph idx="1"/>
          </p:nvPr>
        </p:nvSpPr>
        <p:spPr>
          <a:xfrm>
            <a:off x="628650" y="1427644"/>
            <a:ext cx="7886700" cy="4486594"/>
          </a:xfrm>
        </p:spPr>
        <p:txBody>
          <a:bodyPr>
            <a:normAutofit fontScale="85000" lnSpcReduction="20000"/>
          </a:bodyPr>
          <a:lstStyle/>
          <a:p>
            <a:pPr>
              <a:buFont typeface="Wingdings" panose="05000000000000000000" pitchFamily="2" charset="2"/>
              <a:buChar char="§"/>
            </a:pPr>
            <a:r>
              <a:rPr lang="en-US" sz="3300" dirty="0"/>
              <a:t>If the project is in excess of:</a:t>
            </a:r>
          </a:p>
          <a:p>
            <a:pPr lvl="1">
              <a:buFont typeface="Wingdings" panose="05000000000000000000" pitchFamily="2" charset="2"/>
              <a:buChar char="§"/>
            </a:pPr>
            <a:r>
              <a:rPr lang="en-US" sz="3300" b="1" dirty="0"/>
              <a:t>DR4664 $1,000,000</a:t>
            </a:r>
          </a:p>
          <a:p>
            <a:pPr>
              <a:buFont typeface="Wingdings" panose="05000000000000000000" pitchFamily="2" charset="2"/>
              <a:buChar char="§"/>
            </a:pPr>
            <a:endParaRPr lang="en-US" sz="1600" dirty="0"/>
          </a:p>
          <a:p>
            <a:pPr>
              <a:buFont typeface="Wingdings" panose="05000000000000000000" pitchFamily="2" charset="2"/>
              <a:buChar char="§"/>
            </a:pPr>
            <a:r>
              <a:rPr lang="en-US" sz="3300" dirty="0"/>
              <a:t>Based on estimate or actual costs written in the Project Worksheet</a:t>
            </a:r>
          </a:p>
          <a:p>
            <a:pPr>
              <a:buFont typeface="Wingdings" panose="05000000000000000000" pitchFamily="2" charset="2"/>
              <a:buChar char="§"/>
            </a:pPr>
            <a:endParaRPr lang="en-US" sz="2400" dirty="0"/>
          </a:p>
          <a:p>
            <a:pPr>
              <a:buFont typeface="Wingdings" panose="05000000000000000000" pitchFamily="2" charset="2"/>
              <a:buChar char="§"/>
            </a:pPr>
            <a:r>
              <a:rPr lang="en-US" sz="3300" dirty="0"/>
              <a:t>Paid upon Project Completion</a:t>
            </a:r>
          </a:p>
          <a:p>
            <a:pPr lvl="1">
              <a:buFont typeface="Wingdings" panose="05000000000000000000" pitchFamily="2" charset="2"/>
              <a:buChar char="§"/>
            </a:pPr>
            <a:r>
              <a:rPr lang="en-US" sz="2800" dirty="0"/>
              <a:t>Payment made for percentage of completed work at the time of project obligation</a:t>
            </a:r>
          </a:p>
          <a:p>
            <a:pPr lvl="1">
              <a:buFont typeface="Wingdings" panose="05000000000000000000" pitchFamily="2" charset="2"/>
              <a:buChar char="§"/>
            </a:pPr>
            <a:r>
              <a:rPr lang="en-US" sz="2800" dirty="0"/>
              <a:t>Remainder paid out upon closeout</a:t>
            </a:r>
          </a:p>
          <a:p>
            <a:pPr lvl="1">
              <a:buFont typeface="Wingdings" panose="05000000000000000000" pitchFamily="2" charset="2"/>
              <a:buChar char="§"/>
            </a:pPr>
            <a:endParaRPr lang="en-US" sz="1900" dirty="0"/>
          </a:p>
          <a:p>
            <a:pPr>
              <a:buFont typeface="Wingdings" panose="05000000000000000000" pitchFamily="2" charset="2"/>
              <a:buChar char="§"/>
            </a:pPr>
            <a:r>
              <a:rPr lang="en-US" sz="3300" dirty="0"/>
              <a:t>Requires closeout request and full review by State and FEMA staff</a:t>
            </a:r>
          </a:p>
          <a:p>
            <a:pPr marL="0" indent="0">
              <a:buNone/>
            </a:pPr>
            <a:endParaRPr lang="en-US" dirty="0"/>
          </a:p>
        </p:txBody>
      </p:sp>
    </p:spTree>
    <p:extLst>
      <p:ext uri="{BB962C8B-B14F-4D97-AF65-F5344CB8AC3E}">
        <p14:creationId xmlns:p14="http://schemas.microsoft.com/office/powerpoint/2010/main" val="280646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70ED-2218-4AC8-A4AC-B605123D8FA2}"/>
              </a:ext>
            </a:extLst>
          </p:cNvPr>
          <p:cNvSpPr>
            <a:spLocks noGrp="1"/>
          </p:cNvSpPr>
          <p:nvPr>
            <p:ph type="title"/>
          </p:nvPr>
        </p:nvSpPr>
        <p:spPr>
          <a:xfrm>
            <a:off x="628650" y="483747"/>
            <a:ext cx="7886700" cy="1118452"/>
          </a:xfrm>
        </p:spPr>
        <p:txBody>
          <a:bodyPr>
            <a:noAutofit/>
          </a:bodyPr>
          <a:lstStyle/>
          <a:p>
            <a:pPr algn="ctr"/>
            <a:r>
              <a:rPr lang="en-US" sz="4000" b="1" dirty="0"/>
              <a:t>DR-4664 Declared Counties</a:t>
            </a:r>
          </a:p>
        </p:txBody>
      </p:sp>
      <p:pic>
        <p:nvPicPr>
          <p:cNvPr id="6" name="Content Placeholder 5" descr="Diagram&#10;&#10;Description automatically generated with low confidence">
            <a:extLst>
              <a:ext uri="{FF2B5EF4-FFF2-40B4-BE49-F238E27FC236}">
                <a16:creationId xmlns:a16="http://schemas.microsoft.com/office/drawing/2014/main" id="{6D10A41A-4F24-40D7-B588-17F6173B86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459" y="1354302"/>
            <a:ext cx="7352152" cy="4903885"/>
          </a:xfrm>
        </p:spPr>
      </p:pic>
    </p:spTree>
    <p:extLst>
      <p:ext uri="{BB962C8B-B14F-4D97-AF65-F5344CB8AC3E}">
        <p14:creationId xmlns:p14="http://schemas.microsoft.com/office/powerpoint/2010/main" val="29633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21CD-C275-438F-8499-4256DDE3562D}"/>
              </a:ext>
            </a:extLst>
          </p:cNvPr>
          <p:cNvSpPr>
            <a:spLocks noGrp="1"/>
          </p:cNvSpPr>
          <p:nvPr>
            <p:ph type="title"/>
          </p:nvPr>
        </p:nvSpPr>
        <p:spPr/>
        <p:txBody>
          <a:bodyPr/>
          <a:lstStyle/>
          <a:p>
            <a:pPr algn="ctr"/>
            <a:r>
              <a:rPr lang="en-US" b="1" dirty="0"/>
              <a:t>Large Projects</a:t>
            </a:r>
          </a:p>
        </p:txBody>
      </p:sp>
      <p:sp>
        <p:nvSpPr>
          <p:cNvPr id="3" name="Content Placeholder 2">
            <a:extLst>
              <a:ext uri="{FF2B5EF4-FFF2-40B4-BE49-F238E27FC236}">
                <a16:creationId xmlns:a16="http://schemas.microsoft.com/office/drawing/2014/main" id="{2386C830-3BC8-4321-B81A-7FB34540634F}"/>
              </a:ext>
            </a:extLst>
          </p:cNvPr>
          <p:cNvSpPr>
            <a:spLocks noGrp="1"/>
          </p:cNvSpPr>
          <p:nvPr>
            <p:ph idx="1"/>
          </p:nvPr>
        </p:nvSpPr>
        <p:spPr>
          <a:xfrm>
            <a:off x="628650" y="1598726"/>
            <a:ext cx="7886700" cy="4324226"/>
          </a:xfrm>
        </p:spPr>
        <p:txBody>
          <a:bodyPr>
            <a:normAutofit/>
          </a:bodyPr>
          <a:lstStyle/>
          <a:p>
            <a:pPr>
              <a:buFont typeface="Wingdings" panose="05000000000000000000" pitchFamily="2" charset="2"/>
              <a:buChar char="§"/>
            </a:pPr>
            <a:r>
              <a:rPr lang="en-US" dirty="0"/>
              <a:t>Initial payment based on percent completed</a:t>
            </a:r>
          </a:p>
          <a:p>
            <a:pPr>
              <a:buFont typeface="Wingdings" panose="05000000000000000000" pitchFamily="2" charset="2"/>
              <a:buChar char="§"/>
            </a:pPr>
            <a:r>
              <a:rPr lang="en-US" dirty="0"/>
              <a:t>Final Payment – actual documented approved costs</a:t>
            </a:r>
          </a:p>
          <a:p>
            <a:pPr>
              <a:buFont typeface="Wingdings" panose="05000000000000000000" pitchFamily="2" charset="2"/>
              <a:buChar char="§"/>
            </a:pPr>
            <a:r>
              <a:rPr lang="en-US" dirty="0"/>
              <a:t>Quarterly Report Requirements</a:t>
            </a:r>
          </a:p>
          <a:p>
            <a:pPr lvl="1">
              <a:buFont typeface="Wingdings" panose="05000000000000000000" pitchFamily="2" charset="2"/>
              <a:buChar char="§"/>
            </a:pPr>
            <a:r>
              <a:rPr lang="en-US" dirty="0"/>
              <a:t>Until the project is completed, OEM staff will request a progress update once per quarter.</a:t>
            </a:r>
          </a:p>
          <a:p>
            <a:pPr lvl="1">
              <a:buFont typeface="Wingdings" panose="05000000000000000000" pitchFamily="2" charset="2"/>
              <a:buChar char="§"/>
            </a:pPr>
            <a:r>
              <a:rPr lang="en-US" dirty="0"/>
              <a:t>This update will include total project cost to date and percentage of work completed.</a:t>
            </a:r>
          </a:p>
          <a:p>
            <a:pPr>
              <a:buFont typeface="Wingdings" panose="05000000000000000000" pitchFamily="2" charset="2"/>
              <a:buChar char="§"/>
            </a:pPr>
            <a:r>
              <a:rPr lang="en-US" dirty="0"/>
              <a:t>Time Extension requests should be submitted to the State if project completion dates will not be met.</a:t>
            </a:r>
          </a:p>
        </p:txBody>
      </p:sp>
    </p:spTree>
    <p:extLst>
      <p:ext uri="{BB962C8B-B14F-4D97-AF65-F5344CB8AC3E}">
        <p14:creationId xmlns:p14="http://schemas.microsoft.com/office/powerpoint/2010/main" val="4216684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21CD-C275-438F-8499-4256DDE3562D}"/>
              </a:ext>
            </a:extLst>
          </p:cNvPr>
          <p:cNvSpPr>
            <a:spLocks noGrp="1"/>
          </p:cNvSpPr>
          <p:nvPr>
            <p:ph type="title"/>
          </p:nvPr>
        </p:nvSpPr>
        <p:spPr/>
        <p:txBody>
          <a:bodyPr/>
          <a:lstStyle/>
          <a:p>
            <a:pPr algn="ctr"/>
            <a:r>
              <a:rPr lang="en-US" b="1" dirty="0"/>
              <a:t>Management Costs</a:t>
            </a:r>
          </a:p>
        </p:txBody>
      </p:sp>
      <p:sp>
        <p:nvSpPr>
          <p:cNvPr id="3" name="Content Placeholder 2">
            <a:extLst>
              <a:ext uri="{FF2B5EF4-FFF2-40B4-BE49-F238E27FC236}">
                <a16:creationId xmlns:a16="http://schemas.microsoft.com/office/drawing/2014/main" id="{2386C830-3BC8-4321-B81A-7FB34540634F}"/>
              </a:ext>
            </a:extLst>
          </p:cNvPr>
          <p:cNvSpPr>
            <a:spLocks noGrp="1"/>
          </p:cNvSpPr>
          <p:nvPr>
            <p:ph idx="1"/>
          </p:nvPr>
        </p:nvSpPr>
        <p:spPr>
          <a:xfrm>
            <a:off x="628650" y="1598726"/>
            <a:ext cx="7886700" cy="4324226"/>
          </a:xfrm>
        </p:spPr>
        <p:txBody>
          <a:bodyPr>
            <a:normAutofit/>
          </a:bodyPr>
          <a:lstStyle/>
          <a:p>
            <a:r>
              <a:rPr lang="en-US" dirty="0"/>
              <a:t>Category Z (Management Costs)</a:t>
            </a:r>
          </a:p>
          <a:p>
            <a:pPr lvl="1"/>
            <a:r>
              <a:rPr lang="en-US" dirty="0"/>
              <a:t>Applicants are eligible to claim management costs up to 5% of their total project costs but are only paid actual costs spent up to the 5% </a:t>
            </a:r>
          </a:p>
          <a:p>
            <a:pPr lvl="1"/>
            <a:r>
              <a:rPr lang="en-US" dirty="0"/>
              <a:t>Applicants must have a pay policy in place prior to the declaration date of the disaster</a:t>
            </a:r>
          </a:p>
          <a:p>
            <a:pPr lvl="1"/>
            <a:r>
              <a:rPr lang="en-US" dirty="0"/>
              <a:t>Documentation of work must be provided, including dates, times, and projects worked on</a:t>
            </a:r>
          </a:p>
          <a:p>
            <a:pPr lvl="1"/>
            <a:r>
              <a:rPr lang="en-US" dirty="0"/>
              <a:t>Mileage for driving to sites can be claimed</a:t>
            </a:r>
          </a:p>
          <a:p>
            <a:pPr lvl="1"/>
            <a:r>
              <a:rPr lang="en-US" dirty="0"/>
              <a:t>Management Cost projects are reconciled after all work is completed and Large Project Closeout is completed</a:t>
            </a:r>
          </a:p>
        </p:txBody>
      </p:sp>
    </p:spTree>
    <p:extLst>
      <p:ext uri="{BB962C8B-B14F-4D97-AF65-F5344CB8AC3E}">
        <p14:creationId xmlns:p14="http://schemas.microsoft.com/office/powerpoint/2010/main" val="1160362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9726-0693-483A-AC58-308D5B47FB9F}"/>
              </a:ext>
            </a:extLst>
          </p:cNvPr>
          <p:cNvSpPr>
            <a:spLocks noGrp="1"/>
          </p:cNvSpPr>
          <p:nvPr>
            <p:ph type="title"/>
          </p:nvPr>
        </p:nvSpPr>
        <p:spPr/>
        <p:txBody>
          <a:bodyPr/>
          <a:lstStyle/>
          <a:p>
            <a:pPr algn="ctr"/>
            <a:r>
              <a:rPr lang="en-US" b="1" dirty="0"/>
              <a:t>Improved Projects</a:t>
            </a:r>
          </a:p>
        </p:txBody>
      </p:sp>
      <p:sp>
        <p:nvSpPr>
          <p:cNvPr id="3" name="Content Placeholder 2">
            <a:extLst>
              <a:ext uri="{FF2B5EF4-FFF2-40B4-BE49-F238E27FC236}">
                <a16:creationId xmlns:a16="http://schemas.microsoft.com/office/drawing/2014/main" id="{6E7924FC-9B1B-4C42-BD0B-5D99B56D7AE0}"/>
              </a:ext>
            </a:extLst>
          </p:cNvPr>
          <p:cNvSpPr>
            <a:spLocks noGrp="1"/>
          </p:cNvSpPr>
          <p:nvPr>
            <p:ph idx="1"/>
          </p:nvPr>
        </p:nvSpPr>
        <p:spPr>
          <a:xfrm>
            <a:off x="628650" y="1563329"/>
            <a:ext cx="7886700" cy="4613634"/>
          </a:xfrm>
        </p:spPr>
        <p:txBody>
          <a:bodyPr/>
          <a:lstStyle/>
          <a:p>
            <a:pPr>
              <a:buFont typeface="Wingdings" panose="05000000000000000000" pitchFamily="2" charset="2"/>
              <a:buChar char="§"/>
            </a:pPr>
            <a:r>
              <a:rPr lang="en-US" dirty="0"/>
              <a:t>Must be identified to the State in </a:t>
            </a:r>
            <a:r>
              <a:rPr lang="en-US" b="1" dirty="0"/>
              <a:t>ADVANCE</a:t>
            </a:r>
            <a:r>
              <a:rPr lang="en-US" b="1" i="1" dirty="0"/>
              <a:t> </a:t>
            </a:r>
            <a:r>
              <a:rPr lang="en-US" dirty="0"/>
              <a:t>of the start of work</a:t>
            </a:r>
          </a:p>
          <a:p>
            <a:pPr>
              <a:buFont typeface="Wingdings" panose="05000000000000000000" pitchFamily="2" charset="2"/>
              <a:buChar char="§"/>
            </a:pPr>
            <a:r>
              <a:rPr lang="en-US" dirty="0"/>
              <a:t>Improvements that increase size, capacity, or add additional functions (not mitigation)</a:t>
            </a:r>
          </a:p>
          <a:p>
            <a:pPr>
              <a:buFont typeface="Wingdings" panose="05000000000000000000" pitchFamily="2" charset="2"/>
              <a:buChar char="§"/>
            </a:pPr>
            <a:r>
              <a:rPr lang="en-US" dirty="0"/>
              <a:t>Funds limited to Federal share of estimated costs for facility restoration or project cost, whichever is less</a:t>
            </a:r>
          </a:p>
          <a:p>
            <a:pPr>
              <a:buFont typeface="Wingdings" panose="05000000000000000000" pitchFamily="2" charset="2"/>
              <a:buChar char="§"/>
            </a:pPr>
            <a:r>
              <a:rPr lang="en-US" dirty="0"/>
              <a:t>All portions of project reviewed for Special Considerations</a:t>
            </a:r>
          </a:p>
        </p:txBody>
      </p:sp>
    </p:spTree>
    <p:extLst>
      <p:ext uri="{BB962C8B-B14F-4D97-AF65-F5344CB8AC3E}">
        <p14:creationId xmlns:p14="http://schemas.microsoft.com/office/powerpoint/2010/main" val="401493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3755-0CB3-48FF-9D66-938BF8B5DEDE}"/>
              </a:ext>
            </a:extLst>
          </p:cNvPr>
          <p:cNvSpPr>
            <a:spLocks noGrp="1"/>
          </p:cNvSpPr>
          <p:nvPr>
            <p:ph type="title"/>
          </p:nvPr>
        </p:nvSpPr>
        <p:spPr/>
        <p:txBody>
          <a:bodyPr/>
          <a:lstStyle/>
          <a:p>
            <a:pPr algn="ctr"/>
            <a:r>
              <a:rPr lang="en-US" b="1" dirty="0"/>
              <a:t>Alternate Projects</a:t>
            </a:r>
          </a:p>
        </p:txBody>
      </p:sp>
      <p:sp>
        <p:nvSpPr>
          <p:cNvPr id="3" name="Content Placeholder 2">
            <a:extLst>
              <a:ext uri="{FF2B5EF4-FFF2-40B4-BE49-F238E27FC236}">
                <a16:creationId xmlns:a16="http://schemas.microsoft.com/office/drawing/2014/main" id="{23564BCC-A861-478A-9F23-6A3BDB8F0BA6}"/>
              </a:ext>
            </a:extLst>
          </p:cNvPr>
          <p:cNvSpPr>
            <a:spLocks noGrp="1"/>
          </p:cNvSpPr>
          <p:nvPr>
            <p:ph idx="1"/>
          </p:nvPr>
        </p:nvSpPr>
        <p:spPr/>
        <p:txBody>
          <a:bodyPr>
            <a:normAutofit/>
          </a:bodyPr>
          <a:lstStyle/>
          <a:p>
            <a:pPr>
              <a:buFont typeface="Wingdings" panose="05000000000000000000" pitchFamily="2" charset="2"/>
              <a:buChar char="§"/>
            </a:pPr>
            <a:r>
              <a:rPr lang="en-US" dirty="0"/>
              <a:t>Repair or expansion of other public facilities, construction of new facilities, demolition or purchase of equipment</a:t>
            </a:r>
          </a:p>
          <a:p>
            <a:pPr>
              <a:buFont typeface="Wingdings" panose="05000000000000000000" pitchFamily="2" charset="2"/>
              <a:buChar char="§"/>
            </a:pPr>
            <a:r>
              <a:rPr lang="en-US" dirty="0"/>
              <a:t>Cannot have 406 (PA) mitigation funding</a:t>
            </a:r>
          </a:p>
          <a:p>
            <a:pPr>
              <a:buFont typeface="Wingdings" panose="05000000000000000000" pitchFamily="2" charset="2"/>
              <a:buChar char="§"/>
            </a:pPr>
            <a:r>
              <a:rPr lang="en-US" dirty="0"/>
              <a:t>Must be requested within 12 months of scope meeting</a:t>
            </a:r>
          </a:p>
          <a:p>
            <a:pPr>
              <a:buFont typeface="Wingdings" panose="05000000000000000000" pitchFamily="2" charset="2"/>
              <a:buChar char="§"/>
            </a:pPr>
            <a:r>
              <a:rPr lang="en-US" dirty="0"/>
              <a:t>All parts of project will be reviewed for Special Considerations </a:t>
            </a:r>
          </a:p>
        </p:txBody>
      </p:sp>
    </p:spTree>
    <p:extLst>
      <p:ext uri="{BB962C8B-B14F-4D97-AF65-F5344CB8AC3E}">
        <p14:creationId xmlns:p14="http://schemas.microsoft.com/office/powerpoint/2010/main" val="1824427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72B2-F3FC-4281-BE2A-A72FE438B09C}"/>
              </a:ext>
            </a:extLst>
          </p:cNvPr>
          <p:cNvSpPr>
            <a:spLocks noGrp="1"/>
          </p:cNvSpPr>
          <p:nvPr>
            <p:ph type="title"/>
          </p:nvPr>
        </p:nvSpPr>
        <p:spPr/>
        <p:txBody>
          <a:bodyPr/>
          <a:lstStyle/>
          <a:p>
            <a:pPr algn="ctr"/>
            <a:r>
              <a:rPr lang="en-US" b="1" dirty="0"/>
              <a:t>Alternative Procedures for Permanent Work</a:t>
            </a:r>
          </a:p>
        </p:txBody>
      </p:sp>
      <p:sp>
        <p:nvSpPr>
          <p:cNvPr id="3" name="Content Placeholder 2">
            <a:extLst>
              <a:ext uri="{FF2B5EF4-FFF2-40B4-BE49-F238E27FC236}">
                <a16:creationId xmlns:a16="http://schemas.microsoft.com/office/drawing/2014/main" id="{6D3484F2-5825-4ABA-96DA-72448872CB95}"/>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n-US" dirty="0"/>
              <a:t>Applicants will decide project by project if they will utilize alternate procedures or remain in the actual cost program</a:t>
            </a:r>
          </a:p>
          <a:p>
            <a:pPr>
              <a:buFont typeface="Wingdings" panose="05000000000000000000" pitchFamily="2" charset="2"/>
              <a:buChar char="§"/>
            </a:pPr>
            <a:r>
              <a:rPr lang="en-US" dirty="0"/>
              <a:t>Capped Grant on the basis of an estimate</a:t>
            </a:r>
          </a:p>
          <a:p>
            <a:pPr>
              <a:buFont typeface="Wingdings" panose="05000000000000000000" pitchFamily="2" charset="2"/>
              <a:buChar char="§"/>
            </a:pPr>
            <a:r>
              <a:rPr lang="en-US" dirty="0"/>
              <a:t>FEMA, the recipient, and the applicant </a:t>
            </a:r>
            <a:r>
              <a:rPr lang="en-US" b="1" dirty="0"/>
              <a:t>agree on capped costs</a:t>
            </a:r>
          </a:p>
          <a:p>
            <a:pPr>
              <a:buFont typeface="Wingdings" panose="05000000000000000000" pitchFamily="2" charset="2"/>
              <a:buChar char="§"/>
            </a:pPr>
            <a:r>
              <a:rPr lang="en-US" dirty="0"/>
              <a:t>Only available for Large Projects</a:t>
            </a:r>
          </a:p>
          <a:p>
            <a:pPr>
              <a:buFont typeface="Wingdings" panose="05000000000000000000" pitchFamily="2" charset="2"/>
              <a:buChar char="§"/>
            </a:pPr>
            <a:r>
              <a:rPr lang="en-US" dirty="0"/>
              <a:t>Applicants may be permitted to keep any </a:t>
            </a:r>
            <a:r>
              <a:rPr lang="en-US" b="1" dirty="0"/>
              <a:t>excessive funds</a:t>
            </a:r>
          </a:p>
          <a:p>
            <a:pPr>
              <a:buFont typeface="Wingdings" panose="05000000000000000000" pitchFamily="2" charset="2"/>
              <a:buChar char="§"/>
            </a:pPr>
            <a:r>
              <a:rPr lang="en-US" dirty="0"/>
              <a:t>If applicants exceed capped costs, additional costs will be the </a:t>
            </a:r>
            <a:r>
              <a:rPr lang="en-US" b="1" dirty="0"/>
              <a:t>responsibility of the applicant</a:t>
            </a:r>
          </a:p>
          <a:p>
            <a:pPr>
              <a:buFont typeface="Wingdings" panose="05000000000000000000" pitchFamily="2" charset="2"/>
              <a:buChar char="§"/>
            </a:pPr>
            <a:r>
              <a:rPr lang="en-US" dirty="0"/>
              <a:t>Paid out upon Project Worksheet approval</a:t>
            </a:r>
          </a:p>
        </p:txBody>
      </p:sp>
    </p:spTree>
    <p:extLst>
      <p:ext uri="{BB962C8B-B14F-4D97-AF65-F5344CB8AC3E}">
        <p14:creationId xmlns:p14="http://schemas.microsoft.com/office/powerpoint/2010/main" val="506067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6ADC-23A0-4FEC-8AFF-7BFE252A22BA}"/>
              </a:ext>
            </a:extLst>
          </p:cNvPr>
          <p:cNvSpPr>
            <a:spLocks noGrp="1"/>
          </p:cNvSpPr>
          <p:nvPr>
            <p:ph type="title"/>
          </p:nvPr>
        </p:nvSpPr>
        <p:spPr/>
        <p:txBody>
          <a:bodyPr/>
          <a:lstStyle/>
          <a:p>
            <a:pPr algn="ctr"/>
            <a:r>
              <a:rPr lang="en-US" b="1" dirty="0"/>
              <a:t>Unspent Funds (Under Runs)</a:t>
            </a:r>
          </a:p>
        </p:txBody>
      </p:sp>
      <p:sp>
        <p:nvSpPr>
          <p:cNvPr id="3" name="Content Placeholder 2">
            <a:extLst>
              <a:ext uri="{FF2B5EF4-FFF2-40B4-BE49-F238E27FC236}">
                <a16:creationId xmlns:a16="http://schemas.microsoft.com/office/drawing/2014/main" id="{F02EB878-C09E-49F3-A72B-0C341B3CCA74}"/>
              </a:ext>
            </a:extLst>
          </p:cNvPr>
          <p:cNvSpPr>
            <a:spLocks noGrp="1"/>
          </p:cNvSpPr>
          <p:nvPr>
            <p:ph idx="1"/>
          </p:nvPr>
        </p:nvSpPr>
        <p:spPr>
          <a:xfrm>
            <a:off x="628650" y="1825625"/>
            <a:ext cx="7886700" cy="4351338"/>
          </a:xfrm>
        </p:spPr>
        <p:txBody>
          <a:bodyPr/>
          <a:lstStyle/>
          <a:p>
            <a:pPr marL="0" indent="0">
              <a:buNone/>
            </a:pPr>
            <a:r>
              <a:rPr lang="en-US" dirty="0"/>
              <a:t>Acceptable uses of unspent funds:</a:t>
            </a:r>
          </a:p>
          <a:p>
            <a:pPr lvl="1">
              <a:buFont typeface="Wingdings" panose="05000000000000000000" pitchFamily="2" charset="2"/>
              <a:buChar char="§"/>
            </a:pPr>
            <a:r>
              <a:rPr lang="en-US" b="1" dirty="0"/>
              <a:t>Hazard mitigation projects </a:t>
            </a:r>
            <a:r>
              <a:rPr lang="en-US" dirty="0"/>
              <a:t>on damaged facilities or otherwise eligible facilities</a:t>
            </a:r>
          </a:p>
          <a:p>
            <a:pPr lvl="1">
              <a:buFont typeface="Wingdings" panose="05000000000000000000" pitchFamily="2" charset="2"/>
              <a:buChar char="§"/>
            </a:pPr>
            <a:r>
              <a:rPr lang="en-US" dirty="0"/>
              <a:t>Activities to </a:t>
            </a:r>
            <a:r>
              <a:rPr lang="en-US" b="1" dirty="0"/>
              <a:t>improve PA program operations </a:t>
            </a:r>
            <a:r>
              <a:rPr lang="en-US" dirty="0"/>
              <a:t>such as training or planning</a:t>
            </a:r>
          </a:p>
          <a:p>
            <a:pPr marL="457200" lvl="1" indent="0">
              <a:buNone/>
            </a:pPr>
            <a:endParaRPr lang="en-US" dirty="0"/>
          </a:p>
          <a:p>
            <a:pPr marL="0" indent="0">
              <a:buNone/>
            </a:pPr>
            <a:r>
              <a:rPr lang="en-US" dirty="0"/>
              <a:t>Require FEMA and State approval</a:t>
            </a:r>
          </a:p>
          <a:p>
            <a:pPr marL="0" indent="0">
              <a:buNone/>
            </a:pPr>
            <a:endParaRPr lang="en-US" dirty="0"/>
          </a:p>
        </p:txBody>
      </p:sp>
      <p:pic>
        <p:nvPicPr>
          <p:cNvPr id="5" name="Picture 2" descr="Image result for money">
            <a:extLst>
              <a:ext uri="{FF2B5EF4-FFF2-40B4-BE49-F238E27FC236}">
                <a16:creationId xmlns:a16="http://schemas.microsoft.com/office/drawing/2014/main" id="{9412FE86-CE3E-4EA2-8098-BF66F263B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821" y="3696789"/>
            <a:ext cx="2087636" cy="186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94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68C7-5148-4037-A5D2-DE2C0247D0B4}"/>
              </a:ext>
            </a:extLst>
          </p:cNvPr>
          <p:cNvSpPr>
            <a:spLocks noGrp="1"/>
          </p:cNvSpPr>
          <p:nvPr>
            <p:ph type="title"/>
          </p:nvPr>
        </p:nvSpPr>
        <p:spPr/>
        <p:txBody>
          <a:bodyPr/>
          <a:lstStyle/>
          <a:p>
            <a:pPr algn="ctr"/>
            <a:r>
              <a:rPr lang="en-US" b="1" dirty="0"/>
              <a:t>Special Considerations</a:t>
            </a:r>
            <a:endParaRPr lang="en-US" dirty="0"/>
          </a:p>
        </p:txBody>
      </p:sp>
      <p:sp>
        <p:nvSpPr>
          <p:cNvPr id="3" name="Content Placeholder 2">
            <a:extLst>
              <a:ext uri="{FF2B5EF4-FFF2-40B4-BE49-F238E27FC236}">
                <a16:creationId xmlns:a16="http://schemas.microsoft.com/office/drawing/2014/main" id="{4E1AB48C-D926-4FE4-9EA5-D87535C681C6}"/>
              </a:ext>
            </a:extLst>
          </p:cNvPr>
          <p:cNvSpPr>
            <a:spLocks noGrp="1"/>
          </p:cNvSpPr>
          <p:nvPr>
            <p:ph idx="1"/>
          </p:nvPr>
        </p:nvSpPr>
        <p:spPr/>
        <p:txBody>
          <a:bodyPr/>
          <a:lstStyle/>
          <a:p>
            <a:r>
              <a:rPr lang="en-US" sz="3600" dirty="0"/>
              <a:t>Environmental and Historic Preservation</a:t>
            </a:r>
          </a:p>
          <a:p>
            <a:endParaRPr lang="en-US" sz="2400" dirty="0"/>
          </a:p>
          <a:p>
            <a:r>
              <a:rPr lang="en-US" sz="3600" dirty="0"/>
              <a:t>Flood Plain</a:t>
            </a:r>
          </a:p>
          <a:p>
            <a:endParaRPr lang="en-US" sz="2400" dirty="0"/>
          </a:p>
          <a:p>
            <a:r>
              <a:rPr lang="en-US" sz="3600" dirty="0"/>
              <a:t>Insurance</a:t>
            </a:r>
          </a:p>
          <a:p>
            <a:endParaRPr lang="en-US" sz="2400" dirty="0"/>
          </a:p>
          <a:p>
            <a:r>
              <a:rPr lang="en-US" sz="3600" dirty="0"/>
              <a:t>Hazard Mitigation</a:t>
            </a:r>
          </a:p>
          <a:p>
            <a:endParaRPr lang="en-US" sz="2400" dirty="0"/>
          </a:p>
          <a:p>
            <a:endParaRPr lang="en-US" dirty="0"/>
          </a:p>
        </p:txBody>
      </p:sp>
    </p:spTree>
    <p:extLst>
      <p:ext uri="{BB962C8B-B14F-4D97-AF65-F5344CB8AC3E}">
        <p14:creationId xmlns:p14="http://schemas.microsoft.com/office/powerpoint/2010/main" val="3599274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53649-21A2-4008-9C11-6182351EDDF4}"/>
              </a:ext>
            </a:extLst>
          </p:cNvPr>
          <p:cNvSpPr>
            <a:spLocks noGrp="1"/>
          </p:cNvSpPr>
          <p:nvPr>
            <p:ph type="title"/>
          </p:nvPr>
        </p:nvSpPr>
        <p:spPr/>
        <p:txBody>
          <a:bodyPr/>
          <a:lstStyle/>
          <a:p>
            <a:pPr algn="ctr"/>
            <a:r>
              <a:rPr lang="en-US" b="1" dirty="0"/>
              <a:t>Regulatory Offices</a:t>
            </a:r>
          </a:p>
        </p:txBody>
      </p:sp>
      <p:pic>
        <p:nvPicPr>
          <p:cNvPr id="6" name="Picture 9" descr="DHS_fema_W">
            <a:extLst>
              <a:ext uri="{FF2B5EF4-FFF2-40B4-BE49-F238E27FC236}">
                <a16:creationId xmlns:a16="http://schemas.microsoft.com/office/drawing/2014/main" id="{9CA2E86C-A994-4022-9317-EC98B2B29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61" t="14209" r="7547" b="17584"/>
          <a:stretch>
            <a:fillRect/>
          </a:stretch>
        </p:blipFill>
        <p:spPr bwMode="auto">
          <a:xfrm>
            <a:off x="3281898" y="3121166"/>
            <a:ext cx="2580203" cy="88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Image result for us fish and wildlife">
            <a:extLst>
              <a:ext uri="{FF2B5EF4-FFF2-40B4-BE49-F238E27FC236}">
                <a16:creationId xmlns:a16="http://schemas.microsoft.com/office/drawing/2014/main" id="{F70962DA-B869-43DE-BCE9-7A3BD6665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991" y="1447509"/>
            <a:ext cx="1773352" cy="2117435"/>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Image result for army corps of engineers">
            <a:extLst>
              <a:ext uri="{FF2B5EF4-FFF2-40B4-BE49-F238E27FC236}">
                <a16:creationId xmlns:a16="http://schemas.microsoft.com/office/drawing/2014/main" id="{02E1740A-562C-43CD-ACFA-C0DADF0DB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58" y="1447509"/>
            <a:ext cx="2322587" cy="1797732"/>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Image result for south dakota state historical society">
            <a:extLst>
              <a:ext uri="{FF2B5EF4-FFF2-40B4-BE49-F238E27FC236}">
                <a16:creationId xmlns:a16="http://schemas.microsoft.com/office/drawing/2014/main" id="{DBCBAD94-6481-4DAC-BBA9-86A07B653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9718" y="4641675"/>
            <a:ext cx="3107632" cy="1337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C2FAE8C6-A427-4288-A8C6-14A7CFA5F1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0" y="3670814"/>
            <a:ext cx="2503002" cy="2503002"/>
          </a:xfrm>
          <a:prstGeom prst="rect">
            <a:avLst/>
          </a:prstGeom>
        </p:spPr>
      </p:pic>
    </p:spTree>
    <p:extLst>
      <p:ext uri="{BB962C8B-B14F-4D97-AF65-F5344CB8AC3E}">
        <p14:creationId xmlns:p14="http://schemas.microsoft.com/office/powerpoint/2010/main" val="1143341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21C1-908C-45D3-978B-0AA4319F3E25}"/>
              </a:ext>
            </a:extLst>
          </p:cNvPr>
          <p:cNvSpPr>
            <a:spLocks noGrp="1"/>
          </p:cNvSpPr>
          <p:nvPr>
            <p:ph type="title"/>
          </p:nvPr>
        </p:nvSpPr>
        <p:spPr/>
        <p:txBody>
          <a:bodyPr/>
          <a:lstStyle/>
          <a:p>
            <a:pPr algn="ctr"/>
            <a:r>
              <a:rPr lang="en-US" b="1" dirty="0"/>
              <a:t>Special Considerations</a:t>
            </a:r>
          </a:p>
        </p:txBody>
      </p:sp>
      <p:sp>
        <p:nvSpPr>
          <p:cNvPr id="3" name="Content Placeholder 2">
            <a:extLst>
              <a:ext uri="{FF2B5EF4-FFF2-40B4-BE49-F238E27FC236}">
                <a16:creationId xmlns:a16="http://schemas.microsoft.com/office/drawing/2014/main" id="{55082105-0562-4C3B-AD3E-A5F65CF1A525}"/>
              </a:ext>
            </a:extLst>
          </p:cNvPr>
          <p:cNvSpPr>
            <a:spLocks noGrp="1"/>
          </p:cNvSpPr>
          <p:nvPr>
            <p:ph idx="1"/>
          </p:nvPr>
        </p:nvSpPr>
        <p:spPr>
          <a:xfrm>
            <a:off x="628650" y="1530691"/>
            <a:ext cx="7886700" cy="4351338"/>
          </a:xfrm>
        </p:spPr>
        <p:txBody>
          <a:bodyPr/>
          <a:lstStyle/>
          <a:p>
            <a:pPr marL="0" indent="0" algn="ctr">
              <a:buNone/>
            </a:pPr>
            <a:r>
              <a:rPr lang="en-US" b="1" dirty="0">
                <a:solidFill>
                  <a:srgbClr val="C00000"/>
                </a:solidFill>
              </a:rPr>
              <a:t>Environmental and Historic Preservation (EHP)</a:t>
            </a:r>
          </a:p>
          <a:p>
            <a:pPr>
              <a:buFont typeface="Wingdings" panose="05000000000000000000" pitchFamily="2" charset="2"/>
              <a:buChar char="§"/>
            </a:pPr>
            <a:r>
              <a:rPr lang="en-US" dirty="0"/>
              <a:t>Ensure all practical means are used to protect, restore, and enhance the environment.</a:t>
            </a:r>
          </a:p>
          <a:p>
            <a:pPr>
              <a:buFont typeface="Wingdings" panose="05000000000000000000" pitchFamily="2" charset="2"/>
              <a:buChar char="§"/>
            </a:pPr>
            <a:r>
              <a:rPr lang="en-US" dirty="0"/>
              <a:t>Make sure all regulatory offices are contacted</a:t>
            </a:r>
          </a:p>
          <a:p>
            <a:pPr>
              <a:buFont typeface="Wingdings" panose="05000000000000000000" pitchFamily="2" charset="2"/>
              <a:buChar char="§"/>
            </a:pPr>
            <a:r>
              <a:rPr lang="en-US" dirty="0"/>
              <a:t>Obtain all permits and consultations from the regulatory offices</a:t>
            </a:r>
          </a:p>
          <a:p>
            <a:pPr>
              <a:buFont typeface="Wingdings" panose="05000000000000000000" pitchFamily="2" charset="2"/>
              <a:buChar char="§"/>
            </a:pPr>
            <a:r>
              <a:rPr lang="en-US" dirty="0"/>
              <a:t>Utilize Best Management Practices</a:t>
            </a:r>
          </a:p>
          <a:p>
            <a:pPr>
              <a:buFont typeface="Wingdings" panose="05000000000000000000" pitchFamily="2" charset="2"/>
              <a:buChar char="§"/>
            </a:pPr>
            <a:r>
              <a:rPr lang="en-US" dirty="0"/>
              <a:t>Contact: Charlie Bello (</a:t>
            </a:r>
            <a:r>
              <a:rPr lang="en-US" dirty="0">
                <a:hlinkClick r:id="rId2"/>
              </a:rPr>
              <a:t>charles.bello@fema.dhs.gov</a:t>
            </a:r>
            <a:r>
              <a:rPr lang="en-US" dirty="0"/>
              <a:t>; 720-245-1400)</a:t>
            </a:r>
          </a:p>
          <a:p>
            <a:pPr>
              <a:buFont typeface="Wingdings" panose="05000000000000000000" pitchFamily="2" charset="2"/>
              <a:buChar char="§"/>
            </a:pPr>
            <a:endParaRPr lang="en-US" dirty="0"/>
          </a:p>
          <a:p>
            <a:pPr marL="0" indent="0">
              <a:buNone/>
            </a:pPr>
            <a:endParaRPr lang="en-US" dirty="0"/>
          </a:p>
          <a:p>
            <a:pPr marL="0" indent="0" algn="ctr">
              <a:buNone/>
            </a:pPr>
            <a:endParaRPr lang="en-US" dirty="0"/>
          </a:p>
        </p:txBody>
      </p:sp>
      <p:sp>
        <p:nvSpPr>
          <p:cNvPr id="12" name="TextBox 1">
            <a:extLst>
              <a:ext uri="{FF2B5EF4-FFF2-40B4-BE49-F238E27FC236}">
                <a16:creationId xmlns:a16="http://schemas.microsoft.com/office/drawing/2014/main" id="{88A843D5-5509-4C99-B8A7-B272127A6D7E}"/>
              </a:ext>
            </a:extLst>
          </p:cNvPr>
          <p:cNvSpPr txBox="1">
            <a:spLocks noChangeArrowheads="1"/>
          </p:cNvSpPr>
          <p:nvPr/>
        </p:nvSpPr>
        <p:spPr bwMode="auto">
          <a:xfrm>
            <a:off x="2476500" y="5722031"/>
            <a:ext cx="419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latin typeface="Century Schoolbook" panose="02040604050505020304" pitchFamily="18" charset="0"/>
              </a:rPr>
              <a:t>** Local Regulations Also Apply**</a:t>
            </a:r>
          </a:p>
        </p:txBody>
      </p:sp>
    </p:spTree>
    <p:extLst>
      <p:ext uri="{BB962C8B-B14F-4D97-AF65-F5344CB8AC3E}">
        <p14:creationId xmlns:p14="http://schemas.microsoft.com/office/powerpoint/2010/main" val="2348191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FDC9-B082-4EC3-9511-888D98D8C165}"/>
              </a:ext>
            </a:extLst>
          </p:cNvPr>
          <p:cNvSpPr>
            <a:spLocks noGrp="1"/>
          </p:cNvSpPr>
          <p:nvPr>
            <p:ph type="title"/>
          </p:nvPr>
        </p:nvSpPr>
        <p:spPr>
          <a:xfrm>
            <a:off x="42041" y="365126"/>
            <a:ext cx="8473309" cy="1325563"/>
          </a:xfrm>
        </p:spPr>
        <p:txBody>
          <a:bodyPr>
            <a:normAutofit fontScale="90000"/>
          </a:bodyPr>
          <a:lstStyle/>
          <a:p>
            <a:pPr algn="ctr"/>
            <a:br>
              <a:rPr lang="en-US" dirty="0"/>
            </a:br>
            <a:br>
              <a:rPr lang="en-US" dirty="0"/>
            </a:br>
            <a:br>
              <a:rPr lang="en-US" dirty="0"/>
            </a:br>
            <a:br>
              <a:rPr lang="en-US" dirty="0"/>
            </a:br>
            <a:r>
              <a:rPr lang="en-US" dirty="0"/>
              <a:t>Clean Water Act and USACE Permits</a:t>
            </a:r>
          </a:p>
        </p:txBody>
      </p:sp>
      <p:sp>
        <p:nvSpPr>
          <p:cNvPr id="3" name="Content Placeholder 2">
            <a:extLst>
              <a:ext uri="{FF2B5EF4-FFF2-40B4-BE49-F238E27FC236}">
                <a16:creationId xmlns:a16="http://schemas.microsoft.com/office/drawing/2014/main" id="{955F6A36-28F2-497D-AB12-C81B4AAC5A6E}"/>
              </a:ext>
            </a:extLst>
          </p:cNvPr>
          <p:cNvSpPr>
            <a:spLocks noGrp="1"/>
          </p:cNvSpPr>
          <p:nvPr>
            <p:ph idx="1"/>
          </p:nvPr>
        </p:nvSpPr>
        <p:spPr>
          <a:xfrm>
            <a:off x="389357" y="1825625"/>
            <a:ext cx="8125993" cy="4351338"/>
          </a:xfrm>
        </p:spPr>
        <p:txBody>
          <a:bodyPr/>
          <a:lstStyle/>
          <a:p>
            <a:endParaRPr lang="en-US" dirty="0"/>
          </a:p>
          <a:p>
            <a:endParaRPr lang="en-US" dirty="0"/>
          </a:p>
          <a:p>
            <a:r>
              <a:rPr lang="en-US" dirty="0"/>
              <a:t>The USACE point of contact for Applicants to call is:     </a:t>
            </a:r>
            <a:br>
              <a:rPr lang="en-US" dirty="0"/>
            </a:br>
            <a:r>
              <a:rPr lang="en-US" b="1" dirty="0"/>
              <a:t>Cathy </a:t>
            </a:r>
            <a:r>
              <a:rPr lang="en-US" b="1" dirty="0" err="1"/>
              <a:t>Juhas</a:t>
            </a:r>
            <a:r>
              <a:rPr lang="en-US" dirty="0"/>
              <a:t>, Catherine.D.Juhas@usace.army.mil</a:t>
            </a:r>
            <a:br>
              <a:rPr lang="en-US" dirty="0"/>
            </a:br>
            <a:r>
              <a:rPr lang="en-US" dirty="0"/>
              <a:t>   </a:t>
            </a:r>
          </a:p>
          <a:p>
            <a:r>
              <a:rPr lang="en-US" dirty="0"/>
              <a:t>USACE South Dakota Regulatory Office, 28563 Powerhouse Road, Pierre, South Dakota 57501.   </a:t>
            </a:r>
          </a:p>
          <a:p>
            <a:pPr marL="0" indent="0">
              <a:buNone/>
            </a:pPr>
            <a:r>
              <a:rPr lang="en-US" b="1" dirty="0"/>
              <a:t>   605-224-8531</a:t>
            </a:r>
            <a:endParaRPr lang="en-US" dirty="0"/>
          </a:p>
        </p:txBody>
      </p:sp>
      <p:pic>
        <p:nvPicPr>
          <p:cNvPr id="4" name="Picture 4" descr="Image result for army corps of engineers">
            <a:extLst>
              <a:ext uri="{FF2B5EF4-FFF2-40B4-BE49-F238E27FC236}">
                <a16:creationId xmlns:a16="http://schemas.microsoft.com/office/drawing/2014/main" id="{0786D5F3-8A7D-4FE1-BA89-440254591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437" y="118325"/>
            <a:ext cx="2133831" cy="165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03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51BA-ACCB-499A-8D05-B62D39FECC35}"/>
              </a:ext>
            </a:extLst>
          </p:cNvPr>
          <p:cNvSpPr>
            <a:spLocks noGrp="1"/>
          </p:cNvSpPr>
          <p:nvPr>
            <p:ph type="title"/>
          </p:nvPr>
        </p:nvSpPr>
        <p:spPr>
          <a:xfrm>
            <a:off x="628649" y="286749"/>
            <a:ext cx="7886700" cy="1325563"/>
          </a:xfrm>
        </p:spPr>
        <p:txBody>
          <a:bodyPr/>
          <a:lstStyle/>
          <a:p>
            <a:pPr algn="ctr"/>
            <a:r>
              <a:rPr lang="en-US" b="1" dirty="0"/>
              <a:t>The Public Assistance Process</a:t>
            </a:r>
          </a:p>
        </p:txBody>
      </p:sp>
      <p:sp>
        <p:nvSpPr>
          <p:cNvPr id="3" name="TextBox 2">
            <a:extLst>
              <a:ext uri="{FF2B5EF4-FFF2-40B4-BE49-F238E27FC236}">
                <a16:creationId xmlns:a16="http://schemas.microsoft.com/office/drawing/2014/main" id="{E9CBF95E-42CD-455B-B2B2-DE3A862A0B77}"/>
              </a:ext>
            </a:extLst>
          </p:cNvPr>
          <p:cNvSpPr txBox="1"/>
          <p:nvPr/>
        </p:nvSpPr>
        <p:spPr>
          <a:xfrm>
            <a:off x="975360" y="4180114"/>
            <a:ext cx="7053943" cy="954107"/>
          </a:xfrm>
          <a:prstGeom prst="rect">
            <a:avLst/>
          </a:prstGeom>
          <a:noFill/>
        </p:spPr>
        <p:txBody>
          <a:bodyPr wrap="square" rtlCol="0">
            <a:spAutoFit/>
          </a:bodyPr>
          <a:lstStyle/>
          <a:p>
            <a:pPr algn="ctr"/>
            <a:r>
              <a:rPr lang="en-US" sz="2800" dirty="0"/>
              <a:t>You will have a Program Delivery Manager assigned to you throughout the whole process</a:t>
            </a:r>
          </a:p>
        </p:txBody>
      </p:sp>
      <p:sp>
        <p:nvSpPr>
          <p:cNvPr id="5" name="Arrow: Pentagon 4">
            <a:extLst>
              <a:ext uri="{FF2B5EF4-FFF2-40B4-BE49-F238E27FC236}">
                <a16:creationId xmlns:a16="http://schemas.microsoft.com/office/drawing/2014/main" id="{7876AA4F-B11E-4590-AC2C-C746CFD9F654}"/>
              </a:ext>
            </a:extLst>
          </p:cNvPr>
          <p:cNvSpPr/>
          <p:nvPr/>
        </p:nvSpPr>
        <p:spPr>
          <a:xfrm>
            <a:off x="383458" y="1933741"/>
            <a:ext cx="2123768" cy="1325563"/>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Phase I</a:t>
            </a:r>
          </a:p>
          <a:p>
            <a:pPr algn="ctr"/>
            <a:r>
              <a:rPr lang="en-US" dirty="0">
                <a:solidFill>
                  <a:schemeClr val="bg1"/>
                </a:solidFill>
              </a:rPr>
              <a:t>PDMG assigned</a:t>
            </a:r>
          </a:p>
          <a:p>
            <a:pPr algn="ctr"/>
            <a:r>
              <a:rPr lang="en-US" dirty="0">
                <a:solidFill>
                  <a:schemeClr val="bg1"/>
                </a:solidFill>
              </a:rPr>
              <a:t>Exploratory Call</a:t>
            </a:r>
          </a:p>
        </p:txBody>
      </p:sp>
      <p:sp>
        <p:nvSpPr>
          <p:cNvPr id="6" name="Arrow: Pentagon 5">
            <a:extLst>
              <a:ext uri="{FF2B5EF4-FFF2-40B4-BE49-F238E27FC236}">
                <a16:creationId xmlns:a16="http://schemas.microsoft.com/office/drawing/2014/main" id="{933FE074-7AE0-4DBE-90D2-739454244EDE}"/>
              </a:ext>
            </a:extLst>
          </p:cNvPr>
          <p:cNvSpPr/>
          <p:nvPr/>
        </p:nvSpPr>
        <p:spPr>
          <a:xfrm>
            <a:off x="2553437" y="1933741"/>
            <a:ext cx="2123768" cy="1325563"/>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Phase II</a:t>
            </a:r>
          </a:p>
          <a:p>
            <a:pPr algn="ctr"/>
            <a:r>
              <a:rPr lang="en-US" sz="1400" dirty="0">
                <a:solidFill>
                  <a:schemeClr val="bg1"/>
                </a:solidFill>
              </a:rPr>
              <a:t>Recovery Scoping Meeting</a:t>
            </a:r>
          </a:p>
          <a:p>
            <a:pPr algn="ctr"/>
            <a:r>
              <a:rPr lang="en-US" sz="1400" dirty="0">
                <a:solidFill>
                  <a:schemeClr val="bg1"/>
                </a:solidFill>
              </a:rPr>
              <a:t>Damage Inventory</a:t>
            </a:r>
          </a:p>
        </p:txBody>
      </p:sp>
      <p:sp>
        <p:nvSpPr>
          <p:cNvPr id="7" name="Arrow: Pentagon 6">
            <a:extLst>
              <a:ext uri="{FF2B5EF4-FFF2-40B4-BE49-F238E27FC236}">
                <a16:creationId xmlns:a16="http://schemas.microsoft.com/office/drawing/2014/main" id="{96573346-9216-48F2-88A9-2E4FB2134299}"/>
              </a:ext>
            </a:extLst>
          </p:cNvPr>
          <p:cNvSpPr/>
          <p:nvPr/>
        </p:nvSpPr>
        <p:spPr>
          <a:xfrm>
            <a:off x="4723416" y="1933741"/>
            <a:ext cx="2123768" cy="132556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Phase III</a:t>
            </a:r>
          </a:p>
          <a:p>
            <a:pPr algn="ctr"/>
            <a:r>
              <a:rPr lang="en-US" dirty="0">
                <a:solidFill>
                  <a:schemeClr val="bg1"/>
                </a:solidFill>
              </a:rPr>
              <a:t>Scoping and Costing</a:t>
            </a:r>
          </a:p>
        </p:txBody>
      </p:sp>
      <p:sp>
        <p:nvSpPr>
          <p:cNvPr id="9" name="Arrow: Pentagon 8">
            <a:extLst>
              <a:ext uri="{FF2B5EF4-FFF2-40B4-BE49-F238E27FC236}">
                <a16:creationId xmlns:a16="http://schemas.microsoft.com/office/drawing/2014/main" id="{D71D480A-AF44-4547-B0D0-4F69BCF0545C}"/>
              </a:ext>
            </a:extLst>
          </p:cNvPr>
          <p:cNvSpPr/>
          <p:nvPr/>
        </p:nvSpPr>
        <p:spPr>
          <a:xfrm>
            <a:off x="6893395" y="1933741"/>
            <a:ext cx="2123768" cy="1325563"/>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Phase IV</a:t>
            </a:r>
          </a:p>
          <a:p>
            <a:pPr algn="ctr"/>
            <a:r>
              <a:rPr lang="en-US" dirty="0">
                <a:solidFill>
                  <a:schemeClr val="bg1"/>
                </a:solidFill>
              </a:rPr>
              <a:t>Reviews</a:t>
            </a:r>
          </a:p>
        </p:txBody>
      </p:sp>
    </p:spTree>
    <p:extLst>
      <p:ext uri="{BB962C8B-B14F-4D97-AF65-F5344CB8AC3E}">
        <p14:creationId xmlns:p14="http://schemas.microsoft.com/office/powerpoint/2010/main" val="2920860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F4FA-980A-45DC-A530-85F0D33F733F}"/>
              </a:ext>
            </a:extLst>
          </p:cNvPr>
          <p:cNvSpPr>
            <a:spLocks noGrp="1"/>
          </p:cNvSpPr>
          <p:nvPr>
            <p:ph type="title"/>
          </p:nvPr>
        </p:nvSpPr>
        <p:spPr>
          <a:xfrm>
            <a:off x="628650" y="286748"/>
            <a:ext cx="7886700" cy="1034707"/>
          </a:xfrm>
        </p:spPr>
        <p:txBody>
          <a:bodyPr/>
          <a:lstStyle/>
          <a:p>
            <a:pPr algn="ctr"/>
            <a:r>
              <a:rPr lang="en-US" b="1" dirty="0"/>
              <a:t>Special Considerations</a:t>
            </a:r>
          </a:p>
        </p:txBody>
      </p:sp>
      <p:sp>
        <p:nvSpPr>
          <p:cNvPr id="3" name="Content Placeholder 2">
            <a:extLst>
              <a:ext uri="{FF2B5EF4-FFF2-40B4-BE49-F238E27FC236}">
                <a16:creationId xmlns:a16="http://schemas.microsoft.com/office/drawing/2014/main" id="{007AFCE3-D617-41DC-A0AE-AC47ED30BCC3}"/>
              </a:ext>
            </a:extLst>
          </p:cNvPr>
          <p:cNvSpPr>
            <a:spLocks noGrp="1"/>
          </p:cNvSpPr>
          <p:nvPr>
            <p:ph idx="1"/>
          </p:nvPr>
        </p:nvSpPr>
        <p:spPr>
          <a:xfrm>
            <a:off x="587354" y="1388191"/>
            <a:ext cx="6065291" cy="4351338"/>
          </a:xfrm>
        </p:spPr>
        <p:txBody>
          <a:bodyPr>
            <a:normAutofit/>
          </a:bodyPr>
          <a:lstStyle/>
          <a:p>
            <a:pPr marL="0" indent="0" algn="ctr">
              <a:buNone/>
            </a:pPr>
            <a:r>
              <a:rPr lang="en-US" b="1" dirty="0">
                <a:solidFill>
                  <a:srgbClr val="C00000"/>
                </a:solidFill>
              </a:rPr>
              <a:t>		Flood Plains</a:t>
            </a:r>
          </a:p>
          <a:p>
            <a:pPr>
              <a:buFont typeface="Wingdings" panose="05000000000000000000" pitchFamily="2" charset="2"/>
              <a:buChar char="§"/>
            </a:pPr>
            <a:r>
              <a:rPr lang="en-US" dirty="0"/>
              <a:t>Each South Dakota county will have a flood plain manager that can grant permits for working in designated flood hazard areas.</a:t>
            </a:r>
          </a:p>
          <a:p>
            <a:pPr>
              <a:buFont typeface="Wingdings" panose="05000000000000000000" pitchFamily="2" charset="2"/>
              <a:buChar char="§"/>
            </a:pPr>
            <a:r>
              <a:rPr lang="en-US" dirty="0"/>
              <a:t>FEMA EHP can assist with determining if your project is in a designated flood hazard area</a:t>
            </a:r>
            <a:endParaRPr lang="en-US" sz="2400" dirty="0"/>
          </a:p>
          <a:p>
            <a:pPr>
              <a:buFont typeface="Wingdings" panose="05000000000000000000" pitchFamily="2" charset="2"/>
              <a:buChar char="§"/>
            </a:pPr>
            <a:r>
              <a:rPr lang="en-US" sz="2400" dirty="0">
                <a:hlinkClick r:id="rId2"/>
              </a:rPr>
              <a:t>https://www.fema.gov/flood-maps</a:t>
            </a:r>
            <a:r>
              <a:rPr lang="en-US" sz="2400" dirty="0"/>
              <a:t> </a:t>
            </a:r>
          </a:p>
        </p:txBody>
      </p:sp>
      <p:pic>
        <p:nvPicPr>
          <p:cNvPr id="5" name="Picture 4">
            <a:extLst>
              <a:ext uri="{FF2B5EF4-FFF2-40B4-BE49-F238E27FC236}">
                <a16:creationId xmlns:a16="http://schemas.microsoft.com/office/drawing/2014/main" id="{DD395E1E-F17D-40E4-9333-A59758769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645" y="1388191"/>
            <a:ext cx="2247900" cy="3638550"/>
          </a:xfrm>
          <a:prstGeom prst="rect">
            <a:avLst/>
          </a:prstGeom>
        </p:spPr>
      </p:pic>
    </p:spTree>
    <p:extLst>
      <p:ext uri="{BB962C8B-B14F-4D97-AF65-F5344CB8AC3E}">
        <p14:creationId xmlns:p14="http://schemas.microsoft.com/office/powerpoint/2010/main" val="2704491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F4FA-980A-45DC-A530-85F0D33F733F}"/>
              </a:ext>
            </a:extLst>
          </p:cNvPr>
          <p:cNvSpPr>
            <a:spLocks noGrp="1"/>
          </p:cNvSpPr>
          <p:nvPr>
            <p:ph type="title"/>
          </p:nvPr>
        </p:nvSpPr>
        <p:spPr>
          <a:xfrm>
            <a:off x="628650" y="286748"/>
            <a:ext cx="7886700" cy="1034707"/>
          </a:xfrm>
        </p:spPr>
        <p:txBody>
          <a:bodyPr/>
          <a:lstStyle/>
          <a:p>
            <a:pPr algn="ctr"/>
            <a:r>
              <a:rPr lang="en-US" b="1" dirty="0"/>
              <a:t>Special Considerations</a:t>
            </a:r>
          </a:p>
        </p:txBody>
      </p:sp>
      <p:sp>
        <p:nvSpPr>
          <p:cNvPr id="3" name="Content Placeholder 2">
            <a:extLst>
              <a:ext uri="{FF2B5EF4-FFF2-40B4-BE49-F238E27FC236}">
                <a16:creationId xmlns:a16="http://schemas.microsoft.com/office/drawing/2014/main" id="{007AFCE3-D617-41DC-A0AE-AC47ED30BCC3}"/>
              </a:ext>
            </a:extLst>
          </p:cNvPr>
          <p:cNvSpPr>
            <a:spLocks noGrp="1"/>
          </p:cNvSpPr>
          <p:nvPr>
            <p:ph idx="1"/>
          </p:nvPr>
        </p:nvSpPr>
        <p:spPr>
          <a:xfrm>
            <a:off x="587354" y="1388191"/>
            <a:ext cx="7886700" cy="4351338"/>
          </a:xfrm>
        </p:spPr>
        <p:txBody>
          <a:bodyPr>
            <a:normAutofit/>
          </a:bodyPr>
          <a:lstStyle/>
          <a:p>
            <a:pPr marL="0" indent="0" algn="ctr">
              <a:buNone/>
            </a:pPr>
            <a:r>
              <a:rPr lang="en-US" b="1" dirty="0">
                <a:solidFill>
                  <a:srgbClr val="C00000"/>
                </a:solidFill>
              </a:rPr>
              <a:t>Endangered Species </a:t>
            </a:r>
          </a:p>
          <a:p>
            <a:pPr>
              <a:buFont typeface="Wingdings" panose="05000000000000000000" pitchFamily="2" charset="2"/>
              <a:buChar char="§"/>
            </a:pPr>
            <a:r>
              <a:rPr lang="en-US" dirty="0"/>
              <a:t>South Dakota is home to 16 endangered species, including: </a:t>
            </a:r>
            <a:r>
              <a:rPr lang="en-US" sz="2400" dirty="0"/>
              <a:t>Topeka Shiner, Northern Long Eared Bat, Whooping Crane, Dakota Skipper, Piping Plover, Black Footed Ferret, and Pallid Sturgeon.</a:t>
            </a:r>
          </a:p>
          <a:p>
            <a:pPr>
              <a:buFont typeface="Wingdings" panose="05000000000000000000" pitchFamily="2" charset="2"/>
              <a:buChar char="§"/>
            </a:pPr>
            <a:r>
              <a:rPr lang="en-US" dirty="0"/>
              <a:t>FEMA EHP staff have worked with other Federal agencies on programmatic agreements that help applicants comply with laws and regulations that impact projects in the habitats of endangered species.</a:t>
            </a:r>
          </a:p>
        </p:txBody>
      </p:sp>
      <p:pic>
        <p:nvPicPr>
          <p:cNvPr id="6" name="Picture 5">
            <a:extLst>
              <a:ext uri="{FF2B5EF4-FFF2-40B4-BE49-F238E27FC236}">
                <a16:creationId xmlns:a16="http://schemas.microsoft.com/office/drawing/2014/main" id="{13301418-5BBE-4D14-9595-86AA3CC3F8A7}"/>
              </a:ext>
            </a:extLst>
          </p:cNvPr>
          <p:cNvPicPr>
            <a:picLocks noChangeAspect="1"/>
          </p:cNvPicPr>
          <p:nvPr/>
        </p:nvPicPr>
        <p:blipFill>
          <a:blip r:embed="rId2"/>
          <a:stretch>
            <a:fillRect/>
          </a:stretch>
        </p:blipFill>
        <p:spPr>
          <a:xfrm>
            <a:off x="3406983" y="5341159"/>
            <a:ext cx="2247441" cy="1393634"/>
          </a:xfrm>
          <a:prstGeom prst="rect">
            <a:avLst/>
          </a:prstGeom>
        </p:spPr>
      </p:pic>
    </p:spTree>
    <p:extLst>
      <p:ext uri="{BB962C8B-B14F-4D97-AF65-F5344CB8AC3E}">
        <p14:creationId xmlns:p14="http://schemas.microsoft.com/office/powerpoint/2010/main" val="2973058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F4FA-980A-45DC-A530-85F0D33F733F}"/>
              </a:ext>
            </a:extLst>
          </p:cNvPr>
          <p:cNvSpPr>
            <a:spLocks noGrp="1"/>
          </p:cNvSpPr>
          <p:nvPr>
            <p:ph type="title"/>
          </p:nvPr>
        </p:nvSpPr>
        <p:spPr>
          <a:xfrm>
            <a:off x="628650" y="286748"/>
            <a:ext cx="7886700" cy="1034707"/>
          </a:xfrm>
        </p:spPr>
        <p:txBody>
          <a:bodyPr/>
          <a:lstStyle/>
          <a:p>
            <a:pPr algn="ctr"/>
            <a:r>
              <a:rPr lang="en-US" b="1" dirty="0"/>
              <a:t>Special Considerations</a:t>
            </a:r>
          </a:p>
        </p:txBody>
      </p:sp>
      <p:sp>
        <p:nvSpPr>
          <p:cNvPr id="3" name="Content Placeholder 2">
            <a:extLst>
              <a:ext uri="{FF2B5EF4-FFF2-40B4-BE49-F238E27FC236}">
                <a16:creationId xmlns:a16="http://schemas.microsoft.com/office/drawing/2014/main" id="{007AFCE3-D617-41DC-A0AE-AC47ED30BCC3}"/>
              </a:ext>
            </a:extLst>
          </p:cNvPr>
          <p:cNvSpPr>
            <a:spLocks noGrp="1"/>
          </p:cNvSpPr>
          <p:nvPr>
            <p:ph idx="1"/>
          </p:nvPr>
        </p:nvSpPr>
        <p:spPr>
          <a:xfrm>
            <a:off x="587354" y="1388191"/>
            <a:ext cx="7886700" cy="4351338"/>
          </a:xfrm>
        </p:spPr>
        <p:txBody>
          <a:bodyPr>
            <a:normAutofit fontScale="92500" lnSpcReduction="20000"/>
          </a:bodyPr>
          <a:lstStyle/>
          <a:p>
            <a:pPr marL="0" indent="0" algn="ctr">
              <a:buNone/>
            </a:pPr>
            <a:r>
              <a:rPr lang="en-US" b="1" dirty="0">
                <a:solidFill>
                  <a:srgbClr val="C00000"/>
                </a:solidFill>
              </a:rPr>
              <a:t>Historic Preservation</a:t>
            </a:r>
          </a:p>
          <a:p>
            <a:pPr>
              <a:buFont typeface="Wingdings" panose="05000000000000000000" pitchFamily="2" charset="2"/>
              <a:buChar char="§"/>
            </a:pPr>
            <a:r>
              <a:rPr lang="en-US" dirty="0"/>
              <a:t>Listing on the National/State Register of Historic Places</a:t>
            </a:r>
          </a:p>
          <a:p>
            <a:pPr>
              <a:buFont typeface="Wingdings" panose="05000000000000000000" pitchFamily="2" charset="2"/>
              <a:buChar char="§"/>
            </a:pPr>
            <a:r>
              <a:rPr lang="en-US" dirty="0"/>
              <a:t>Buildings, landscapes, archaeological sites, bridges and water treatment plants, or even Tribal Traditional Cultural Properties</a:t>
            </a:r>
          </a:p>
          <a:p>
            <a:pPr>
              <a:buFont typeface="Wingdings" panose="05000000000000000000" pitchFamily="2" charset="2"/>
              <a:buChar char="§"/>
            </a:pPr>
            <a:r>
              <a:rPr lang="en-US" dirty="0"/>
              <a:t>Not necessarily old but important to local, state, or national history</a:t>
            </a:r>
          </a:p>
          <a:p>
            <a:pPr>
              <a:buFont typeface="Wingdings" panose="05000000000000000000" pitchFamily="2" charset="2"/>
              <a:buChar char="§"/>
            </a:pPr>
            <a:r>
              <a:rPr lang="en-US" dirty="0"/>
              <a:t>Requires special consideration under Section 106, National Historic Preservation Act</a:t>
            </a:r>
          </a:p>
          <a:p>
            <a:pPr>
              <a:buFont typeface="Wingdings" panose="05000000000000000000" pitchFamily="2" charset="2"/>
              <a:buChar char="§"/>
            </a:pPr>
            <a:r>
              <a:rPr lang="en-US" dirty="0"/>
              <a:t>Will be reviewed by FEMA if 50 years or older</a:t>
            </a:r>
          </a:p>
          <a:p>
            <a:pPr>
              <a:buFont typeface="Wingdings" panose="05000000000000000000" pitchFamily="2" charset="2"/>
              <a:buChar char="§"/>
            </a:pPr>
            <a:r>
              <a:rPr lang="en-US" dirty="0"/>
              <a:t>Special construction practices may be placed on a PW if deemed Historical</a:t>
            </a:r>
          </a:p>
        </p:txBody>
      </p:sp>
      <p:pic>
        <p:nvPicPr>
          <p:cNvPr id="4" name="Picture 4">
            <a:extLst>
              <a:ext uri="{FF2B5EF4-FFF2-40B4-BE49-F238E27FC236}">
                <a16:creationId xmlns:a16="http://schemas.microsoft.com/office/drawing/2014/main" id="{2AA243FF-65CE-4832-BF42-B1B526E10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406" y="5336510"/>
            <a:ext cx="1852596" cy="1412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112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BEDC-50CC-43C0-93A7-BB098127C23B}"/>
              </a:ext>
            </a:extLst>
          </p:cNvPr>
          <p:cNvSpPr>
            <a:spLocks noGrp="1"/>
          </p:cNvSpPr>
          <p:nvPr>
            <p:ph type="title"/>
          </p:nvPr>
        </p:nvSpPr>
        <p:spPr/>
        <p:txBody>
          <a:bodyPr/>
          <a:lstStyle/>
          <a:p>
            <a:pPr algn="ctr"/>
            <a:r>
              <a:rPr lang="en-US" b="1" dirty="0"/>
              <a:t>Special Considerations</a:t>
            </a:r>
          </a:p>
        </p:txBody>
      </p:sp>
      <p:sp>
        <p:nvSpPr>
          <p:cNvPr id="3" name="Content Placeholder 2">
            <a:extLst>
              <a:ext uri="{FF2B5EF4-FFF2-40B4-BE49-F238E27FC236}">
                <a16:creationId xmlns:a16="http://schemas.microsoft.com/office/drawing/2014/main" id="{D0D99B88-3D5F-4EBD-BF7D-A0A3FCB59AA5}"/>
              </a:ext>
            </a:extLst>
          </p:cNvPr>
          <p:cNvSpPr>
            <a:spLocks noGrp="1"/>
          </p:cNvSpPr>
          <p:nvPr>
            <p:ph idx="1"/>
          </p:nvPr>
        </p:nvSpPr>
        <p:spPr>
          <a:xfrm>
            <a:off x="628650" y="1565566"/>
            <a:ext cx="7886700" cy="4351338"/>
          </a:xfrm>
        </p:spPr>
        <p:txBody>
          <a:bodyPr/>
          <a:lstStyle/>
          <a:p>
            <a:pPr marL="0" indent="0" algn="ctr">
              <a:buNone/>
            </a:pPr>
            <a:r>
              <a:rPr lang="en-US" b="1" dirty="0">
                <a:solidFill>
                  <a:srgbClr val="C00000"/>
                </a:solidFill>
              </a:rPr>
              <a:t>Insurance</a:t>
            </a:r>
            <a:endParaRPr lang="en-US" dirty="0">
              <a:solidFill>
                <a:srgbClr val="C00000"/>
              </a:solidFill>
            </a:endParaRPr>
          </a:p>
          <a:p>
            <a:pPr>
              <a:buFont typeface="Wingdings" panose="05000000000000000000" pitchFamily="2" charset="2"/>
              <a:buChar char="§"/>
            </a:pPr>
            <a:r>
              <a:rPr lang="en-US" dirty="0"/>
              <a:t>Proceeds (actual or anticipated) deducted from eligible project costs</a:t>
            </a:r>
          </a:p>
          <a:p>
            <a:pPr>
              <a:buFont typeface="Wingdings" panose="05000000000000000000" pitchFamily="2" charset="2"/>
              <a:buChar char="§"/>
            </a:pPr>
            <a:endParaRPr lang="en-US" sz="2000" dirty="0"/>
          </a:p>
          <a:p>
            <a:pPr>
              <a:buFont typeface="Wingdings" panose="05000000000000000000" pitchFamily="2" charset="2"/>
              <a:buChar char="§"/>
            </a:pPr>
            <a:r>
              <a:rPr lang="en-US" dirty="0"/>
              <a:t>If a PW is over $5,000 an insurance requirement is placed on items that can be reasonably insured for life</a:t>
            </a:r>
          </a:p>
          <a:p>
            <a:pPr>
              <a:buFont typeface="Wingdings" panose="05000000000000000000" pitchFamily="2" charset="2"/>
              <a:buChar char="§"/>
            </a:pPr>
            <a:endParaRPr lang="en-US" sz="2000" dirty="0"/>
          </a:p>
          <a:p>
            <a:pPr>
              <a:buFont typeface="Wingdings" panose="05000000000000000000" pitchFamily="2" charset="2"/>
              <a:buChar char="§"/>
            </a:pPr>
            <a:r>
              <a:rPr lang="en-US" dirty="0"/>
              <a:t>Funds will be paid upon proof of insurance</a:t>
            </a:r>
          </a:p>
        </p:txBody>
      </p:sp>
    </p:spTree>
    <p:extLst>
      <p:ext uri="{BB962C8B-B14F-4D97-AF65-F5344CB8AC3E}">
        <p14:creationId xmlns:p14="http://schemas.microsoft.com/office/powerpoint/2010/main" val="4118329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6353-9474-418C-941A-9C9A32142F9E}"/>
              </a:ext>
            </a:extLst>
          </p:cNvPr>
          <p:cNvSpPr>
            <a:spLocks noGrp="1"/>
          </p:cNvSpPr>
          <p:nvPr>
            <p:ph type="title"/>
          </p:nvPr>
        </p:nvSpPr>
        <p:spPr/>
        <p:txBody>
          <a:bodyPr/>
          <a:lstStyle/>
          <a:p>
            <a:pPr algn="ctr"/>
            <a:r>
              <a:rPr lang="en-US" b="1" dirty="0"/>
              <a:t>Special Considerations</a:t>
            </a:r>
          </a:p>
        </p:txBody>
      </p:sp>
      <p:sp>
        <p:nvSpPr>
          <p:cNvPr id="3" name="Content Placeholder 2">
            <a:extLst>
              <a:ext uri="{FF2B5EF4-FFF2-40B4-BE49-F238E27FC236}">
                <a16:creationId xmlns:a16="http://schemas.microsoft.com/office/drawing/2014/main" id="{761ABEA0-1AF0-4D12-9ED6-F4B2030B3677}"/>
              </a:ext>
            </a:extLst>
          </p:cNvPr>
          <p:cNvSpPr>
            <a:spLocks noGrp="1"/>
          </p:cNvSpPr>
          <p:nvPr>
            <p:ph idx="1"/>
          </p:nvPr>
        </p:nvSpPr>
        <p:spPr>
          <a:xfrm>
            <a:off x="628650" y="1507622"/>
            <a:ext cx="8164220" cy="4351338"/>
          </a:xfrm>
        </p:spPr>
        <p:txBody>
          <a:bodyPr/>
          <a:lstStyle/>
          <a:p>
            <a:pPr marL="0" indent="0" algn="ctr">
              <a:buNone/>
            </a:pPr>
            <a:r>
              <a:rPr lang="en-US" b="1" dirty="0">
                <a:solidFill>
                  <a:srgbClr val="C00000"/>
                </a:solidFill>
              </a:rPr>
              <a:t>Hazard Mitigation</a:t>
            </a:r>
          </a:p>
          <a:p>
            <a:pPr>
              <a:buFont typeface="Wingdings" panose="05000000000000000000" pitchFamily="2" charset="2"/>
              <a:buChar char="§"/>
            </a:pPr>
            <a:r>
              <a:rPr lang="en-US" dirty="0"/>
              <a:t>Cost effective measures that reduce the potential for damages to a facility from a future event</a:t>
            </a:r>
          </a:p>
          <a:p>
            <a:pPr>
              <a:buFont typeface="Wingdings" panose="05000000000000000000" pitchFamily="2" charset="2"/>
              <a:buChar char="§"/>
            </a:pPr>
            <a:r>
              <a:rPr lang="en-US" dirty="0"/>
              <a:t>Optional</a:t>
            </a:r>
          </a:p>
          <a:p>
            <a:pPr>
              <a:buFont typeface="Wingdings" panose="05000000000000000000" pitchFamily="2" charset="2"/>
              <a:buChar char="§"/>
            </a:pPr>
            <a:r>
              <a:rPr lang="en-US" dirty="0"/>
              <a:t>FEMA uses cause of damage to see if 406 Mitigation will apply</a:t>
            </a:r>
          </a:p>
        </p:txBody>
      </p:sp>
      <p:sp>
        <p:nvSpPr>
          <p:cNvPr id="5" name="AutoShape 4">
            <a:extLst>
              <a:ext uri="{FF2B5EF4-FFF2-40B4-BE49-F238E27FC236}">
                <a16:creationId xmlns:a16="http://schemas.microsoft.com/office/drawing/2014/main" id="{FC516343-CB9D-4BB2-A056-D724CE325E99}"/>
              </a:ext>
            </a:extLst>
          </p:cNvPr>
          <p:cNvSpPr>
            <a:spLocks noChangeArrowheads="1"/>
          </p:cNvSpPr>
          <p:nvPr/>
        </p:nvSpPr>
        <p:spPr bwMode="auto">
          <a:xfrm>
            <a:off x="838200" y="4489677"/>
            <a:ext cx="7467600" cy="1600200"/>
          </a:xfrm>
          <a:prstGeom prst="roundRect">
            <a:avLst>
              <a:gd name="adj" fmla="val 16667"/>
            </a:avLst>
          </a:prstGeom>
          <a:solidFill>
            <a:schemeClr val="accent2">
              <a:lumMod val="75000"/>
            </a:schemeClr>
          </a:solidFill>
          <a:ln w="9525">
            <a:solidFill>
              <a:schemeClr val="tx1"/>
            </a:solidFill>
            <a:round/>
            <a:headEnd/>
            <a:tailEnd/>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latin typeface="MS Reference Sans Serif" panose="020B0604030504040204" pitchFamily="34" charset="0"/>
              </a:rPr>
              <a:t>Only </a:t>
            </a:r>
            <a:r>
              <a:rPr lang="en-US" altLang="en-US" i="1" u="sng" dirty="0">
                <a:latin typeface="MS Reference Sans Serif" panose="020B0604030504040204" pitchFamily="34" charset="0"/>
              </a:rPr>
              <a:t>Permanent Work</a:t>
            </a:r>
            <a:r>
              <a:rPr lang="en-US" altLang="en-US" dirty="0">
                <a:latin typeface="MS Reference Sans Serif" panose="020B0604030504040204" pitchFamily="34" charset="0"/>
              </a:rPr>
              <a:t> is eligible for </a:t>
            </a:r>
          </a:p>
          <a:p>
            <a:pPr algn="ctr" eaLnBrk="1" hangingPunct="1">
              <a:spcBef>
                <a:spcPct val="0"/>
              </a:spcBef>
              <a:buFontTx/>
              <a:buNone/>
            </a:pPr>
            <a:r>
              <a:rPr lang="en-US" altLang="en-US" dirty="0">
                <a:latin typeface="MS Reference Sans Serif" panose="020B0604030504040204" pitchFamily="34" charset="0"/>
              </a:rPr>
              <a:t>Hazard Mitigation</a:t>
            </a:r>
          </a:p>
        </p:txBody>
      </p:sp>
    </p:spTree>
    <p:extLst>
      <p:ext uri="{BB962C8B-B14F-4D97-AF65-F5344CB8AC3E}">
        <p14:creationId xmlns:p14="http://schemas.microsoft.com/office/powerpoint/2010/main" val="996889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10C4-CB4A-4357-BD4A-EB037506780D}"/>
              </a:ext>
            </a:extLst>
          </p:cNvPr>
          <p:cNvSpPr>
            <a:spLocks noGrp="1"/>
          </p:cNvSpPr>
          <p:nvPr>
            <p:ph type="title"/>
          </p:nvPr>
        </p:nvSpPr>
        <p:spPr>
          <a:xfrm>
            <a:off x="445770" y="500062"/>
            <a:ext cx="7886700" cy="1325563"/>
          </a:xfrm>
        </p:spPr>
        <p:txBody>
          <a:bodyPr/>
          <a:lstStyle/>
          <a:p>
            <a:endParaRPr lang="en-US" dirty="0"/>
          </a:p>
        </p:txBody>
      </p:sp>
      <p:sp>
        <p:nvSpPr>
          <p:cNvPr id="3" name="Content Placeholder 2">
            <a:extLst>
              <a:ext uri="{FF2B5EF4-FFF2-40B4-BE49-F238E27FC236}">
                <a16:creationId xmlns:a16="http://schemas.microsoft.com/office/drawing/2014/main" id="{90F83373-C2E3-4718-BE83-0A48B0302CD8}"/>
              </a:ext>
            </a:extLst>
          </p:cNvPr>
          <p:cNvSpPr>
            <a:spLocks noGrp="1"/>
          </p:cNvSpPr>
          <p:nvPr>
            <p:ph idx="1"/>
          </p:nvPr>
        </p:nvSpPr>
        <p:spPr>
          <a:xfrm>
            <a:off x="628650" y="1825625"/>
            <a:ext cx="7886700" cy="3739152"/>
          </a:xfrm>
        </p:spPr>
        <p:txBody>
          <a:bodyPr>
            <a:normAutofit fontScale="85000" lnSpcReduction="20000"/>
          </a:bodyPr>
          <a:lstStyle/>
          <a:p>
            <a:pPr marL="285750" indent="-285750"/>
            <a:r>
              <a:rPr lang="en-US" b="1" dirty="0"/>
              <a:t>Web based system (works best in Google Chrome or Firefox)</a:t>
            </a:r>
          </a:p>
          <a:p>
            <a:pPr marL="285750" indent="-285750"/>
            <a:endParaRPr lang="en-US" b="1" dirty="0"/>
          </a:p>
          <a:p>
            <a:pPr marL="285750" indent="-285750"/>
            <a:r>
              <a:rPr lang="en-US" b="1" dirty="0"/>
              <a:t>Utilized to develop applicant profiles during non-disaster periods</a:t>
            </a:r>
          </a:p>
          <a:p>
            <a:pPr marL="285750" indent="-285750"/>
            <a:endParaRPr lang="en-US" b="1" dirty="0"/>
          </a:p>
          <a:p>
            <a:pPr marL="285750" indent="-285750"/>
            <a:r>
              <a:rPr lang="en-US" b="1" dirty="0"/>
              <a:t>Primary source for uploading damages, descriptions, dimensions, costs, and supporting documentation</a:t>
            </a:r>
          </a:p>
          <a:p>
            <a:pPr marL="285750" indent="-285750"/>
            <a:endParaRPr lang="en-US" b="1" dirty="0"/>
          </a:p>
          <a:p>
            <a:pPr marL="285750" indent="-285750"/>
            <a:r>
              <a:rPr lang="en-US" b="1" dirty="0"/>
              <a:t>Manage your Project Worksheet (PW) from formulation to obligation</a:t>
            </a:r>
          </a:p>
          <a:p>
            <a:endParaRPr lang="en-US" dirty="0"/>
          </a:p>
        </p:txBody>
      </p:sp>
      <p:pic>
        <p:nvPicPr>
          <p:cNvPr id="4" name="Content Placeholder 4">
            <a:extLst>
              <a:ext uri="{FF2B5EF4-FFF2-40B4-BE49-F238E27FC236}">
                <a16:creationId xmlns:a16="http://schemas.microsoft.com/office/drawing/2014/main" id="{FCDB110B-D486-4CDE-98C3-561F7E0F71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008" y="365126"/>
            <a:ext cx="5973984" cy="1325563"/>
          </a:xfrm>
        </p:spPr>
      </p:pic>
      <p:pic>
        <p:nvPicPr>
          <p:cNvPr id="5" name="Content Placeholder 4">
            <a:extLst>
              <a:ext uri="{FF2B5EF4-FFF2-40B4-BE49-F238E27FC236}">
                <a16:creationId xmlns:a16="http://schemas.microsoft.com/office/drawing/2014/main" id="{C19269E1-7834-4F98-801B-060E94AC2C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514" y="365126"/>
            <a:ext cx="7809956" cy="1325564"/>
          </a:xfrm>
        </p:spPr>
      </p:pic>
    </p:spTree>
    <p:extLst>
      <p:ext uri="{BB962C8B-B14F-4D97-AF65-F5344CB8AC3E}">
        <p14:creationId xmlns:p14="http://schemas.microsoft.com/office/powerpoint/2010/main" val="3027171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2464-697F-4C94-83BB-9D9816B8F781}"/>
              </a:ext>
            </a:extLst>
          </p:cNvPr>
          <p:cNvSpPr>
            <a:spLocks noGrp="1"/>
          </p:cNvSpPr>
          <p:nvPr>
            <p:ph type="title"/>
          </p:nvPr>
        </p:nvSpPr>
        <p:spPr/>
        <p:txBody>
          <a:bodyPr/>
          <a:lstStyle/>
          <a:p>
            <a:pPr algn="ctr"/>
            <a:r>
              <a:rPr lang="en-US" b="1" dirty="0"/>
              <a:t>How to Access the Grants Portal</a:t>
            </a:r>
            <a:endParaRPr lang="en-US" dirty="0"/>
          </a:p>
        </p:txBody>
      </p:sp>
      <p:sp>
        <p:nvSpPr>
          <p:cNvPr id="3" name="Content Placeholder 2">
            <a:extLst>
              <a:ext uri="{FF2B5EF4-FFF2-40B4-BE49-F238E27FC236}">
                <a16:creationId xmlns:a16="http://schemas.microsoft.com/office/drawing/2014/main" id="{9E493480-B047-4FB1-A51F-7206F7ECAD2E}"/>
              </a:ext>
            </a:extLst>
          </p:cNvPr>
          <p:cNvSpPr>
            <a:spLocks noGrp="1"/>
          </p:cNvSpPr>
          <p:nvPr>
            <p:ph idx="1"/>
          </p:nvPr>
        </p:nvSpPr>
        <p:spPr>
          <a:xfrm>
            <a:off x="628650" y="1690689"/>
            <a:ext cx="7886700" cy="4351338"/>
          </a:xfrm>
        </p:spPr>
        <p:txBody>
          <a:bodyPr>
            <a:normAutofit/>
          </a:bodyPr>
          <a:lstStyle/>
          <a:p>
            <a:pPr marL="285750" indent="-285750" defTabSz="457200"/>
            <a:r>
              <a:rPr lang="en-US" b="1" dirty="0"/>
              <a:t>The applicant will receive account access via email from </a:t>
            </a:r>
            <a:r>
              <a:rPr lang="en-US" b="1" dirty="0">
                <a:hlinkClick r:id="rId2"/>
              </a:rPr>
              <a:t>support@pagrants.fema.gov</a:t>
            </a:r>
            <a:r>
              <a:rPr lang="en-US" b="1" dirty="0"/>
              <a:t>  (watch your Junk Mail)</a:t>
            </a:r>
          </a:p>
          <a:p>
            <a:pPr marL="285750" indent="-285750" defTabSz="457200"/>
            <a:r>
              <a:rPr lang="en-US" b="1" dirty="0"/>
              <a:t>Grants Portal web address: </a:t>
            </a:r>
            <a:r>
              <a:rPr lang="en-US" b="1" dirty="0">
                <a:hlinkClick r:id="rId3"/>
              </a:rPr>
              <a:t>https://grantee.fema.gov</a:t>
            </a:r>
            <a:r>
              <a:rPr lang="en-US" b="1" dirty="0"/>
              <a:t> </a:t>
            </a:r>
          </a:p>
          <a:p>
            <a:pPr marL="285750" indent="-285750" defTabSz="457200"/>
            <a:r>
              <a:rPr lang="en-US" b="1" dirty="0"/>
              <a:t>Complete your Organization profile(add main points of contact) and register Organization</a:t>
            </a:r>
          </a:p>
          <a:p>
            <a:pPr marL="285750" indent="-285750" defTabSz="457200"/>
            <a:r>
              <a:rPr lang="en-US" b="1" dirty="0"/>
              <a:t>Add and Manage Personnel, update and maintain information (insurance, IRS forms)</a:t>
            </a:r>
            <a:endParaRPr lang="en-US" dirty="0"/>
          </a:p>
        </p:txBody>
      </p:sp>
    </p:spTree>
    <p:extLst>
      <p:ext uri="{BB962C8B-B14F-4D97-AF65-F5344CB8AC3E}">
        <p14:creationId xmlns:p14="http://schemas.microsoft.com/office/powerpoint/2010/main" val="3576897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F054-3CB1-491A-BCCD-A285ED83BBC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4C13E0D-9C1C-4CC0-B544-BF2C44F39C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57" y="365126"/>
            <a:ext cx="8691153" cy="5086440"/>
          </a:xfrm>
        </p:spPr>
      </p:pic>
    </p:spTree>
    <p:extLst>
      <p:ext uri="{BB962C8B-B14F-4D97-AF65-F5344CB8AC3E}">
        <p14:creationId xmlns:p14="http://schemas.microsoft.com/office/powerpoint/2010/main" val="4179834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E7AB-6BD4-49F8-8DE3-ABA2CA210087}"/>
              </a:ext>
            </a:extLst>
          </p:cNvPr>
          <p:cNvSpPr>
            <a:spLocks noGrp="1"/>
          </p:cNvSpPr>
          <p:nvPr>
            <p:ph type="title"/>
          </p:nvPr>
        </p:nvSpPr>
        <p:spPr>
          <a:xfrm>
            <a:off x="628650" y="365126"/>
            <a:ext cx="7886700" cy="926833"/>
          </a:xfrm>
        </p:spPr>
        <p:txBody>
          <a:bodyPr/>
          <a:lstStyle/>
          <a:p>
            <a:pPr algn="ctr"/>
            <a:r>
              <a:rPr lang="en-US" b="1" dirty="0"/>
              <a:t>GRANTS PORTAL </a:t>
            </a:r>
            <a:endParaRPr lang="en-US" dirty="0"/>
          </a:p>
        </p:txBody>
      </p:sp>
      <p:sp>
        <p:nvSpPr>
          <p:cNvPr id="3" name="Content Placeholder 2">
            <a:extLst>
              <a:ext uri="{FF2B5EF4-FFF2-40B4-BE49-F238E27FC236}">
                <a16:creationId xmlns:a16="http://schemas.microsoft.com/office/drawing/2014/main" id="{5BC62E4E-AA59-49B4-8667-47FAC5869F90}"/>
              </a:ext>
            </a:extLst>
          </p:cNvPr>
          <p:cNvSpPr>
            <a:spLocks noGrp="1"/>
          </p:cNvSpPr>
          <p:nvPr>
            <p:ph idx="1"/>
          </p:nvPr>
        </p:nvSpPr>
        <p:spPr>
          <a:xfrm>
            <a:off x="200578" y="1291959"/>
            <a:ext cx="8819536" cy="4885004"/>
          </a:xfrm>
        </p:spPr>
        <p:txBody>
          <a:bodyPr>
            <a:normAutofit/>
          </a:bodyPr>
          <a:lstStyle/>
          <a:p>
            <a:pPr marL="285750" indent="-285750" defTabSz="457200"/>
            <a:r>
              <a:rPr lang="en-US" dirty="0"/>
              <a:t>You can use Grants Portal to:</a:t>
            </a:r>
          </a:p>
          <a:p>
            <a:pPr marL="742950" lvl="1" indent="-285750" defTabSz="457200"/>
            <a:r>
              <a:rPr lang="en-US" dirty="0"/>
              <a:t>Update your organizations information</a:t>
            </a:r>
          </a:p>
          <a:p>
            <a:pPr marL="742950" lvl="1" indent="-285750" defTabSz="457200"/>
            <a:r>
              <a:rPr lang="en-US" dirty="0"/>
              <a:t>Upload documents</a:t>
            </a:r>
          </a:p>
          <a:p>
            <a:pPr marL="742950" lvl="1" indent="-285750" defTabSz="457200"/>
            <a:r>
              <a:rPr lang="en-US" dirty="0"/>
              <a:t>Complete the Damage Inventory</a:t>
            </a:r>
          </a:p>
          <a:p>
            <a:pPr marL="742950" lvl="1" indent="-285750" defTabSz="457200"/>
            <a:r>
              <a:rPr lang="en-US" dirty="0"/>
              <a:t>File your RPA for disasters </a:t>
            </a:r>
          </a:p>
          <a:p>
            <a:pPr marL="742950" lvl="1" indent="-285750" defTabSz="457200"/>
            <a:r>
              <a:rPr lang="en-US" dirty="0"/>
              <a:t>Complete EEI questions</a:t>
            </a:r>
          </a:p>
          <a:p>
            <a:pPr marL="742950" lvl="1" indent="-285750" defTabSz="457200"/>
            <a:r>
              <a:rPr lang="en-US" dirty="0"/>
              <a:t>Respond to RFI’s</a:t>
            </a:r>
          </a:p>
          <a:p>
            <a:pPr marL="742950" lvl="1" indent="-285750" defTabSz="457200"/>
            <a:r>
              <a:rPr lang="en-US" dirty="0"/>
              <a:t>Sign Project Damage Description and Dimension</a:t>
            </a:r>
          </a:p>
          <a:p>
            <a:pPr marL="742950" lvl="1" indent="-285750" defTabSz="457200"/>
            <a:r>
              <a:rPr lang="en-US" dirty="0"/>
              <a:t>Sign Projects Scope and Cost</a:t>
            </a:r>
          </a:p>
          <a:p>
            <a:pPr marL="285750" indent="-285750" defTabSz="457200"/>
            <a:r>
              <a:rPr lang="en-US" dirty="0"/>
              <a:t>Follow your project status throughout the 4 phases of FEMA’s  PA process</a:t>
            </a:r>
          </a:p>
          <a:p>
            <a:endParaRPr lang="en-US" dirty="0"/>
          </a:p>
        </p:txBody>
      </p:sp>
    </p:spTree>
    <p:extLst>
      <p:ext uri="{BB962C8B-B14F-4D97-AF65-F5344CB8AC3E}">
        <p14:creationId xmlns:p14="http://schemas.microsoft.com/office/powerpoint/2010/main" val="2791992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1F46-B21C-4A3B-8B18-8E8A60ECE3A0}"/>
              </a:ext>
            </a:extLst>
          </p:cNvPr>
          <p:cNvSpPr>
            <a:spLocks noGrp="1"/>
          </p:cNvSpPr>
          <p:nvPr>
            <p:ph type="title"/>
          </p:nvPr>
        </p:nvSpPr>
        <p:spPr>
          <a:xfrm>
            <a:off x="1020587" y="365127"/>
            <a:ext cx="6849151" cy="1009424"/>
          </a:xfrm>
        </p:spPr>
        <p:txBody>
          <a:bodyPr/>
          <a:lstStyle/>
          <a:p>
            <a:pPr algn="ctr"/>
            <a:r>
              <a:rPr lang="en-US" dirty="0"/>
              <a:t>Submitting Your RPA</a:t>
            </a:r>
          </a:p>
        </p:txBody>
      </p:sp>
      <p:pic>
        <p:nvPicPr>
          <p:cNvPr id="4" name="Content Placeholder 3">
            <a:extLst>
              <a:ext uri="{FF2B5EF4-FFF2-40B4-BE49-F238E27FC236}">
                <a16:creationId xmlns:a16="http://schemas.microsoft.com/office/drawing/2014/main" id="{047CB4F9-26AA-41BD-9C1C-C5A1F0C8D11E}"/>
              </a:ext>
            </a:extLst>
          </p:cNvPr>
          <p:cNvPicPr>
            <a:picLocks noGrp="1" noChangeAspect="1"/>
          </p:cNvPicPr>
          <p:nvPr>
            <p:ph idx="1"/>
          </p:nvPr>
        </p:nvPicPr>
        <p:blipFill>
          <a:blip r:embed="rId2"/>
          <a:stretch>
            <a:fillRect/>
          </a:stretch>
        </p:blipFill>
        <p:spPr>
          <a:xfrm>
            <a:off x="1367405" y="1619148"/>
            <a:ext cx="6409190" cy="4351338"/>
          </a:xfrm>
          <a:prstGeom prst="rect">
            <a:avLst/>
          </a:prstGeom>
        </p:spPr>
      </p:pic>
    </p:spTree>
    <p:extLst>
      <p:ext uri="{BB962C8B-B14F-4D97-AF65-F5344CB8AC3E}">
        <p14:creationId xmlns:p14="http://schemas.microsoft.com/office/powerpoint/2010/main" val="113672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A747EA-939D-4B30-A5C2-D61D2722501A}"/>
              </a:ext>
            </a:extLst>
          </p:cNvPr>
          <p:cNvSpPr>
            <a:spLocks noGrp="1"/>
          </p:cNvSpPr>
          <p:nvPr>
            <p:ph type="title"/>
          </p:nvPr>
        </p:nvSpPr>
        <p:spPr/>
        <p:txBody>
          <a:bodyPr/>
          <a:lstStyle/>
          <a:p>
            <a:pPr algn="ctr"/>
            <a:r>
              <a:rPr lang="en-US" b="1" dirty="0"/>
              <a:t>Deadlines for Submission</a:t>
            </a:r>
          </a:p>
        </p:txBody>
      </p:sp>
      <p:sp>
        <p:nvSpPr>
          <p:cNvPr id="4" name="Content Placeholder 3">
            <a:extLst>
              <a:ext uri="{FF2B5EF4-FFF2-40B4-BE49-F238E27FC236}">
                <a16:creationId xmlns:a16="http://schemas.microsoft.com/office/drawing/2014/main" id="{C44C606C-06B6-498A-A9F9-682A6570D247}"/>
              </a:ext>
            </a:extLst>
          </p:cNvPr>
          <p:cNvSpPr>
            <a:spLocks noGrp="1"/>
          </p:cNvSpPr>
          <p:nvPr>
            <p:ph idx="1"/>
          </p:nvPr>
        </p:nvSpPr>
        <p:spPr>
          <a:xfrm>
            <a:off x="419644" y="1690689"/>
            <a:ext cx="7886700" cy="4351338"/>
          </a:xfrm>
        </p:spPr>
        <p:txBody>
          <a:bodyPr>
            <a:normAutofit/>
          </a:bodyPr>
          <a:lstStyle/>
          <a:p>
            <a:pPr marL="0" indent="0" algn="ctr">
              <a:buNone/>
            </a:pPr>
            <a:endParaRPr lang="en-US" sz="3600" dirty="0"/>
          </a:p>
          <a:p>
            <a:pPr marL="0" indent="0" algn="ctr">
              <a:buNone/>
            </a:pPr>
            <a:r>
              <a:rPr lang="en-US" sz="3600" dirty="0"/>
              <a:t>Request for Public Assistance</a:t>
            </a:r>
          </a:p>
          <a:p>
            <a:pPr marL="0" indent="0" algn="ctr">
              <a:buNone/>
            </a:pPr>
            <a:endParaRPr lang="en-US" dirty="0"/>
          </a:p>
          <a:p>
            <a:pPr marL="0" indent="0" algn="ctr">
              <a:buNone/>
            </a:pPr>
            <a:r>
              <a:rPr lang="en-US" sz="3600" b="1" i="1" dirty="0"/>
              <a:t>All RPA’s Due September 1, 2022</a:t>
            </a:r>
          </a:p>
          <a:p>
            <a:pPr marL="0" indent="0" algn="ctr">
              <a:buNone/>
            </a:pPr>
            <a:endParaRPr lang="en-US" b="1" i="1" dirty="0"/>
          </a:p>
          <a:p>
            <a:pPr marL="0" indent="0" algn="ctr">
              <a:buNone/>
            </a:pPr>
            <a:endParaRPr lang="en-US" b="1" i="1" dirty="0"/>
          </a:p>
        </p:txBody>
      </p:sp>
    </p:spTree>
    <p:extLst>
      <p:ext uri="{BB962C8B-B14F-4D97-AF65-F5344CB8AC3E}">
        <p14:creationId xmlns:p14="http://schemas.microsoft.com/office/powerpoint/2010/main" val="2059548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E85CD3-89B3-427A-AF02-0F6F3C384C7C}"/>
              </a:ext>
            </a:extLst>
          </p:cNvPr>
          <p:cNvPicPr>
            <a:picLocks noGrp="1"/>
          </p:cNvPicPr>
          <p:nvPr>
            <p:ph idx="1"/>
          </p:nvPr>
        </p:nvPicPr>
        <p:blipFill>
          <a:blip r:embed="rId2"/>
          <a:stretch>
            <a:fillRect/>
          </a:stretch>
        </p:blipFill>
        <p:spPr>
          <a:xfrm>
            <a:off x="253672" y="844466"/>
            <a:ext cx="8261678" cy="3290982"/>
          </a:xfrm>
          <a:prstGeom prst="rect">
            <a:avLst/>
          </a:prstGeom>
        </p:spPr>
      </p:pic>
      <p:sp>
        <p:nvSpPr>
          <p:cNvPr id="6" name="Title 1">
            <a:extLst>
              <a:ext uri="{FF2B5EF4-FFF2-40B4-BE49-F238E27FC236}">
                <a16:creationId xmlns:a16="http://schemas.microsoft.com/office/drawing/2014/main" id="{E91990D8-891F-4556-94F3-0E9C48CC7CCB}"/>
              </a:ext>
            </a:extLst>
          </p:cNvPr>
          <p:cNvSpPr>
            <a:spLocks noGrp="1"/>
          </p:cNvSpPr>
          <p:nvPr>
            <p:ph type="title"/>
          </p:nvPr>
        </p:nvSpPr>
        <p:spPr>
          <a:xfrm>
            <a:off x="563756" y="4724748"/>
            <a:ext cx="7886700" cy="1325563"/>
          </a:xfrm>
        </p:spPr>
        <p:txBody>
          <a:bodyPr>
            <a:normAutofit/>
          </a:bodyPr>
          <a:lstStyle/>
          <a:p>
            <a:r>
              <a:rPr lang="en-US" sz="1600" dirty="0"/>
              <a:t>Click the </a:t>
            </a:r>
            <a:r>
              <a:rPr lang="en-US" sz="1600" b="1" dirty="0">
                <a:solidFill>
                  <a:schemeClr val="accent1"/>
                </a:solidFill>
              </a:rPr>
              <a:t>blue </a:t>
            </a:r>
            <a:r>
              <a:rPr lang="en-US" sz="1600" dirty="0"/>
              <a:t>Proceed box to advance to the next screen.</a:t>
            </a:r>
          </a:p>
        </p:txBody>
      </p:sp>
    </p:spTree>
    <p:extLst>
      <p:ext uri="{BB962C8B-B14F-4D97-AF65-F5344CB8AC3E}">
        <p14:creationId xmlns:p14="http://schemas.microsoft.com/office/powerpoint/2010/main" val="3799444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8C22-F996-47FE-AE17-D7B7C47B61F5}"/>
              </a:ext>
            </a:extLst>
          </p:cNvPr>
          <p:cNvSpPr>
            <a:spLocks noGrp="1"/>
          </p:cNvSpPr>
          <p:nvPr>
            <p:ph type="title"/>
          </p:nvPr>
        </p:nvSpPr>
        <p:spPr>
          <a:xfrm>
            <a:off x="563756" y="4724748"/>
            <a:ext cx="7886700" cy="1325563"/>
          </a:xfrm>
        </p:spPr>
        <p:txBody>
          <a:bodyPr>
            <a:normAutofit/>
          </a:bodyPr>
          <a:lstStyle/>
          <a:p>
            <a:r>
              <a:rPr lang="en-US" sz="1600" dirty="0"/>
              <a:t>The Event, DR4664, should show up in the Event Dropdown.</a:t>
            </a:r>
            <a:br>
              <a:rPr lang="en-US" sz="1600" dirty="0"/>
            </a:br>
            <a:br>
              <a:rPr lang="en-US" sz="1600" dirty="0"/>
            </a:br>
            <a:r>
              <a:rPr lang="en-US" sz="1600" dirty="0"/>
              <a:t>If your Grants Portal account has been updated with your UEI number, and you have participated in a disaster through Grants Portal before, your FEMA PA code, UEI, and DUNS # will automatically populate in the respective fields.</a:t>
            </a:r>
          </a:p>
        </p:txBody>
      </p:sp>
      <p:pic>
        <p:nvPicPr>
          <p:cNvPr id="6" name="Content Placeholder 5">
            <a:extLst>
              <a:ext uri="{FF2B5EF4-FFF2-40B4-BE49-F238E27FC236}">
                <a16:creationId xmlns:a16="http://schemas.microsoft.com/office/drawing/2014/main" id="{102DFE7F-9186-405B-AE3E-415E4F048ED4}"/>
              </a:ext>
            </a:extLst>
          </p:cNvPr>
          <p:cNvPicPr>
            <a:picLocks noGrp="1"/>
          </p:cNvPicPr>
          <p:nvPr>
            <p:ph idx="1"/>
          </p:nvPr>
        </p:nvPicPr>
        <p:blipFill>
          <a:blip r:embed="rId2"/>
          <a:stretch>
            <a:fillRect/>
          </a:stretch>
        </p:blipFill>
        <p:spPr>
          <a:xfrm>
            <a:off x="563755" y="601187"/>
            <a:ext cx="8008007" cy="3734839"/>
          </a:xfrm>
          <a:prstGeom prst="rect">
            <a:avLst/>
          </a:prstGeom>
        </p:spPr>
      </p:pic>
    </p:spTree>
    <p:extLst>
      <p:ext uri="{BB962C8B-B14F-4D97-AF65-F5344CB8AC3E}">
        <p14:creationId xmlns:p14="http://schemas.microsoft.com/office/powerpoint/2010/main" val="1359110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3D39-32FF-4920-9722-77A164644DE4}"/>
              </a:ext>
            </a:extLst>
          </p:cNvPr>
          <p:cNvSpPr>
            <a:spLocks noGrp="1"/>
          </p:cNvSpPr>
          <p:nvPr>
            <p:ph type="title"/>
          </p:nvPr>
        </p:nvSpPr>
        <p:spPr>
          <a:xfrm>
            <a:off x="628650" y="4851400"/>
            <a:ext cx="7886700" cy="1325563"/>
          </a:xfrm>
          <a:solidFill>
            <a:schemeClr val="bg1"/>
          </a:solidFill>
        </p:spPr>
        <p:txBody>
          <a:bodyPr>
            <a:normAutofit/>
          </a:bodyPr>
          <a:lstStyle/>
          <a:p>
            <a:r>
              <a:rPr lang="en-US" sz="1400" dirty="0"/>
              <a:t>You will be able to select your Primary and Mailing address from these dropdowns. Any address that you have added to your profile in Grants Portal, will show up in these drop downs.</a:t>
            </a:r>
            <a:br>
              <a:rPr lang="en-US" sz="1400" dirty="0"/>
            </a:br>
            <a:br>
              <a:rPr lang="en-US" sz="1400" dirty="0"/>
            </a:br>
            <a:r>
              <a:rPr lang="en-US" sz="1400" dirty="0"/>
              <a:t>Click the </a:t>
            </a:r>
            <a:r>
              <a:rPr lang="en-US" sz="1400" b="1" dirty="0">
                <a:solidFill>
                  <a:schemeClr val="accent1"/>
                </a:solidFill>
              </a:rPr>
              <a:t>blue </a:t>
            </a:r>
            <a:r>
              <a:rPr lang="en-US" sz="1400" dirty="0"/>
              <a:t>Proceed box to advance to the next screen.</a:t>
            </a:r>
          </a:p>
        </p:txBody>
      </p:sp>
      <p:pic>
        <p:nvPicPr>
          <p:cNvPr id="6" name="Picture 5">
            <a:extLst>
              <a:ext uri="{FF2B5EF4-FFF2-40B4-BE49-F238E27FC236}">
                <a16:creationId xmlns:a16="http://schemas.microsoft.com/office/drawing/2014/main" id="{287BF302-E5C5-4AA3-BB62-D89FD2DE821A}"/>
              </a:ext>
            </a:extLst>
          </p:cNvPr>
          <p:cNvPicPr/>
          <p:nvPr/>
        </p:nvPicPr>
        <p:blipFill>
          <a:blip r:embed="rId2"/>
          <a:stretch>
            <a:fillRect/>
          </a:stretch>
        </p:blipFill>
        <p:spPr>
          <a:xfrm>
            <a:off x="628650" y="681038"/>
            <a:ext cx="7372350" cy="4330700"/>
          </a:xfrm>
          <a:prstGeom prst="rect">
            <a:avLst/>
          </a:prstGeom>
        </p:spPr>
      </p:pic>
      <p:sp>
        <p:nvSpPr>
          <p:cNvPr id="3" name="Rectangle 2">
            <a:extLst>
              <a:ext uri="{FF2B5EF4-FFF2-40B4-BE49-F238E27FC236}">
                <a16:creationId xmlns:a16="http://schemas.microsoft.com/office/drawing/2014/main" id="{27563D95-0C79-4A14-83E2-22FA94F4B82A}"/>
              </a:ext>
            </a:extLst>
          </p:cNvPr>
          <p:cNvSpPr/>
          <p:nvPr/>
        </p:nvSpPr>
        <p:spPr>
          <a:xfrm>
            <a:off x="2448232" y="2578018"/>
            <a:ext cx="353962"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4270BD-ACE0-4DAB-AD81-5D1B84F6114F}"/>
              </a:ext>
            </a:extLst>
          </p:cNvPr>
          <p:cNvSpPr/>
          <p:nvPr/>
        </p:nvSpPr>
        <p:spPr>
          <a:xfrm>
            <a:off x="2448232" y="2785477"/>
            <a:ext cx="424754"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2B40AF-5BF7-49EE-92A7-6877F52726EB}"/>
              </a:ext>
            </a:extLst>
          </p:cNvPr>
          <p:cNvSpPr/>
          <p:nvPr/>
        </p:nvSpPr>
        <p:spPr>
          <a:xfrm>
            <a:off x="2448232" y="2992936"/>
            <a:ext cx="353962"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DE4F5C-C13D-4E12-A3DD-8F65199127EC}"/>
              </a:ext>
            </a:extLst>
          </p:cNvPr>
          <p:cNvSpPr/>
          <p:nvPr/>
        </p:nvSpPr>
        <p:spPr>
          <a:xfrm>
            <a:off x="3621220" y="2376457"/>
            <a:ext cx="353962"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863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3D39-32FF-4920-9722-77A164644DE4}"/>
              </a:ext>
            </a:extLst>
          </p:cNvPr>
          <p:cNvSpPr>
            <a:spLocks noGrp="1"/>
          </p:cNvSpPr>
          <p:nvPr>
            <p:ph type="title"/>
          </p:nvPr>
        </p:nvSpPr>
        <p:spPr>
          <a:xfrm>
            <a:off x="628650" y="4851400"/>
            <a:ext cx="7886700" cy="1325563"/>
          </a:xfrm>
        </p:spPr>
        <p:txBody>
          <a:bodyPr>
            <a:normAutofit/>
          </a:bodyPr>
          <a:lstStyle/>
          <a:p>
            <a:r>
              <a:rPr lang="en-US" sz="1400" dirty="0"/>
              <a:t>Select your level of familiarity with Grants Portal and the PA process. </a:t>
            </a:r>
            <a:br>
              <a:rPr lang="en-US" sz="1400" dirty="0"/>
            </a:br>
            <a:br>
              <a:rPr lang="en-US" sz="1400" dirty="0"/>
            </a:br>
            <a:r>
              <a:rPr lang="en-US" sz="1400" dirty="0"/>
              <a:t>Click the </a:t>
            </a:r>
            <a:r>
              <a:rPr lang="en-US" sz="1400" b="1" dirty="0">
                <a:solidFill>
                  <a:schemeClr val="accent1"/>
                </a:solidFill>
              </a:rPr>
              <a:t>blue </a:t>
            </a:r>
            <a:r>
              <a:rPr lang="en-US" sz="1400" dirty="0"/>
              <a:t>Proceed box to advance to the next screen.</a:t>
            </a:r>
          </a:p>
        </p:txBody>
      </p:sp>
      <p:pic>
        <p:nvPicPr>
          <p:cNvPr id="4" name="Picture 3">
            <a:extLst>
              <a:ext uri="{FF2B5EF4-FFF2-40B4-BE49-F238E27FC236}">
                <a16:creationId xmlns:a16="http://schemas.microsoft.com/office/drawing/2014/main" id="{10224FBE-91D6-456E-9017-E945C56BFC39}"/>
              </a:ext>
            </a:extLst>
          </p:cNvPr>
          <p:cNvPicPr/>
          <p:nvPr/>
        </p:nvPicPr>
        <p:blipFill>
          <a:blip r:embed="rId2"/>
          <a:stretch>
            <a:fillRect/>
          </a:stretch>
        </p:blipFill>
        <p:spPr>
          <a:xfrm>
            <a:off x="530942" y="580636"/>
            <a:ext cx="7574772" cy="2675808"/>
          </a:xfrm>
          <a:prstGeom prst="rect">
            <a:avLst/>
          </a:prstGeom>
        </p:spPr>
      </p:pic>
    </p:spTree>
    <p:extLst>
      <p:ext uri="{BB962C8B-B14F-4D97-AF65-F5344CB8AC3E}">
        <p14:creationId xmlns:p14="http://schemas.microsoft.com/office/powerpoint/2010/main" val="14778282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3D39-32FF-4920-9722-77A164644DE4}"/>
              </a:ext>
            </a:extLst>
          </p:cNvPr>
          <p:cNvSpPr>
            <a:spLocks noGrp="1"/>
          </p:cNvSpPr>
          <p:nvPr>
            <p:ph type="title"/>
          </p:nvPr>
        </p:nvSpPr>
        <p:spPr>
          <a:xfrm>
            <a:off x="628650" y="4851400"/>
            <a:ext cx="7886700" cy="1325563"/>
          </a:xfrm>
        </p:spPr>
        <p:txBody>
          <a:bodyPr>
            <a:normAutofit/>
          </a:bodyPr>
          <a:lstStyle/>
          <a:p>
            <a:r>
              <a:rPr lang="en-US" sz="1400" dirty="0"/>
              <a:t>Fill out the questions to the best of your ability. Your answers help provide FEMA with information about the disaster and the types and number of projects they can expect to formulate.</a:t>
            </a:r>
            <a:br>
              <a:rPr lang="en-US" sz="1400" dirty="0"/>
            </a:br>
            <a:br>
              <a:rPr lang="en-US" sz="1400" dirty="0"/>
            </a:br>
            <a:r>
              <a:rPr lang="en-US" sz="1400" dirty="0"/>
              <a:t>Click the </a:t>
            </a:r>
            <a:r>
              <a:rPr lang="en-US" sz="1400" b="1" dirty="0">
                <a:solidFill>
                  <a:schemeClr val="accent1"/>
                </a:solidFill>
              </a:rPr>
              <a:t>blue </a:t>
            </a:r>
            <a:r>
              <a:rPr lang="en-US" sz="1400" dirty="0"/>
              <a:t>Proceed box to advance to the next screen.</a:t>
            </a:r>
          </a:p>
        </p:txBody>
      </p:sp>
      <p:pic>
        <p:nvPicPr>
          <p:cNvPr id="5" name="Picture 4">
            <a:extLst>
              <a:ext uri="{FF2B5EF4-FFF2-40B4-BE49-F238E27FC236}">
                <a16:creationId xmlns:a16="http://schemas.microsoft.com/office/drawing/2014/main" id="{DBC37048-66C3-4F92-AD5D-DCEFF0163A8E}"/>
              </a:ext>
            </a:extLst>
          </p:cNvPr>
          <p:cNvPicPr/>
          <p:nvPr/>
        </p:nvPicPr>
        <p:blipFill>
          <a:blip r:embed="rId2"/>
          <a:stretch>
            <a:fillRect/>
          </a:stretch>
        </p:blipFill>
        <p:spPr>
          <a:xfrm>
            <a:off x="535366" y="386693"/>
            <a:ext cx="7641140" cy="4379985"/>
          </a:xfrm>
          <a:prstGeom prst="rect">
            <a:avLst/>
          </a:prstGeom>
        </p:spPr>
      </p:pic>
    </p:spTree>
    <p:extLst>
      <p:ext uri="{BB962C8B-B14F-4D97-AF65-F5344CB8AC3E}">
        <p14:creationId xmlns:p14="http://schemas.microsoft.com/office/powerpoint/2010/main" val="3068037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C1AB-A87C-43A5-A799-59EEA2575B00}"/>
              </a:ext>
            </a:extLst>
          </p:cNvPr>
          <p:cNvSpPr>
            <a:spLocks noGrp="1"/>
          </p:cNvSpPr>
          <p:nvPr>
            <p:ph type="title"/>
          </p:nvPr>
        </p:nvSpPr>
        <p:spPr>
          <a:xfrm>
            <a:off x="723838" y="5046719"/>
            <a:ext cx="7886700" cy="1215901"/>
          </a:xfrm>
        </p:spPr>
        <p:txBody>
          <a:bodyPr>
            <a:normAutofit/>
          </a:bodyPr>
          <a:lstStyle/>
          <a:p>
            <a:r>
              <a:rPr lang="en-US" sz="1400" dirty="0"/>
              <a:t>Choose the Primary and Alternate contacts from the drop down list. Any personnel entered into your Grants Portal account will show up in the drop down menus.</a:t>
            </a:r>
            <a:br>
              <a:rPr lang="en-US" sz="1400" dirty="0"/>
            </a:br>
            <a:r>
              <a:rPr lang="en-US" sz="1400" dirty="0"/>
              <a:t>Initial in the box next to each certification.</a:t>
            </a:r>
            <a:br>
              <a:rPr lang="en-US" sz="1400" dirty="0"/>
            </a:br>
            <a:r>
              <a:rPr lang="en-US" sz="1400" dirty="0"/>
              <a:t>Click the </a:t>
            </a:r>
            <a:r>
              <a:rPr lang="en-US" sz="1400" b="1" dirty="0">
                <a:solidFill>
                  <a:schemeClr val="accent2"/>
                </a:solidFill>
              </a:rPr>
              <a:t>orange</a:t>
            </a:r>
            <a:r>
              <a:rPr lang="en-US" sz="1400" b="1" dirty="0">
                <a:solidFill>
                  <a:schemeClr val="accent1"/>
                </a:solidFill>
              </a:rPr>
              <a:t> </a:t>
            </a:r>
            <a:r>
              <a:rPr lang="en-US" sz="1400" dirty="0"/>
              <a:t>Click to Sign box to advance to the signature screen.</a:t>
            </a:r>
          </a:p>
        </p:txBody>
      </p:sp>
      <p:pic>
        <p:nvPicPr>
          <p:cNvPr id="5" name="Picture 4">
            <a:extLst>
              <a:ext uri="{FF2B5EF4-FFF2-40B4-BE49-F238E27FC236}">
                <a16:creationId xmlns:a16="http://schemas.microsoft.com/office/drawing/2014/main" id="{57357240-0A78-4646-B99F-569FF909AE56}"/>
              </a:ext>
            </a:extLst>
          </p:cNvPr>
          <p:cNvPicPr/>
          <p:nvPr/>
        </p:nvPicPr>
        <p:blipFill>
          <a:blip r:embed="rId2"/>
          <a:stretch>
            <a:fillRect/>
          </a:stretch>
        </p:blipFill>
        <p:spPr>
          <a:xfrm>
            <a:off x="570763" y="406667"/>
            <a:ext cx="7523152" cy="4565855"/>
          </a:xfrm>
          <a:prstGeom prst="rect">
            <a:avLst/>
          </a:prstGeom>
        </p:spPr>
      </p:pic>
      <p:sp>
        <p:nvSpPr>
          <p:cNvPr id="3" name="Rectangle 2">
            <a:extLst>
              <a:ext uri="{FF2B5EF4-FFF2-40B4-BE49-F238E27FC236}">
                <a16:creationId xmlns:a16="http://schemas.microsoft.com/office/drawing/2014/main" id="{ADAFB816-3AD9-4430-8E4F-999EA2A89AA9}"/>
              </a:ext>
            </a:extLst>
          </p:cNvPr>
          <p:cNvSpPr/>
          <p:nvPr/>
        </p:nvSpPr>
        <p:spPr>
          <a:xfrm>
            <a:off x="2477729" y="1834699"/>
            <a:ext cx="342163"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50694A-6EFB-4D38-B0EE-125F0BF7FAA9}"/>
              </a:ext>
            </a:extLst>
          </p:cNvPr>
          <p:cNvSpPr/>
          <p:nvPr/>
        </p:nvSpPr>
        <p:spPr>
          <a:xfrm>
            <a:off x="2435450" y="2028395"/>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89DA2C-0B12-4ABA-B37C-0B485E3D79A2}"/>
              </a:ext>
            </a:extLst>
          </p:cNvPr>
          <p:cNvSpPr/>
          <p:nvPr/>
        </p:nvSpPr>
        <p:spPr>
          <a:xfrm>
            <a:off x="2435450" y="2222091"/>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42EEAB-5F4D-48B7-93F6-7F5425CC4E8F}"/>
              </a:ext>
            </a:extLst>
          </p:cNvPr>
          <p:cNvSpPr/>
          <p:nvPr/>
        </p:nvSpPr>
        <p:spPr>
          <a:xfrm>
            <a:off x="2454131" y="2390397"/>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7FBA23-D51D-4CE1-AE73-DDC380F31519}"/>
              </a:ext>
            </a:extLst>
          </p:cNvPr>
          <p:cNvSpPr/>
          <p:nvPr/>
        </p:nvSpPr>
        <p:spPr>
          <a:xfrm>
            <a:off x="2477729" y="2698671"/>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56A914-2E42-4EDC-ADC8-2F23F322AC6F}"/>
              </a:ext>
            </a:extLst>
          </p:cNvPr>
          <p:cNvSpPr/>
          <p:nvPr/>
        </p:nvSpPr>
        <p:spPr>
          <a:xfrm>
            <a:off x="2454131" y="2910262"/>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4E18C3-0DC7-4B6B-80A5-85E6FA2D501E}"/>
              </a:ext>
            </a:extLst>
          </p:cNvPr>
          <p:cNvSpPr/>
          <p:nvPr/>
        </p:nvSpPr>
        <p:spPr>
          <a:xfrm>
            <a:off x="2454131" y="3078568"/>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CAE2C6-439E-4DB3-A2E5-360D59B4FA19}"/>
              </a:ext>
            </a:extLst>
          </p:cNvPr>
          <p:cNvSpPr/>
          <p:nvPr/>
        </p:nvSpPr>
        <p:spPr>
          <a:xfrm>
            <a:off x="2441350" y="3263825"/>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240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3236-07EC-4A19-B044-A376FCDBEE32}"/>
              </a:ext>
            </a:extLst>
          </p:cNvPr>
          <p:cNvSpPr>
            <a:spLocks noGrp="1"/>
          </p:cNvSpPr>
          <p:nvPr>
            <p:ph type="title"/>
          </p:nvPr>
        </p:nvSpPr>
        <p:spPr>
          <a:xfrm>
            <a:off x="412955" y="4408712"/>
            <a:ext cx="8102395" cy="1402152"/>
          </a:xfrm>
        </p:spPr>
        <p:txBody>
          <a:bodyPr>
            <a:normAutofit/>
          </a:bodyPr>
          <a:lstStyle/>
          <a:p>
            <a:r>
              <a:rPr lang="en-US" sz="1400" dirty="0"/>
              <a:t>Type your name in the Print Name field. It will automatically show up as a signature in the font style below the box. (You may change the font style)</a:t>
            </a:r>
            <a:br>
              <a:rPr lang="en-US" sz="1400" dirty="0"/>
            </a:br>
            <a:r>
              <a:rPr lang="en-US" sz="1400" dirty="0"/>
              <a:t>Enter the password for your Grants Portal account.</a:t>
            </a:r>
            <a:br>
              <a:rPr lang="en-US" sz="1400" dirty="0"/>
            </a:br>
            <a:br>
              <a:rPr lang="en-US" sz="1400" dirty="0"/>
            </a:br>
            <a:r>
              <a:rPr lang="en-US" sz="1400" dirty="0"/>
              <a:t>Click the </a:t>
            </a:r>
            <a:r>
              <a:rPr lang="en-US" sz="1400" b="1" dirty="0">
                <a:solidFill>
                  <a:schemeClr val="accent1"/>
                </a:solidFill>
              </a:rPr>
              <a:t>blue </a:t>
            </a:r>
            <a:r>
              <a:rPr lang="en-US" sz="1400" dirty="0"/>
              <a:t>Sign box to advance to the next screen.</a:t>
            </a:r>
            <a:br>
              <a:rPr lang="en-US" sz="1400" dirty="0"/>
            </a:br>
            <a:endParaRPr lang="en-US" sz="1400" dirty="0"/>
          </a:p>
        </p:txBody>
      </p:sp>
      <p:sp>
        <p:nvSpPr>
          <p:cNvPr id="5" name="Rectangle 4">
            <a:extLst>
              <a:ext uri="{FF2B5EF4-FFF2-40B4-BE49-F238E27FC236}">
                <a16:creationId xmlns:a16="http://schemas.microsoft.com/office/drawing/2014/main" id="{BF259312-9D3D-45EA-B697-61C85B19DF56}"/>
              </a:ext>
            </a:extLst>
          </p:cNvPr>
          <p:cNvSpPr/>
          <p:nvPr/>
        </p:nvSpPr>
        <p:spPr>
          <a:xfrm>
            <a:off x="4613296" y="560439"/>
            <a:ext cx="1392247" cy="879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DC23EBB-054D-4813-BFDD-53F3B2152471}"/>
              </a:ext>
            </a:extLst>
          </p:cNvPr>
          <p:cNvPicPr/>
          <p:nvPr/>
        </p:nvPicPr>
        <p:blipFill>
          <a:blip r:embed="rId2"/>
          <a:stretch>
            <a:fillRect/>
          </a:stretch>
        </p:blipFill>
        <p:spPr>
          <a:xfrm>
            <a:off x="796413" y="731520"/>
            <a:ext cx="7151493" cy="3506111"/>
          </a:xfrm>
          <a:prstGeom prst="rect">
            <a:avLst/>
          </a:prstGeom>
        </p:spPr>
      </p:pic>
    </p:spTree>
    <p:extLst>
      <p:ext uri="{BB962C8B-B14F-4D97-AF65-F5344CB8AC3E}">
        <p14:creationId xmlns:p14="http://schemas.microsoft.com/office/powerpoint/2010/main" val="1296970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59BC96-5252-4628-830C-3E91AF5DD7C9}"/>
              </a:ext>
            </a:extLst>
          </p:cNvPr>
          <p:cNvPicPr/>
          <p:nvPr/>
        </p:nvPicPr>
        <p:blipFill>
          <a:blip r:embed="rId2"/>
          <a:stretch>
            <a:fillRect/>
          </a:stretch>
        </p:blipFill>
        <p:spPr>
          <a:xfrm>
            <a:off x="494071" y="0"/>
            <a:ext cx="3552886" cy="4238431"/>
          </a:xfrm>
          <a:prstGeom prst="rect">
            <a:avLst/>
          </a:prstGeom>
        </p:spPr>
      </p:pic>
      <p:pic>
        <p:nvPicPr>
          <p:cNvPr id="6" name="Picture 5">
            <a:extLst>
              <a:ext uri="{FF2B5EF4-FFF2-40B4-BE49-F238E27FC236}">
                <a16:creationId xmlns:a16="http://schemas.microsoft.com/office/drawing/2014/main" id="{8CE8F3AB-A30D-4461-B002-024C45A073A7}"/>
              </a:ext>
            </a:extLst>
          </p:cNvPr>
          <p:cNvPicPr/>
          <p:nvPr/>
        </p:nvPicPr>
        <p:blipFill>
          <a:blip r:embed="rId3"/>
          <a:stretch>
            <a:fillRect/>
          </a:stretch>
        </p:blipFill>
        <p:spPr>
          <a:xfrm>
            <a:off x="364285" y="4352781"/>
            <a:ext cx="6858000" cy="1597660"/>
          </a:xfrm>
          <a:prstGeom prst="rect">
            <a:avLst/>
          </a:prstGeom>
        </p:spPr>
      </p:pic>
      <p:pic>
        <p:nvPicPr>
          <p:cNvPr id="7" name="Picture 6">
            <a:extLst>
              <a:ext uri="{FF2B5EF4-FFF2-40B4-BE49-F238E27FC236}">
                <a16:creationId xmlns:a16="http://schemas.microsoft.com/office/drawing/2014/main" id="{7F37868B-6F95-476A-ABC0-8292D47C666C}"/>
              </a:ext>
            </a:extLst>
          </p:cNvPr>
          <p:cNvPicPr/>
          <p:nvPr/>
        </p:nvPicPr>
        <p:blipFill>
          <a:blip r:embed="rId4"/>
          <a:stretch>
            <a:fillRect/>
          </a:stretch>
        </p:blipFill>
        <p:spPr>
          <a:xfrm>
            <a:off x="4100051" y="259571"/>
            <a:ext cx="4406819" cy="4188543"/>
          </a:xfrm>
          <a:prstGeom prst="rect">
            <a:avLst/>
          </a:prstGeom>
        </p:spPr>
      </p:pic>
      <p:sp>
        <p:nvSpPr>
          <p:cNvPr id="8" name="Rectangle 7">
            <a:extLst>
              <a:ext uri="{FF2B5EF4-FFF2-40B4-BE49-F238E27FC236}">
                <a16:creationId xmlns:a16="http://schemas.microsoft.com/office/drawing/2014/main" id="{333ED33D-60FD-47F6-898E-AAF99DD3275C}"/>
              </a:ext>
            </a:extLst>
          </p:cNvPr>
          <p:cNvSpPr/>
          <p:nvPr/>
        </p:nvSpPr>
        <p:spPr>
          <a:xfrm>
            <a:off x="6093050" y="3039650"/>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3BC45B-FA5B-4167-8E80-88BBDCF07D71}"/>
              </a:ext>
            </a:extLst>
          </p:cNvPr>
          <p:cNvSpPr/>
          <p:nvPr/>
        </p:nvSpPr>
        <p:spPr>
          <a:xfrm>
            <a:off x="6093050" y="3256943"/>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FE14C2-8AF5-4FAE-8ED2-AE7B6B23216F}"/>
              </a:ext>
            </a:extLst>
          </p:cNvPr>
          <p:cNvSpPr/>
          <p:nvPr/>
        </p:nvSpPr>
        <p:spPr>
          <a:xfrm>
            <a:off x="6119105" y="2799675"/>
            <a:ext cx="895228"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F5786C-DC65-4D5C-9423-7DFC946B8133}"/>
              </a:ext>
            </a:extLst>
          </p:cNvPr>
          <p:cNvSpPr/>
          <p:nvPr/>
        </p:nvSpPr>
        <p:spPr>
          <a:xfrm>
            <a:off x="6119105" y="3895513"/>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87843C-F09F-49C1-9536-6D0D2446EF02}"/>
              </a:ext>
            </a:extLst>
          </p:cNvPr>
          <p:cNvSpPr/>
          <p:nvPr/>
        </p:nvSpPr>
        <p:spPr>
          <a:xfrm>
            <a:off x="6119105" y="4112806"/>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DE6AEA-15FD-4C14-88C7-F3AAA6BC16C6}"/>
              </a:ext>
            </a:extLst>
          </p:cNvPr>
          <p:cNvSpPr/>
          <p:nvPr/>
        </p:nvSpPr>
        <p:spPr>
          <a:xfrm>
            <a:off x="6119105" y="4330099"/>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B01849-C0DB-4277-B603-BAE82C12571E}"/>
              </a:ext>
            </a:extLst>
          </p:cNvPr>
          <p:cNvSpPr/>
          <p:nvPr/>
        </p:nvSpPr>
        <p:spPr>
          <a:xfrm>
            <a:off x="6093050" y="3657013"/>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B11DCA-C866-4B03-9ECF-3CB2514A04A3}"/>
              </a:ext>
            </a:extLst>
          </p:cNvPr>
          <p:cNvSpPr/>
          <p:nvPr/>
        </p:nvSpPr>
        <p:spPr>
          <a:xfrm>
            <a:off x="2174895" y="1232481"/>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D553E5-F90E-4686-8AD3-0570192D449B}"/>
              </a:ext>
            </a:extLst>
          </p:cNvPr>
          <p:cNvSpPr/>
          <p:nvPr/>
        </p:nvSpPr>
        <p:spPr>
          <a:xfrm>
            <a:off x="2174895" y="1421677"/>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2897E2-1C92-4A86-B15C-1864D3938484}"/>
              </a:ext>
            </a:extLst>
          </p:cNvPr>
          <p:cNvSpPr/>
          <p:nvPr/>
        </p:nvSpPr>
        <p:spPr>
          <a:xfrm>
            <a:off x="2174895" y="1593054"/>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BF50DFC-6180-45FF-B4AD-965D57B184B2}"/>
              </a:ext>
            </a:extLst>
          </p:cNvPr>
          <p:cNvSpPr/>
          <p:nvPr/>
        </p:nvSpPr>
        <p:spPr>
          <a:xfrm>
            <a:off x="2842013" y="1061104"/>
            <a:ext cx="820994" cy="50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41CC6473-5600-4D2A-B334-349E489D6398}"/>
              </a:ext>
            </a:extLst>
          </p:cNvPr>
          <p:cNvSpPr>
            <a:spLocks noGrp="1"/>
          </p:cNvSpPr>
          <p:nvPr>
            <p:ph type="title"/>
          </p:nvPr>
        </p:nvSpPr>
        <p:spPr>
          <a:xfrm>
            <a:off x="2075098" y="5737043"/>
            <a:ext cx="4791751" cy="922468"/>
          </a:xfrm>
        </p:spPr>
        <p:txBody>
          <a:bodyPr>
            <a:normAutofit/>
          </a:bodyPr>
          <a:lstStyle/>
          <a:p>
            <a:r>
              <a:rPr lang="en-US" sz="1400" dirty="0"/>
              <a:t>Verify </a:t>
            </a:r>
            <a:r>
              <a:rPr lang="en-US" sz="1400" b="1" dirty="0"/>
              <a:t>ALL</a:t>
            </a:r>
            <a:r>
              <a:rPr lang="en-US" sz="1400" dirty="0"/>
              <a:t> of the information on the RPA form.</a:t>
            </a:r>
            <a:br>
              <a:rPr lang="en-US" sz="1400" dirty="0"/>
            </a:br>
            <a:br>
              <a:rPr lang="en-US" sz="1400" dirty="0"/>
            </a:br>
            <a:r>
              <a:rPr lang="en-US" sz="1400" dirty="0"/>
              <a:t>Click the </a:t>
            </a:r>
            <a:r>
              <a:rPr lang="en-US" sz="1400" b="1" dirty="0">
                <a:solidFill>
                  <a:schemeClr val="accent1"/>
                </a:solidFill>
              </a:rPr>
              <a:t>blue </a:t>
            </a:r>
            <a:r>
              <a:rPr lang="en-US" sz="1400" dirty="0"/>
              <a:t>Submit box to advance to the next screen.</a:t>
            </a:r>
            <a:br>
              <a:rPr lang="en-US" sz="1400" dirty="0"/>
            </a:br>
            <a:endParaRPr lang="en-US" sz="1400" dirty="0"/>
          </a:p>
        </p:txBody>
      </p:sp>
    </p:spTree>
    <p:extLst>
      <p:ext uri="{BB962C8B-B14F-4D97-AF65-F5344CB8AC3E}">
        <p14:creationId xmlns:p14="http://schemas.microsoft.com/office/powerpoint/2010/main" val="35910643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9347E65-8068-43A8-A33B-983DEC3C5004}"/>
              </a:ext>
            </a:extLst>
          </p:cNvPr>
          <p:cNvPicPr>
            <a:picLocks noGrp="1" noChangeAspect="1"/>
          </p:cNvPicPr>
          <p:nvPr>
            <p:ph idx="1"/>
          </p:nvPr>
        </p:nvPicPr>
        <p:blipFill>
          <a:blip r:embed="rId2"/>
          <a:stretch>
            <a:fillRect/>
          </a:stretch>
        </p:blipFill>
        <p:spPr>
          <a:xfrm>
            <a:off x="628650" y="714091"/>
            <a:ext cx="7886700" cy="4025885"/>
          </a:xfrm>
          <a:prstGeom prst="rect">
            <a:avLst/>
          </a:prstGeom>
        </p:spPr>
      </p:pic>
    </p:spTree>
    <p:extLst>
      <p:ext uri="{BB962C8B-B14F-4D97-AF65-F5344CB8AC3E}">
        <p14:creationId xmlns:p14="http://schemas.microsoft.com/office/powerpoint/2010/main" val="1003231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346E4B-C9E2-41D3-AAFB-2E718D067B67}"/>
              </a:ext>
            </a:extLst>
          </p:cNvPr>
          <p:cNvSpPr>
            <a:spLocks noGrp="1"/>
          </p:cNvSpPr>
          <p:nvPr>
            <p:ph type="title"/>
          </p:nvPr>
        </p:nvSpPr>
        <p:spPr>
          <a:xfrm>
            <a:off x="6238999" y="2571750"/>
            <a:ext cx="2511632" cy="1282535"/>
          </a:xfrm>
        </p:spPr>
        <p:txBody>
          <a:bodyPr>
            <a:normAutofit fontScale="90000"/>
          </a:bodyPr>
          <a:lstStyle/>
          <a:p>
            <a:r>
              <a:rPr lang="en-US" sz="1800" dirty="0">
                <a:latin typeface="+mn-lt"/>
                <a:ea typeface="+mn-ea"/>
                <a:cs typeface="+mn-cs"/>
              </a:rPr>
              <a:t>Once your RPA is submitted, the new disaster will show up under your applicant event profiles and a PDMG will be assigned to you.</a:t>
            </a:r>
            <a:br>
              <a:rPr lang="en-US" sz="1350" dirty="0">
                <a:latin typeface="+mn-lt"/>
                <a:ea typeface="+mn-ea"/>
                <a:cs typeface="+mn-cs"/>
              </a:rPr>
            </a:br>
            <a:br>
              <a:rPr lang="en-US" sz="1350" dirty="0">
                <a:latin typeface="+mn-lt"/>
                <a:ea typeface="+mn-ea"/>
                <a:cs typeface="+mn-cs"/>
              </a:rPr>
            </a:br>
            <a:br>
              <a:rPr lang="en-US" sz="1050" dirty="0"/>
            </a:br>
            <a:endParaRPr lang="en-US" sz="1050" dirty="0"/>
          </a:p>
        </p:txBody>
      </p:sp>
      <p:pic>
        <p:nvPicPr>
          <p:cNvPr id="6" name="Picture 5">
            <a:extLst>
              <a:ext uri="{FF2B5EF4-FFF2-40B4-BE49-F238E27FC236}">
                <a16:creationId xmlns:a16="http://schemas.microsoft.com/office/drawing/2014/main" id="{00D0C813-9877-434A-B9A8-CA415FAAB205}"/>
              </a:ext>
            </a:extLst>
          </p:cNvPr>
          <p:cNvPicPr>
            <a:picLocks noChangeAspect="1"/>
          </p:cNvPicPr>
          <p:nvPr/>
        </p:nvPicPr>
        <p:blipFill>
          <a:blip r:embed="rId2"/>
          <a:stretch>
            <a:fillRect/>
          </a:stretch>
        </p:blipFill>
        <p:spPr>
          <a:xfrm>
            <a:off x="683109" y="980734"/>
            <a:ext cx="5462371" cy="4773772"/>
          </a:xfrm>
          <a:prstGeom prst="rect">
            <a:avLst/>
          </a:prstGeom>
        </p:spPr>
      </p:pic>
    </p:spTree>
    <p:extLst>
      <p:ext uri="{BB962C8B-B14F-4D97-AF65-F5344CB8AC3E}">
        <p14:creationId xmlns:p14="http://schemas.microsoft.com/office/powerpoint/2010/main" val="419424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41A9-2752-4BBC-A43C-F05ED722E4AB}"/>
              </a:ext>
            </a:extLst>
          </p:cNvPr>
          <p:cNvSpPr>
            <a:spLocks noGrp="1"/>
          </p:cNvSpPr>
          <p:nvPr>
            <p:ph type="title"/>
          </p:nvPr>
        </p:nvSpPr>
        <p:spPr/>
        <p:txBody>
          <a:bodyPr/>
          <a:lstStyle/>
          <a:p>
            <a:pPr algn="ctr"/>
            <a:r>
              <a:rPr lang="en-US" b="1" dirty="0"/>
              <a:t>Eligibility</a:t>
            </a:r>
          </a:p>
        </p:txBody>
      </p:sp>
      <p:graphicFrame>
        <p:nvGraphicFramePr>
          <p:cNvPr id="3" name="Diagram 2">
            <a:extLst>
              <a:ext uri="{FF2B5EF4-FFF2-40B4-BE49-F238E27FC236}">
                <a16:creationId xmlns:a16="http://schemas.microsoft.com/office/drawing/2014/main" id="{AA657AC4-BD44-488F-AB52-5A8F84195C6C}"/>
              </a:ext>
            </a:extLst>
          </p:cNvPr>
          <p:cNvGraphicFramePr/>
          <p:nvPr/>
        </p:nvGraphicFramePr>
        <p:xfrm>
          <a:off x="1921147" y="1528354"/>
          <a:ext cx="5301705" cy="450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xplosion: 8 Points 3">
            <a:extLst>
              <a:ext uri="{FF2B5EF4-FFF2-40B4-BE49-F238E27FC236}">
                <a16:creationId xmlns:a16="http://schemas.microsoft.com/office/drawing/2014/main" id="{175A2030-99E4-4B8F-A3F8-8E64BE1CEF95}"/>
              </a:ext>
            </a:extLst>
          </p:cNvPr>
          <p:cNvSpPr/>
          <p:nvPr/>
        </p:nvSpPr>
        <p:spPr>
          <a:xfrm>
            <a:off x="1419149" y="5018227"/>
            <a:ext cx="621792" cy="592531"/>
          </a:xfrm>
          <a:prstGeom prst="irregularSeal1">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8 Points 4">
            <a:extLst>
              <a:ext uri="{FF2B5EF4-FFF2-40B4-BE49-F238E27FC236}">
                <a16:creationId xmlns:a16="http://schemas.microsoft.com/office/drawing/2014/main" id="{9DCA35B9-4E6D-4CD4-B0D4-5A7073A534C9}"/>
              </a:ext>
            </a:extLst>
          </p:cNvPr>
          <p:cNvSpPr/>
          <p:nvPr/>
        </p:nvSpPr>
        <p:spPr>
          <a:xfrm>
            <a:off x="7208222" y="5018226"/>
            <a:ext cx="621792" cy="592531"/>
          </a:xfrm>
          <a:prstGeom prst="irregularSeal1">
            <a:avLst/>
          </a:prstGeom>
          <a:solidFill>
            <a:srgbClr val="FF000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228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DB76-50BD-4995-A459-15017E722655}"/>
              </a:ext>
            </a:extLst>
          </p:cNvPr>
          <p:cNvSpPr>
            <a:spLocks noGrp="1"/>
          </p:cNvSpPr>
          <p:nvPr>
            <p:ph type="title"/>
          </p:nvPr>
        </p:nvSpPr>
        <p:spPr/>
        <p:txBody>
          <a:bodyPr/>
          <a:lstStyle/>
          <a:p>
            <a:pPr algn="ctr"/>
            <a:r>
              <a:rPr lang="en-US" b="1" dirty="0"/>
              <a:t>Damage Inventory</a:t>
            </a:r>
            <a:endParaRPr lang="en-US" dirty="0"/>
          </a:p>
        </p:txBody>
      </p:sp>
      <p:sp>
        <p:nvSpPr>
          <p:cNvPr id="3" name="Content Placeholder 2">
            <a:extLst>
              <a:ext uri="{FF2B5EF4-FFF2-40B4-BE49-F238E27FC236}">
                <a16:creationId xmlns:a16="http://schemas.microsoft.com/office/drawing/2014/main" id="{1BC074C0-A674-40FC-890B-7732958A1F44}"/>
              </a:ext>
            </a:extLst>
          </p:cNvPr>
          <p:cNvSpPr>
            <a:spLocks noGrp="1"/>
          </p:cNvSpPr>
          <p:nvPr>
            <p:ph idx="1"/>
          </p:nvPr>
        </p:nvSpPr>
        <p:spPr>
          <a:xfrm>
            <a:off x="628650" y="1415845"/>
            <a:ext cx="7886700" cy="4761118"/>
          </a:xfrm>
        </p:spPr>
        <p:txBody>
          <a:bodyPr>
            <a:normAutofit/>
          </a:bodyPr>
          <a:lstStyle/>
          <a:p>
            <a:pPr>
              <a:buFont typeface="Wingdings" panose="05000000000000000000" pitchFamily="2" charset="2"/>
              <a:buChar char="§"/>
            </a:pPr>
            <a:r>
              <a:rPr lang="en-US" u="sng" dirty="0">
                <a:sym typeface="Wingdings" panose="05000000000000000000" pitchFamily="2" charset="2"/>
              </a:rPr>
              <a:t>PDMG will assist with completion</a:t>
            </a:r>
          </a:p>
          <a:p>
            <a:pPr>
              <a:buFont typeface="Wingdings" panose="05000000000000000000" pitchFamily="2" charset="2"/>
              <a:buChar char="§"/>
            </a:pPr>
            <a:r>
              <a:rPr lang="en-US" dirty="0">
                <a:sym typeface="Wingdings" panose="05000000000000000000" pitchFamily="2" charset="2"/>
              </a:rPr>
              <a:t>Applicant identification of damage sites</a:t>
            </a:r>
          </a:p>
          <a:p>
            <a:pPr>
              <a:buFont typeface="Wingdings" panose="05000000000000000000" pitchFamily="2" charset="2"/>
              <a:buChar char="§"/>
            </a:pPr>
            <a:r>
              <a:rPr lang="en-US" dirty="0">
                <a:sym typeface="Wingdings" panose="05000000000000000000" pitchFamily="2" charset="2"/>
              </a:rPr>
              <a:t>Establishes Applicant recovery priorities</a:t>
            </a:r>
          </a:p>
          <a:p>
            <a:pPr>
              <a:buFont typeface="Wingdings" panose="05000000000000000000" pitchFamily="2" charset="2"/>
              <a:buChar char="§"/>
            </a:pPr>
            <a:r>
              <a:rPr lang="en-US" dirty="0">
                <a:sym typeface="Wingdings" panose="05000000000000000000" pitchFamily="2" charset="2"/>
              </a:rPr>
              <a:t>Identifies potential 406 Hazard Mitigation</a:t>
            </a:r>
          </a:p>
          <a:p>
            <a:pPr>
              <a:buFont typeface="Wingdings" panose="05000000000000000000" pitchFamily="2" charset="2"/>
              <a:buChar char="§"/>
            </a:pPr>
            <a:r>
              <a:rPr lang="en-US" dirty="0">
                <a:sym typeface="Wingdings" panose="05000000000000000000" pitchFamily="2" charset="2"/>
              </a:rPr>
              <a:t>Establishes potential Environmental and Historic Preservation assistance needs</a:t>
            </a:r>
          </a:p>
          <a:p>
            <a:pPr>
              <a:buFont typeface="Wingdings" panose="05000000000000000000" pitchFamily="2" charset="2"/>
              <a:buChar char="§"/>
            </a:pPr>
            <a:r>
              <a:rPr lang="en-US" dirty="0">
                <a:sym typeface="Wingdings" panose="05000000000000000000" pitchFamily="2" charset="2"/>
              </a:rPr>
              <a:t>Spreadsheet available through the Grants Portal</a:t>
            </a:r>
          </a:p>
          <a:p>
            <a:pPr lvl="1">
              <a:buFont typeface="Wingdings" panose="05000000000000000000" pitchFamily="2" charset="2"/>
              <a:buChar char="§"/>
            </a:pPr>
            <a:r>
              <a:rPr lang="en-US" dirty="0">
                <a:sym typeface="Wingdings" panose="05000000000000000000" pitchFamily="2" charset="2"/>
              </a:rPr>
              <a:t> </a:t>
            </a:r>
            <a:r>
              <a:rPr lang="en-US" u="sng" dirty="0">
                <a:sym typeface="Wingdings" panose="05000000000000000000" pitchFamily="2" charset="2"/>
              </a:rPr>
              <a:t>PDMG will assist with importing back into the portal</a:t>
            </a:r>
          </a:p>
          <a:p>
            <a:endParaRPr lang="en-US" dirty="0"/>
          </a:p>
        </p:txBody>
      </p:sp>
    </p:spTree>
    <p:extLst>
      <p:ext uri="{BB962C8B-B14F-4D97-AF65-F5344CB8AC3E}">
        <p14:creationId xmlns:p14="http://schemas.microsoft.com/office/powerpoint/2010/main" val="4070290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72D6-5629-4846-B2FB-4C46808347B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0B4B94F-1AE6-41A8-A189-C1AB25ECD8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697" b="29747"/>
          <a:stretch/>
        </p:blipFill>
        <p:spPr>
          <a:xfrm>
            <a:off x="0" y="523662"/>
            <a:ext cx="9156803" cy="5038239"/>
          </a:xfrm>
        </p:spPr>
      </p:pic>
    </p:spTree>
    <p:extLst>
      <p:ext uri="{BB962C8B-B14F-4D97-AF65-F5344CB8AC3E}">
        <p14:creationId xmlns:p14="http://schemas.microsoft.com/office/powerpoint/2010/main" val="2215678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18704D-2E7E-4483-AFF5-14FB6F1B35F6}"/>
              </a:ext>
            </a:extLst>
          </p:cNvPr>
          <p:cNvPicPr>
            <a:picLocks noGrp="1" noChangeAspect="1"/>
          </p:cNvPicPr>
          <p:nvPr>
            <p:ph idx="1"/>
          </p:nvPr>
        </p:nvPicPr>
        <p:blipFill>
          <a:blip r:embed="rId2"/>
          <a:stretch>
            <a:fillRect/>
          </a:stretch>
        </p:blipFill>
        <p:spPr>
          <a:xfrm>
            <a:off x="351380" y="133900"/>
            <a:ext cx="8281958" cy="5981415"/>
          </a:xfrm>
          <a:prstGeom prst="rect">
            <a:avLst/>
          </a:prstGeom>
        </p:spPr>
      </p:pic>
      <p:sp>
        <p:nvSpPr>
          <p:cNvPr id="2" name="Title 1">
            <a:extLst>
              <a:ext uri="{FF2B5EF4-FFF2-40B4-BE49-F238E27FC236}">
                <a16:creationId xmlns:a16="http://schemas.microsoft.com/office/drawing/2014/main" id="{DFAB81D0-688A-4BD0-BC89-81DD0E46AE0F}"/>
              </a:ext>
            </a:extLst>
          </p:cNvPr>
          <p:cNvSpPr>
            <a:spLocks noGrp="1"/>
          </p:cNvSpPr>
          <p:nvPr>
            <p:ph type="title"/>
          </p:nvPr>
        </p:nvSpPr>
        <p:spPr>
          <a:xfrm>
            <a:off x="549009" y="506710"/>
            <a:ext cx="7886700" cy="1325563"/>
          </a:xfrm>
        </p:spPr>
        <p:txBody>
          <a:bodyPr/>
          <a:lstStyle/>
          <a:p>
            <a:pPr algn="ctr"/>
            <a:r>
              <a:rPr lang="en-US" b="1" dirty="0"/>
              <a:t>Damage Inventory</a:t>
            </a:r>
          </a:p>
        </p:txBody>
      </p:sp>
    </p:spTree>
    <p:extLst>
      <p:ext uri="{BB962C8B-B14F-4D97-AF65-F5344CB8AC3E}">
        <p14:creationId xmlns:p14="http://schemas.microsoft.com/office/powerpoint/2010/main" val="1154067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18704D-2E7E-4483-AFF5-14FB6F1B35F6}"/>
              </a:ext>
            </a:extLst>
          </p:cNvPr>
          <p:cNvPicPr>
            <a:picLocks noGrp="1" noChangeAspect="1"/>
          </p:cNvPicPr>
          <p:nvPr>
            <p:ph idx="1"/>
          </p:nvPr>
        </p:nvPicPr>
        <p:blipFill rotWithShape="1">
          <a:blip r:embed="rId2"/>
          <a:srcRect l="743" t="41947" r="71334" b="34678"/>
          <a:stretch/>
        </p:blipFill>
        <p:spPr>
          <a:xfrm>
            <a:off x="401156" y="1280160"/>
            <a:ext cx="3385880" cy="2047077"/>
          </a:xfrm>
          <a:prstGeom prst="rect">
            <a:avLst/>
          </a:prstGeom>
        </p:spPr>
      </p:pic>
      <p:sp>
        <p:nvSpPr>
          <p:cNvPr id="2" name="Title 1">
            <a:extLst>
              <a:ext uri="{FF2B5EF4-FFF2-40B4-BE49-F238E27FC236}">
                <a16:creationId xmlns:a16="http://schemas.microsoft.com/office/drawing/2014/main" id="{DFAB81D0-688A-4BD0-BC89-81DD0E46AE0F}"/>
              </a:ext>
            </a:extLst>
          </p:cNvPr>
          <p:cNvSpPr>
            <a:spLocks noGrp="1"/>
          </p:cNvSpPr>
          <p:nvPr>
            <p:ph type="title"/>
          </p:nvPr>
        </p:nvSpPr>
        <p:spPr>
          <a:xfrm>
            <a:off x="549010" y="140950"/>
            <a:ext cx="7886700" cy="1325563"/>
          </a:xfrm>
        </p:spPr>
        <p:txBody>
          <a:bodyPr/>
          <a:lstStyle/>
          <a:p>
            <a:pPr algn="ctr"/>
            <a:r>
              <a:rPr lang="en-US" b="1" dirty="0"/>
              <a:t>Damage Inventory example</a:t>
            </a:r>
          </a:p>
        </p:txBody>
      </p:sp>
      <p:pic>
        <p:nvPicPr>
          <p:cNvPr id="5" name="Content Placeholder 3">
            <a:extLst>
              <a:ext uri="{FF2B5EF4-FFF2-40B4-BE49-F238E27FC236}">
                <a16:creationId xmlns:a16="http://schemas.microsoft.com/office/drawing/2014/main" id="{BB841F98-C162-461D-94F4-9B1F024081C1}"/>
              </a:ext>
            </a:extLst>
          </p:cNvPr>
          <p:cNvPicPr>
            <a:picLocks noChangeAspect="1"/>
          </p:cNvPicPr>
          <p:nvPr/>
        </p:nvPicPr>
        <p:blipFill rotWithShape="1">
          <a:blip r:embed="rId2"/>
          <a:srcRect l="60020" t="41947" r="246" b="34678"/>
          <a:stretch/>
        </p:blipFill>
        <p:spPr>
          <a:xfrm>
            <a:off x="3617452" y="1280160"/>
            <a:ext cx="4818258" cy="2047077"/>
          </a:xfrm>
          <a:prstGeom prst="rect">
            <a:avLst/>
          </a:prstGeom>
        </p:spPr>
      </p:pic>
      <p:pic>
        <p:nvPicPr>
          <p:cNvPr id="6" name="Content Placeholder 3">
            <a:extLst>
              <a:ext uri="{FF2B5EF4-FFF2-40B4-BE49-F238E27FC236}">
                <a16:creationId xmlns:a16="http://schemas.microsoft.com/office/drawing/2014/main" id="{6E55326A-F0BD-422E-9CF1-A33D093D11A3}"/>
              </a:ext>
            </a:extLst>
          </p:cNvPr>
          <p:cNvPicPr>
            <a:picLocks noChangeAspect="1"/>
          </p:cNvPicPr>
          <p:nvPr/>
        </p:nvPicPr>
        <p:blipFill rotWithShape="1">
          <a:blip r:embed="rId2"/>
          <a:srcRect t="66604" r="77531"/>
          <a:stretch/>
        </p:blipFill>
        <p:spPr>
          <a:xfrm>
            <a:off x="358263" y="3467664"/>
            <a:ext cx="2396736" cy="2572783"/>
          </a:xfrm>
          <a:prstGeom prst="rect">
            <a:avLst/>
          </a:prstGeom>
        </p:spPr>
      </p:pic>
      <p:pic>
        <p:nvPicPr>
          <p:cNvPr id="7" name="Content Placeholder 3">
            <a:extLst>
              <a:ext uri="{FF2B5EF4-FFF2-40B4-BE49-F238E27FC236}">
                <a16:creationId xmlns:a16="http://schemas.microsoft.com/office/drawing/2014/main" id="{E7D85739-477F-4313-BFF6-304C1371A63B}"/>
              </a:ext>
            </a:extLst>
          </p:cNvPr>
          <p:cNvPicPr>
            <a:picLocks noChangeAspect="1"/>
          </p:cNvPicPr>
          <p:nvPr/>
        </p:nvPicPr>
        <p:blipFill rotWithShape="1">
          <a:blip r:embed="rId2"/>
          <a:srcRect l="60519" t="66604"/>
          <a:stretch/>
        </p:blipFill>
        <p:spPr>
          <a:xfrm>
            <a:off x="3246961" y="3467664"/>
            <a:ext cx="4211422" cy="2572782"/>
          </a:xfrm>
          <a:prstGeom prst="rect">
            <a:avLst/>
          </a:prstGeom>
        </p:spPr>
      </p:pic>
    </p:spTree>
    <p:extLst>
      <p:ext uri="{BB962C8B-B14F-4D97-AF65-F5344CB8AC3E}">
        <p14:creationId xmlns:p14="http://schemas.microsoft.com/office/powerpoint/2010/main" val="875849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58B1-CB70-4F63-9CF9-7DABE74B1E63}"/>
              </a:ext>
            </a:extLst>
          </p:cNvPr>
          <p:cNvSpPr>
            <a:spLocks noGrp="1"/>
          </p:cNvSpPr>
          <p:nvPr>
            <p:ph type="title"/>
          </p:nvPr>
        </p:nvSpPr>
        <p:spPr/>
        <p:txBody>
          <a:bodyPr/>
          <a:lstStyle/>
          <a:p>
            <a:pPr algn="ctr"/>
            <a:r>
              <a:rPr lang="en-US" b="1" dirty="0"/>
              <a:t>Damage Inventory</a:t>
            </a:r>
          </a:p>
        </p:txBody>
      </p:sp>
      <p:sp>
        <p:nvSpPr>
          <p:cNvPr id="3" name="Content Placeholder 2">
            <a:extLst>
              <a:ext uri="{FF2B5EF4-FFF2-40B4-BE49-F238E27FC236}">
                <a16:creationId xmlns:a16="http://schemas.microsoft.com/office/drawing/2014/main" id="{8E20E914-EE63-49BC-B5D7-CBD5D12CB110}"/>
              </a:ext>
            </a:extLst>
          </p:cNvPr>
          <p:cNvSpPr>
            <a:spLocks noGrp="1"/>
          </p:cNvSpPr>
          <p:nvPr>
            <p:ph idx="1"/>
          </p:nvPr>
        </p:nvSpPr>
        <p:spPr>
          <a:xfrm>
            <a:off x="628650" y="1468939"/>
            <a:ext cx="7886700" cy="4708024"/>
          </a:xfrm>
        </p:spPr>
        <p:txBody>
          <a:bodyPr>
            <a:normAutofit lnSpcReduction="10000"/>
          </a:bodyPr>
          <a:lstStyle/>
          <a:p>
            <a:r>
              <a:rPr lang="en-US" dirty="0"/>
              <a:t>Be very descriptive about the damage in the spreadsheet. Use a descriptive name like Rockport Road Culvert and not just culvert</a:t>
            </a:r>
          </a:p>
          <a:p>
            <a:r>
              <a:rPr lang="en-US" dirty="0"/>
              <a:t>Use the information on the Spreadsheets filled out during the PDA as a reference document.</a:t>
            </a:r>
          </a:p>
          <a:p>
            <a:r>
              <a:rPr lang="en-US" dirty="0"/>
              <a:t>Use one line item per structure/road/bridge/culvert to avoid too many line items</a:t>
            </a:r>
          </a:p>
          <a:p>
            <a:r>
              <a:rPr lang="en-US" dirty="0"/>
              <a:t>For Coops, please split by transmission, distribution and county</a:t>
            </a:r>
          </a:p>
          <a:p>
            <a:r>
              <a:rPr lang="en-US" dirty="0"/>
              <a:t>If work is completed break out as a single line item for the completed work</a:t>
            </a:r>
          </a:p>
        </p:txBody>
      </p:sp>
    </p:spTree>
    <p:extLst>
      <p:ext uri="{BB962C8B-B14F-4D97-AF65-F5344CB8AC3E}">
        <p14:creationId xmlns:p14="http://schemas.microsoft.com/office/powerpoint/2010/main" val="3256446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5F2D-946B-4DB6-A2B6-74BEF72D7DD8}"/>
              </a:ext>
            </a:extLst>
          </p:cNvPr>
          <p:cNvSpPr>
            <a:spLocks noGrp="1"/>
          </p:cNvSpPr>
          <p:nvPr>
            <p:ph type="title"/>
          </p:nvPr>
        </p:nvSpPr>
        <p:spPr/>
        <p:txBody>
          <a:bodyPr/>
          <a:lstStyle/>
          <a:p>
            <a:pPr algn="ctr"/>
            <a:r>
              <a:rPr lang="en-US" b="1" dirty="0"/>
              <a:t>Naming the Damage Inventory Line Item</a:t>
            </a:r>
          </a:p>
        </p:txBody>
      </p:sp>
      <p:sp>
        <p:nvSpPr>
          <p:cNvPr id="3" name="Content Placeholder 2">
            <a:extLst>
              <a:ext uri="{FF2B5EF4-FFF2-40B4-BE49-F238E27FC236}">
                <a16:creationId xmlns:a16="http://schemas.microsoft.com/office/drawing/2014/main" id="{F55C4300-CA3A-4EDC-AD84-679E036AC93E}"/>
              </a:ext>
            </a:extLst>
          </p:cNvPr>
          <p:cNvSpPr>
            <a:spLocks noGrp="1"/>
          </p:cNvSpPr>
          <p:nvPr>
            <p:ph idx="1"/>
          </p:nvPr>
        </p:nvSpPr>
        <p:spPr/>
        <p:txBody>
          <a:bodyPr>
            <a:normAutofit/>
          </a:bodyPr>
          <a:lstStyle/>
          <a:p>
            <a:r>
              <a:rPr lang="en-US" dirty="0"/>
              <a:t>Ensure the name of the damage line item is clear and distinctive. This is important because the name of the damage auto-populates as the first words of the DDD generated by the Grants Manager. </a:t>
            </a:r>
          </a:p>
          <a:p>
            <a:pPr lvl="1"/>
            <a:r>
              <a:rPr lang="en-US" dirty="0"/>
              <a:t>“Damaged Road” should be “Mills Road” or “Countywide roads” </a:t>
            </a:r>
          </a:p>
          <a:p>
            <a:pPr lvl="1"/>
            <a:r>
              <a:rPr lang="en-US" dirty="0"/>
              <a:t>“Building” should be “City Hall” or “Sam Houston Library”</a:t>
            </a:r>
          </a:p>
          <a:p>
            <a:pPr lvl="1"/>
            <a:r>
              <a:rPr lang="en-US" dirty="0"/>
              <a:t>“Culvert” should be “Old Rockport Road Culvert” or “Smithson Creek Culvert”</a:t>
            </a:r>
          </a:p>
          <a:p>
            <a:pPr lvl="1"/>
            <a:r>
              <a:rPr lang="en-US" dirty="0"/>
              <a:t>“Category A” should be “Debris removal countywide” </a:t>
            </a:r>
          </a:p>
        </p:txBody>
      </p:sp>
    </p:spTree>
    <p:extLst>
      <p:ext uri="{BB962C8B-B14F-4D97-AF65-F5344CB8AC3E}">
        <p14:creationId xmlns:p14="http://schemas.microsoft.com/office/powerpoint/2010/main" val="3466552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0918-65F3-4D8E-B791-8006F39987AA}"/>
              </a:ext>
            </a:extLst>
          </p:cNvPr>
          <p:cNvSpPr>
            <a:spLocks noGrp="1"/>
          </p:cNvSpPr>
          <p:nvPr>
            <p:ph type="title"/>
          </p:nvPr>
        </p:nvSpPr>
        <p:spPr/>
        <p:txBody>
          <a:bodyPr/>
          <a:lstStyle/>
          <a:p>
            <a:pPr algn="ctr"/>
            <a:r>
              <a:rPr lang="en-US" b="1" dirty="0"/>
              <a:t>Damage Inventory</a:t>
            </a:r>
          </a:p>
        </p:txBody>
      </p:sp>
      <p:sp>
        <p:nvSpPr>
          <p:cNvPr id="3" name="Content Placeholder 2">
            <a:extLst>
              <a:ext uri="{FF2B5EF4-FFF2-40B4-BE49-F238E27FC236}">
                <a16:creationId xmlns:a16="http://schemas.microsoft.com/office/drawing/2014/main" id="{6688B762-5D2B-4462-ADFF-721957B32CDC}"/>
              </a:ext>
            </a:extLst>
          </p:cNvPr>
          <p:cNvSpPr>
            <a:spLocks noGrp="1"/>
          </p:cNvSpPr>
          <p:nvPr>
            <p:ph idx="1"/>
          </p:nvPr>
        </p:nvSpPr>
        <p:spPr>
          <a:xfrm>
            <a:off x="628650" y="1593908"/>
            <a:ext cx="7886700" cy="4583055"/>
          </a:xfrm>
        </p:spPr>
        <p:txBody>
          <a:bodyPr>
            <a:normAutofit/>
          </a:bodyPr>
          <a:lstStyle/>
          <a:p>
            <a:pPr marL="0" indent="0">
              <a:buNone/>
            </a:pPr>
            <a:r>
              <a:rPr lang="en-US" sz="2600" dirty="0">
                <a:sym typeface="Wingdings" panose="05000000000000000000" pitchFamily="2" charset="2"/>
              </a:rPr>
              <a:t>Without a complete Damage Inventory:</a:t>
            </a:r>
          </a:p>
          <a:p>
            <a:pPr lvl="1">
              <a:buFont typeface="Wingdings" panose="05000000000000000000" pitchFamily="2" charset="2"/>
              <a:buChar char="§"/>
            </a:pPr>
            <a:r>
              <a:rPr lang="en-US" sz="2600" dirty="0">
                <a:sym typeface="Wingdings" panose="05000000000000000000" pitchFamily="2" charset="2"/>
              </a:rPr>
              <a:t> Applicant claimed damages are not documented</a:t>
            </a:r>
          </a:p>
          <a:p>
            <a:pPr lvl="1">
              <a:buFont typeface="Wingdings" panose="05000000000000000000" pitchFamily="2" charset="2"/>
              <a:buChar char="§"/>
            </a:pPr>
            <a:r>
              <a:rPr lang="en-US" sz="2600" dirty="0">
                <a:sym typeface="Wingdings" panose="05000000000000000000" pitchFamily="2" charset="2"/>
              </a:rPr>
              <a:t> Site Inspection Work Orders cannot be processed</a:t>
            </a:r>
          </a:p>
          <a:p>
            <a:pPr lvl="1">
              <a:buFont typeface="Wingdings" panose="05000000000000000000" pitchFamily="2" charset="2"/>
              <a:buChar char="§"/>
            </a:pPr>
            <a:r>
              <a:rPr lang="en-US" sz="2600" dirty="0">
                <a:sym typeface="Wingdings" panose="05000000000000000000" pitchFamily="2" charset="2"/>
              </a:rPr>
              <a:t> Request for the Essential Elements of Information cannot proceed</a:t>
            </a:r>
          </a:p>
          <a:p>
            <a:pPr lvl="1">
              <a:buFont typeface="Wingdings" panose="05000000000000000000" pitchFamily="2" charset="2"/>
              <a:buChar char="§"/>
            </a:pPr>
            <a:r>
              <a:rPr lang="en-US" sz="2600" dirty="0">
                <a:sym typeface="Wingdings" panose="05000000000000000000" pitchFamily="2" charset="2"/>
              </a:rPr>
              <a:t>Applicants have </a:t>
            </a:r>
            <a:r>
              <a:rPr lang="en-US" sz="2600" b="1" u="sng" dirty="0">
                <a:sym typeface="Wingdings" panose="05000000000000000000" pitchFamily="2" charset="2"/>
              </a:rPr>
              <a:t>60 days</a:t>
            </a:r>
            <a:r>
              <a:rPr lang="en-US" sz="2600" dirty="0">
                <a:sym typeface="Wingdings" panose="05000000000000000000" pitchFamily="2" charset="2"/>
              </a:rPr>
              <a:t> from the recovery scoping meeting to complete their damage inventory.</a:t>
            </a:r>
          </a:p>
          <a:p>
            <a:pPr marL="57150" indent="0" algn="ctr">
              <a:buNone/>
            </a:pPr>
            <a:endParaRPr lang="en-US" sz="2600" dirty="0">
              <a:solidFill>
                <a:srgbClr val="C00000"/>
              </a:solidFill>
              <a:sym typeface="Wingdings" panose="05000000000000000000" pitchFamily="2" charset="2"/>
            </a:endParaRPr>
          </a:p>
          <a:p>
            <a:pPr marL="57150" indent="0" algn="ctr">
              <a:buNone/>
            </a:pPr>
            <a:r>
              <a:rPr lang="en-US" sz="2600" dirty="0">
                <a:solidFill>
                  <a:srgbClr val="C00000"/>
                </a:solidFill>
                <a:sym typeface="Wingdings" panose="05000000000000000000" pitchFamily="2" charset="2"/>
              </a:rPr>
              <a:t>Complete development of the Damage Inventory prior to the Recovery Scoping Meeting streamlines Public Assistance delivery.</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29096556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61DC-CB60-4587-81BC-10D2B865ECAA}"/>
              </a:ext>
            </a:extLst>
          </p:cNvPr>
          <p:cNvSpPr>
            <a:spLocks noGrp="1"/>
          </p:cNvSpPr>
          <p:nvPr>
            <p:ph type="title"/>
          </p:nvPr>
        </p:nvSpPr>
        <p:spPr/>
        <p:txBody>
          <a:bodyPr/>
          <a:lstStyle/>
          <a:p>
            <a:pPr algn="ctr"/>
            <a:r>
              <a:rPr lang="en-US" b="1" dirty="0"/>
              <a:t>What info is needed?</a:t>
            </a:r>
          </a:p>
        </p:txBody>
      </p:sp>
      <p:sp>
        <p:nvSpPr>
          <p:cNvPr id="3" name="Content Placeholder 2">
            <a:extLst>
              <a:ext uri="{FF2B5EF4-FFF2-40B4-BE49-F238E27FC236}">
                <a16:creationId xmlns:a16="http://schemas.microsoft.com/office/drawing/2014/main" id="{0DA80B52-2713-47CF-8827-0C35C41E51CF}"/>
              </a:ext>
            </a:extLst>
          </p:cNvPr>
          <p:cNvSpPr>
            <a:spLocks noGrp="1"/>
          </p:cNvSpPr>
          <p:nvPr>
            <p:ph idx="1"/>
          </p:nvPr>
        </p:nvSpPr>
        <p:spPr>
          <a:xfrm>
            <a:off x="628650" y="1690689"/>
            <a:ext cx="7886700" cy="4351338"/>
          </a:xfrm>
        </p:spPr>
        <p:txBody>
          <a:bodyPr>
            <a:normAutofit fontScale="92500" lnSpcReduction="20000"/>
          </a:bodyPr>
          <a:lstStyle/>
          <a:p>
            <a:pPr>
              <a:buFont typeface="Wingdings" panose="05000000000000000000" pitchFamily="2" charset="2"/>
              <a:buChar char="§"/>
            </a:pPr>
            <a:r>
              <a:rPr lang="en-US" dirty="0"/>
              <a:t>Damage Inventory, procurement policies, maps, and photos</a:t>
            </a:r>
          </a:p>
          <a:p>
            <a:pPr>
              <a:buFont typeface="Wingdings" panose="05000000000000000000" pitchFamily="2" charset="2"/>
              <a:buChar char="§"/>
            </a:pPr>
            <a:r>
              <a:rPr lang="en-US" dirty="0"/>
              <a:t>List of paid staff, regular and OT hours – time cards, fringe benefits info, and pay policy</a:t>
            </a:r>
          </a:p>
          <a:p>
            <a:pPr>
              <a:buFont typeface="Wingdings" panose="05000000000000000000" pitchFamily="2" charset="2"/>
              <a:buChar char="§"/>
            </a:pPr>
            <a:r>
              <a:rPr lang="en-US" dirty="0"/>
              <a:t>List of equipment used, hours of operation – dates and times, miles driven, and pertinent records</a:t>
            </a:r>
          </a:p>
          <a:p>
            <a:pPr>
              <a:buFont typeface="Wingdings" panose="05000000000000000000" pitchFamily="2" charset="2"/>
              <a:buChar char="§"/>
            </a:pPr>
            <a:r>
              <a:rPr lang="en-US" dirty="0"/>
              <a:t>List of materials and supplies used</a:t>
            </a:r>
          </a:p>
          <a:p>
            <a:pPr>
              <a:buFont typeface="Wingdings" panose="05000000000000000000" pitchFamily="2" charset="2"/>
              <a:buChar char="§"/>
            </a:pPr>
            <a:r>
              <a:rPr lang="en-US" dirty="0"/>
              <a:t>Copies of any contracts used for this event</a:t>
            </a:r>
          </a:p>
          <a:p>
            <a:pPr>
              <a:buFont typeface="Wingdings" panose="05000000000000000000" pitchFamily="2" charset="2"/>
              <a:buChar char="§"/>
            </a:pPr>
            <a:r>
              <a:rPr lang="en-US" dirty="0"/>
              <a:t>Applicable codes and standards</a:t>
            </a:r>
          </a:p>
          <a:p>
            <a:pPr>
              <a:buFont typeface="Wingdings" panose="05000000000000000000" pitchFamily="2" charset="2"/>
              <a:buChar char="§"/>
            </a:pPr>
            <a:r>
              <a:rPr lang="en-US" dirty="0"/>
              <a:t>Hazard Mitigation Proposals</a:t>
            </a:r>
          </a:p>
          <a:p>
            <a:pPr>
              <a:buFont typeface="Wingdings" panose="05000000000000000000" pitchFamily="2" charset="2"/>
              <a:buChar char="§"/>
            </a:pPr>
            <a:r>
              <a:rPr lang="en-US" dirty="0"/>
              <a:t>Insurance policies</a:t>
            </a:r>
          </a:p>
        </p:txBody>
      </p:sp>
      <p:pic>
        <p:nvPicPr>
          <p:cNvPr id="30722" name="Picture 2" descr="Image result for check list">
            <a:extLst>
              <a:ext uri="{FF2B5EF4-FFF2-40B4-BE49-F238E27FC236}">
                <a16:creationId xmlns:a16="http://schemas.microsoft.com/office/drawing/2014/main" id="{63B1AD5C-DAEB-4F99-A939-B84ED44FD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067" y="4733468"/>
            <a:ext cx="2055271" cy="176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532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7DD1-F3DB-423F-98DB-114E5C394DFE}"/>
              </a:ext>
            </a:extLst>
          </p:cNvPr>
          <p:cNvSpPr>
            <a:spLocks noGrp="1"/>
          </p:cNvSpPr>
          <p:nvPr>
            <p:ph type="title"/>
          </p:nvPr>
        </p:nvSpPr>
        <p:spPr/>
        <p:txBody>
          <a:bodyPr/>
          <a:lstStyle/>
          <a:p>
            <a:pPr algn="ctr"/>
            <a:r>
              <a:rPr lang="en-US" b="1" dirty="0"/>
              <a:t>Documentation</a:t>
            </a:r>
          </a:p>
        </p:txBody>
      </p:sp>
      <p:sp>
        <p:nvSpPr>
          <p:cNvPr id="3" name="Content Placeholder 2">
            <a:extLst>
              <a:ext uri="{FF2B5EF4-FFF2-40B4-BE49-F238E27FC236}">
                <a16:creationId xmlns:a16="http://schemas.microsoft.com/office/drawing/2014/main" id="{17B9D0E9-DF8C-4C48-B3EE-EA47B46F04AE}"/>
              </a:ext>
            </a:extLst>
          </p:cNvPr>
          <p:cNvSpPr>
            <a:spLocks noGrp="1"/>
          </p:cNvSpPr>
          <p:nvPr>
            <p:ph idx="1"/>
          </p:nvPr>
        </p:nvSpPr>
        <p:spPr>
          <a:xfrm>
            <a:off x="628650" y="1557511"/>
            <a:ext cx="7886700" cy="4351338"/>
          </a:xfrm>
        </p:spPr>
        <p:txBody>
          <a:bodyPr>
            <a:normAutofit lnSpcReduction="10000"/>
          </a:bodyPr>
          <a:lstStyle/>
          <a:p>
            <a:pPr>
              <a:buFont typeface="Wingdings" panose="05000000000000000000" pitchFamily="2" charset="2"/>
              <a:buChar char="§"/>
            </a:pPr>
            <a:r>
              <a:rPr lang="en-US" dirty="0"/>
              <a:t>Make sure you have good documentation or your project may be rejected. Start documenting ASAP</a:t>
            </a:r>
          </a:p>
          <a:p>
            <a:pPr>
              <a:buFont typeface="Wingdings" panose="05000000000000000000" pitchFamily="2" charset="2"/>
              <a:buChar char="§"/>
            </a:pPr>
            <a:r>
              <a:rPr lang="en-US" dirty="0"/>
              <a:t>Include pictures of damage and any historical photos prior to damage</a:t>
            </a:r>
          </a:p>
          <a:p>
            <a:pPr>
              <a:buFont typeface="Wingdings" panose="05000000000000000000" pitchFamily="2" charset="2"/>
              <a:buChar char="§"/>
            </a:pPr>
            <a:r>
              <a:rPr lang="en-US" dirty="0"/>
              <a:t>Verify measurements and location information is correct</a:t>
            </a:r>
          </a:p>
          <a:p>
            <a:pPr>
              <a:buFont typeface="Wingdings" panose="05000000000000000000" pitchFamily="2" charset="2"/>
              <a:buChar char="§"/>
            </a:pPr>
            <a:r>
              <a:rPr lang="en-US" dirty="0"/>
              <a:t>Include all permits and correspondence</a:t>
            </a:r>
          </a:p>
          <a:p>
            <a:pPr>
              <a:buFont typeface="Wingdings" panose="05000000000000000000" pitchFamily="2" charset="2"/>
              <a:buChar char="§"/>
            </a:pPr>
            <a:r>
              <a:rPr lang="en-US" dirty="0"/>
              <a:t>Include Historical Costs</a:t>
            </a:r>
          </a:p>
          <a:p>
            <a:pPr>
              <a:buFont typeface="Wingdings" panose="05000000000000000000" pitchFamily="2" charset="2"/>
              <a:buChar char="§"/>
            </a:pPr>
            <a:r>
              <a:rPr lang="en-US" dirty="0"/>
              <a:t>If structures are included please include building plans or drawings</a:t>
            </a:r>
          </a:p>
          <a:p>
            <a:pPr>
              <a:buFont typeface="Wingdings" panose="05000000000000000000" pitchFamily="2" charset="2"/>
              <a:buChar char="§"/>
            </a:pPr>
            <a:endParaRPr lang="en-US" dirty="0"/>
          </a:p>
        </p:txBody>
      </p:sp>
      <p:pic>
        <p:nvPicPr>
          <p:cNvPr id="1026" name="Picture 2" descr="Image result for documents">
            <a:extLst>
              <a:ext uri="{FF2B5EF4-FFF2-40B4-BE49-F238E27FC236}">
                <a16:creationId xmlns:a16="http://schemas.microsoft.com/office/drawing/2014/main" id="{8ABBDE72-D579-4B78-B561-25EA213B2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527" y="5360292"/>
            <a:ext cx="1758179" cy="149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35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1BB4-805D-4E22-9DE4-45851D8CFFB0}"/>
              </a:ext>
            </a:extLst>
          </p:cNvPr>
          <p:cNvSpPr>
            <a:spLocks noGrp="1"/>
          </p:cNvSpPr>
          <p:nvPr>
            <p:ph type="title"/>
          </p:nvPr>
        </p:nvSpPr>
        <p:spPr/>
        <p:txBody>
          <a:bodyPr/>
          <a:lstStyle/>
          <a:p>
            <a:pPr algn="ctr"/>
            <a:r>
              <a:rPr lang="en-US" b="1" dirty="0"/>
              <a:t>Funding Breakdown</a:t>
            </a:r>
          </a:p>
        </p:txBody>
      </p:sp>
      <p:sp>
        <p:nvSpPr>
          <p:cNvPr id="3" name="Content Placeholder 2">
            <a:extLst>
              <a:ext uri="{FF2B5EF4-FFF2-40B4-BE49-F238E27FC236}">
                <a16:creationId xmlns:a16="http://schemas.microsoft.com/office/drawing/2014/main" id="{DAE6D3F2-0371-4BD4-BF3C-47E871CE3E2A}"/>
              </a:ext>
            </a:extLst>
          </p:cNvPr>
          <p:cNvSpPr>
            <a:spLocks noGrp="1"/>
          </p:cNvSpPr>
          <p:nvPr>
            <p:ph idx="1"/>
          </p:nvPr>
        </p:nvSpPr>
        <p:spPr/>
        <p:txBody>
          <a:bodyPr>
            <a:normAutofit lnSpcReduction="10000"/>
          </a:bodyPr>
          <a:lstStyle/>
          <a:p>
            <a:pPr>
              <a:buFont typeface="Wingdings" panose="05000000000000000000" pitchFamily="2" charset="2"/>
              <a:buChar char="§"/>
            </a:pPr>
            <a:endParaRPr lang="en-US" dirty="0"/>
          </a:p>
          <a:p>
            <a:pPr>
              <a:buFont typeface="Wingdings" panose="05000000000000000000" pitchFamily="2" charset="2"/>
              <a:buChar char="§"/>
            </a:pPr>
            <a:r>
              <a:rPr lang="en-US" dirty="0"/>
              <a:t>Federal Share	-	75%</a:t>
            </a:r>
          </a:p>
          <a:p>
            <a:pPr>
              <a:buFont typeface="Wingdings" panose="05000000000000000000" pitchFamily="2" charset="2"/>
              <a:buChar char="§"/>
            </a:pPr>
            <a:r>
              <a:rPr lang="en-US" dirty="0"/>
              <a:t>State Share	-	10%</a:t>
            </a:r>
          </a:p>
          <a:p>
            <a:pPr>
              <a:buFont typeface="Wingdings" panose="05000000000000000000" pitchFamily="2" charset="2"/>
              <a:buChar char="§"/>
            </a:pPr>
            <a:r>
              <a:rPr lang="en-US" dirty="0"/>
              <a:t>Applicant Share	-	15%</a:t>
            </a:r>
          </a:p>
          <a:p>
            <a:pPr marL="0" indent="0" algn="ctr">
              <a:buNone/>
            </a:pPr>
            <a:endParaRPr lang="en-US" dirty="0"/>
          </a:p>
          <a:p>
            <a:pPr marL="0" indent="0">
              <a:buNone/>
            </a:pPr>
            <a:endParaRPr lang="en-US" dirty="0"/>
          </a:p>
          <a:p>
            <a:pPr marL="0" indent="0">
              <a:buNone/>
            </a:pPr>
            <a:endParaRPr lang="en-US" sz="2000" dirty="0">
              <a:solidFill>
                <a:schemeClr val="accent2">
                  <a:lumMod val="75000"/>
                </a:schemeClr>
              </a:solidFill>
            </a:endParaRPr>
          </a:p>
          <a:p>
            <a:pPr marL="0" indent="0" algn="ctr">
              <a:buNone/>
            </a:pPr>
            <a:r>
              <a:rPr lang="en-US" sz="2000" dirty="0">
                <a:solidFill>
                  <a:srgbClr val="C00000"/>
                </a:solidFill>
              </a:rPr>
              <a:t>All funding is dispersed by the state. Please do not contact FEMA with funding questions. Contact the SD Office of Emergency Management:      605-773-3231</a:t>
            </a:r>
          </a:p>
        </p:txBody>
      </p:sp>
      <p:pic>
        <p:nvPicPr>
          <p:cNvPr id="31746" name="Picture 2" descr="Image result for dollar sign">
            <a:extLst>
              <a:ext uri="{FF2B5EF4-FFF2-40B4-BE49-F238E27FC236}">
                <a16:creationId xmlns:a16="http://schemas.microsoft.com/office/drawing/2014/main" id="{AD88D233-244E-4CCF-868C-9A1323F8B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677" y="2177393"/>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5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431B-4594-4463-9ED3-9361C4554334}"/>
              </a:ext>
            </a:extLst>
          </p:cNvPr>
          <p:cNvSpPr>
            <a:spLocks noGrp="1"/>
          </p:cNvSpPr>
          <p:nvPr>
            <p:ph type="title"/>
          </p:nvPr>
        </p:nvSpPr>
        <p:spPr/>
        <p:txBody>
          <a:bodyPr/>
          <a:lstStyle/>
          <a:p>
            <a:pPr algn="ctr"/>
            <a:r>
              <a:rPr lang="en-US" b="1" dirty="0"/>
              <a:t>Eligible Applicants</a:t>
            </a:r>
          </a:p>
        </p:txBody>
      </p:sp>
      <p:sp>
        <p:nvSpPr>
          <p:cNvPr id="3" name="Content Placeholder 2">
            <a:extLst>
              <a:ext uri="{FF2B5EF4-FFF2-40B4-BE49-F238E27FC236}">
                <a16:creationId xmlns:a16="http://schemas.microsoft.com/office/drawing/2014/main" id="{88EC0C4A-B434-42B7-A820-697831BB2274}"/>
              </a:ext>
            </a:extLst>
          </p:cNvPr>
          <p:cNvSpPr>
            <a:spLocks noGrp="1"/>
          </p:cNvSpPr>
          <p:nvPr>
            <p:ph idx="1"/>
          </p:nvPr>
        </p:nvSpPr>
        <p:spPr>
          <a:xfrm>
            <a:off x="628650" y="2060757"/>
            <a:ext cx="7886700" cy="3321140"/>
          </a:xfrm>
        </p:spPr>
        <p:txBody>
          <a:bodyPr/>
          <a:lstStyle/>
          <a:p>
            <a:pPr>
              <a:buFont typeface="Wingdings" panose="05000000000000000000" pitchFamily="2" charset="2"/>
              <a:buChar char="§"/>
            </a:pPr>
            <a:r>
              <a:rPr lang="en-US" dirty="0"/>
              <a:t>State Agencies</a:t>
            </a:r>
          </a:p>
          <a:p>
            <a:pPr>
              <a:buFont typeface="Wingdings" panose="05000000000000000000" pitchFamily="2" charset="2"/>
              <a:buChar char="§"/>
            </a:pPr>
            <a:r>
              <a:rPr lang="en-US" dirty="0"/>
              <a:t>County Governments</a:t>
            </a:r>
          </a:p>
          <a:p>
            <a:pPr>
              <a:buFont typeface="Wingdings" panose="05000000000000000000" pitchFamily="2" charset="2"/>
              <a:buChar char="§"/>
            </a:pPr>
            <a:r>
              <a:rPr lang="en-US" dirty="0"/>
              <a:t>City Government</a:t>
            </a:r>
          </a:p>
          <a:p>
            <a:pPr>
              <a:buFont typeface="Wingdings" panose="05000000000000000000" pitchFamily="2" charset="2"/>
              <a:buChar char="§"/>
            </a:pPr>
            <a:r>
              <a:rPr lang="en-US" dirty="0"/>
              <a:t>Certain Non-profit Organizations</a:t>
            </a:r>
          </a:p>
          <a:p>
            <a:pPr>
              <a:buFont typeface="Wingdings" panose="05000000000000000000" pitchFamily="2" charset="2"/>
              <a:buChar char="§"/>
            </a:pPr>
            <a:r>
              <a:rPr lang="en-US" dirty="0"/>
              <a:t>Native American Tribes or Tribal Organizations</a:t>
            </a:r>
          </a:p>
          <a:p>
            <a:pPr>
              <a:buFont typeface="Wingdings" panose="05000000000000000000" pitchFamily="2" charset="2"/>
              <a:buChar char="§"/>
            </a:pPr>
            <a:r>
              <a:rPr lang="en-US" dirty="0"/>
              <a:t>Townships and Road Districts</a:t>
            </a:r>
          </a:p>
          <a:p>
            <a:pPr marL="0" indent="0">
              <a:buNone/>
            </a:pPr>
            <a:endParaRPr lang="en-US" dirty="0"/>
          </a:p>
        </p:txBody>
      </p:sp>
      <p:pic>
        <p:nvPicPr>
          <p:cNvPr id="1030" name="Picture 6" descr="Image result for image of the state of south dakota">
            <a:extLst>
              <a:ext uri="{FF2B5EF4-FFF2-40B4-BE49-F238E27FC236}">
                <a16:creationId xmlns:a16="http://schemas.microsoft.com/office/drawing/2014/main" id="{C92802E6-ED13-48AE-B877-A5C3EBC72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040" y="1484539"/>
            <a:ext cx="3257310" cy="195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571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A539-4E00-4660-AFEE-D7BAF2DA9F53}"/>
              </a:ext>
            </a:extLst>
          </p:cNvPr>
          <p:cNvSpPr>
            <a:spLocks noGrp="1"/>
          </p:cNvSpPr>
          <p:nvPr>
            <p:ph type="title"/>
          </p:nvPr>
        </p:nvSpPr>
        <p:spPr/>
        <p:txBody>
          <a:bodyPr/>
          <a:lstStyle/>
          <a:p>
            <a:pPr algn="ctr"/>
            <a:r>
              <a:rPr lang="en-US" b="1" dirty="0"/>
              <a:t>Payment Process</a:t>
            </a:r>
          </a:p>
        </p:txBody>
      </p:sp>
      <p:sp>
        <p:nvSpPr>
          <p:cNvPr id="3" name="Content Placeholder 2">
            <a:extLst>
              <a:ext uri="{FF2B5EF4-FFF2-40B4-BE49-F238E27FC236}">
                <a16:creationId xmlns:a16="http://schemas.microsoft.com/office/drawing/2014/main" id="{798F49F1-157B-4F59-946D-78A1B0858BAB}"/>
              </a:ext>
            </a:extLst>
          </p:cNvPr>
          <p:cNvSpPr>
            <a:spLocks noGrp="1"/>
          </p:cNvSpPr>
          <p:nvPr>
            <p:ph idx="1"/>
          </p:nvPr>
        </p:nvSpPr>
        <p:spPr>
          <a:xfrm>
            <a:off x="628650" y="1341878"/>
            <a:ext cx="7886700" cy="4351338"/>
          </a:xfrm>
        </p:spPr>
        <p:txBody>
          <a:bodyPr>
            <a:normAutofit fontScale="92500" lnSpcReduction="20000"/>
          </a:bodyPr>
          <a:lstStyle/>
          <a:p>
            <a:pPr>
              <a:buFont typeface="Wingdings" panose="05000000000000000000" pitchFamily="2" charset="2"/>
              <a:buChar char="§"/>
            </a:pPr>
            <a:r>
              <a:rPr lang="en-US" dirty="0"/>
              <a:t>Project Worksheet is written, approved, and obligated by FEMA</a:t>
            </a:r>
          </a:p>
          <a:p>
            <a:pPr>
              <a:buFont typeface="Wingdings" panose="05000000000000000000" pitchFamily="2" charset="2"/>
              <a:buChar char="§"/>
            </a:pPr>
            <a:r>
              <a:rPr lang="en-US" dirty="0"/>
              <a:t>The Federal and State share of funding for each project is calculated</a:t>
            </a:r>
          </a:p>
          <a:p>
            <a:pPr>
              <a:buFont typeface="Wingdings" panose="05000000000000000000" pitchFamily="2" charset="2"/>
              <a:buChar char="§"/>
            </a:pPr>
            <a:r>
              <a:rPr lang="en-US" dirty="0"/>
              <a:t>A W9 and signed State Sub-Recipient Agreement are filled out by the applicant and sent to the State</a:t>
            </a:r>
          </a:p>
          <a:p>
            <a:pPr>
              <a:buFont typeface="Wingdings" panose="05000000000000000000" pitchFamily="2" charset="2"/>
              <a:buChar char="§"/>
            </a:pPr>
            <a:r>
              <a:rPr lang="en-US" dirty="0"/>
              <a:t>Payment information is sent to applicant via mail</a:t>
            </a:r>
          </a:p>
          <a:p>
            <a:pPr>
              <a:buFont typeface="Wingdings" panose="05000000000000000000" pitchFamily="2" charset="2"/>
              <a:buChar char="§"/>
            </a:pPr>
            <a:r>
              <a:rPr lang="en-US" dirty="0"/>
              <a:t>SDOEM requests payment information to SD Auditor’s Office</a:t>
            </a:r>
          </a:p>
          <a:p>
            <a:pPr>
              <a:buFont typeface="Wingdings" panose="05000000000000000000" pitchFamily="2" charset="2"/>
              <a:buChar char="§"/>
            </a:pPr>
            <a:r>
              <a:rPr lang="en-US" dirty="0"/>
              <a:t>SD Auditor’s Office sends check to applicant</a:t>
            </a:r>
          </a:p>
          <a:p>
            <a:pPr>
              <a:buFont typeface="Wingdings" panose="05000000000000000000" pitchFamily="2" charset="2"/>
              <a:buChar char="§"/>
            </a:pPr>
            <a:r>
              <a:rPr lang="en-US" dirty="0"/>
              <a:t>For additional information please refer to OEM’s payment policy</a:t>
            </a:r>
          </a:p>
        </p:txBody>
      </p:sp>
    </p:spTree>
    <p:extLst>
      <p:ext uri="{BB962C8B-B14F-4D97-AF65-F5344CB8AC3E}">
        <p14:creationId xmlns:p14="http://schemas.microsoft.com/office/powerpoint/2010/main" val="1261873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C280-E066-481E-9E5A-A42041BFBE6F}"/>
              </a:ext>
            </a:extLst>
          </p:cNvPr>
          <p:cNvSpPr>
            <a:spLocks noGrp="1"/>
          </p:cNvSpPr>
          <p:nvPr>
            <p:ph type="title"/>
          </p:nvPr>
        </p:nvSpPr>
        <p:spPr/>
        <p:txBody>
          <a:bodyPr/>
          <a:lstStyle/>
          <a:p>
            <a:pPr algn="ctr"/>
            <a:r>
              <a:rPr lang="en-US" b="1" dirty="0"/>
              <a:t>Payment Notification</a:t>
            </a:r>
          </a:p>
        </p:txBody>
      </p:sp>
      <p:sp>
        <p:nvSpPr>
          <p:cNvPr id="3" name="Content Placeholder 2">
            <a:extLst>
              <a:ext uri="{FF2B5EF4-FFF2-40B4-BE49-F238E27FC236}">
                <a16:creationId xmlns:a16="http://schemas.microsoft.com/office/drawing/2014/main" id="{ECB791A5-3A45-400D-A31B-AE63BC586DC0}"/>
              </a:ext>
            </a:extLst>
          </p:cNvPr>
          <p:cNvSpPr>
            <a:spLocks noGrp="1"/>
          </p:cNvSpPr>
          <p:nvPr>
            <p:ph idx="1"/>
          </p:nvPr>
        </p:nvSpPr>
        <p:spPr>
          <a:xfrm>
            <a:off x="628650" y="1690689"/>
            <a:ext cx="7886700" cy="4351338"/>
          </a:xfrm>
        </p:spPr>
        <p:txBody>
          <a:bodyPr/>
          <a:lstStyle/>
          <a:p>
            <a:pPr>
              <a:buFont typeface="Wingdings" panose="05000000000000000000" pitchFamily="2" charset="2"/>
              <a:buChar char="§"/>
            </a:pPr>
            <a:r>
              <a:rPr lang="en-US" dirty="0"/>
              <a:t>Sent to applicant’s agent when FEMA approves or denies a project</a:t>
            </a:r>
          </a:p>
          <a:p>
            <a:pPr>
              <a:buFont typeface="Wingdings" panose="05000000000000000000" pitchFamily="2" charset="2"/>
              <a:buChar char="§"/>
            </a:pPr>
            <a:r>
              <a:rPr lang="en-US" dirty="0"/>
              <a:t>Includes payment information, deadlines, and auditing requirements</a:t>
            </a:r>
          </a:p>
          <a:p>
            <a:pPr>
              <a:buFont typeface="Wingdings" panose="05000000000000000000" pitchFamily="2" charset="2"/>
              <a:buChar char="§"/>
            </a:pPr>
            <a:r>
              <a:rPr lang="en-US" dirty="0"/>
              <a:t>Includes a copy of the obligated Project Worksheet; please review carefully</a:t>
            </a:r>
          </a:p>
          <a:p>
            <a:pPr>
              <a:buFont typeface="Wingdings" panose="05000000000000000000" pitchFamily="2" charset="2"/>
              <a:buChar char="§"/>
            </a:pPr>
            <a:r>
              <a:rPr lang="en-US" dirty="0"/>
              <a:t>Starts time clock for appeal of any FEMA decision (</a:t>
            </a:r>
            <a:r>
              <a:rPr lang="en-US" b="1" dirty="0"/>
              <a:t>60 days</a:t>
            </a:r>
            <a:r>
              <a:rPr lang="en-US" dirty="0"/>
              <a:t> from date of notification)</a:t>
            </a:r>
          </a:p>
        </p:txBody>
      </p:sp>
      <p:pic>
        <p:nvPicPr>
          <p:cNvPr id="32770" name="Picture 2" descr="Image result for clock">
            <a:extLst>
              <a:ext uri="{FF2B5EF4-FFF2-40B4-BE49-F238E27FC236}">
                <a16:creationId xmlns:a16="http://schemas.microsoft.com/office/drawing/2014/main" id="{F7DF36AC-EBC3-4B2D-9916-8FBC5D7E1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474" y="5188087"/>
            <a:ext cx="1331051" cy="133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43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A296-1334-4AD5-91C1-79E955464A0D}"/>
              </a:ext>
            </a:extLst>
          </p:cNvPr>
          <p:cNvSpPr>
            <a:spLocks noGrp="1"/>
          </p:cNvSpPr>
          <p:nvPr>
            <p:ph type="title"/>
          </p:nvPr>
        </p:nvSpPr>
        <p:spPr/>
        <p:txBody>
          <a:bodyPr/>
          <a:lstStyle/>
          <a:p>
            <a:pPr algn="ctr"/>
            <a:r>
              <a:rPr lang="en-US" b="1" dirty="0"/>
              <a:t>Appeals</a:t>
            </a:r>
          </a:p>
        </p:txBody>
      </p:sp>
      <p:sp>
        <p:nvSpPr>
          <p:cNvPr id="3" name="Content Placeholder 2">
            <a:extLst>
              <a:ext uri="{FF2B5EF4-FFF2-40B4-BE49-F238E27FC236}">
                <a16:creationId xmlns:a16="http://schemas.microsoft.com/office/drawing/2014/main" id="{C8845210-C765-4A64-901C-481A0DB05198}"/>
              </a:ext>
            </a:extLst>
          </p:cNvPr>
          <p:cNvSpPr>
            <a:spLocks noGrp="1"/>
          </p:cNvSpPr>
          <p:nvPr>
            <p:ph idx="1"/>
          </p:nvPr>
        </p:nvSpPr>
        <p:spPr>
          <a:xfrm>
            <a:off x="628650" y="1524000"/>
            <a:ext cx="7886700" cy="4652963"/>
          </a:xfrm>
        </p:spPr>
        <p:txBody>
          <a:bodyPr/>
          <a:lstStyle/>
          <a:p>
            <a:pPr>
              <a:buFont typeface="Wingdings" panose="05000000000000000000" pitchFamily="2" charset="2"/>
              <a:buChar char="§"/>
            </a:pPr>
            <a:r>
              <a:rPr lang="en-US" dirty="0"/>
              <a:t>Any determination related to FEMA assistance may be appealed.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Must be filed with the State with in </a:t>
            </a:r>
            <a:r>
              <a:rPr lang="en-US" b="1" dirty="0"/>
              <a:t>60 days</a:t>
            </a:r>
            <a:r>
              <a:rPr lang="en-US" dirty="0"/>
              <a:t> of the notice of the action being appealed.</a:t>
            </a:r>
          </a:p>
        </p:txBody>
      </p:sp>
      <p:pic>
        <p:nvPicPr>
          <p:cNvPr id="33796" name="Picture 4" descr="Image result for appeal">
            <a:extLst>
              <a:ext uri="{FF2B5EF4-FFF2-40B4-BE49-F238E27FC236}">
                <a16:creationId xmlns:a16="http://schemas.microsoft.com/office/drawing/2014/main" id="{9BE28CD6-F1D8-40BC-98EA-083FCCC62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948" y="2356924"/>
            <a:ext cx="2824402" cy="178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458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C1C7-AC0C-4316-A63B-80742CC96BDC}"/>
              </a:ext>
            </a:extLst>
          </p:cNvPr>
          <p:cNvSpPr>
            <a:spLocks noGrp="1"/>
          </p:cNvSpPr>
          <p:nvPr>
            <p:ph type="title"/>
          </p:nvPr>
        </p:nvSpPr>
        <p:spPr/>
        <p:txBody>
          <a:bodyPr/>
          <a:lstStyle/>
          <a:p>
            <a:pPr algn="ctr"/>
            <a:r>
              <a:rPr lang="en-US" b="1" dirty="0"/>
              <a:t>Audits</a:t>
            </a:r>
          </a:p>
        </p:txBody>
      </p:sp>
      <p:sp>
        <p:nvSpPr>
          <p:cNvPr id="3" name="Content Placeholder 2">
            <a:extLst>
              <a:ext uri="{FF2B5EF4-FFF2-40B4-BE49-F238E27FC236}">
                <a16:creationId xmlns:a16="http://schemas.microsoft.com/office/drawing/2014/main" id="{35FF5BD8-E5DC-4D8B-9967-D39C42971BFC}"/>
              </a:ext>
            </a:extLst>
          </p:cNvPr>
          <p:cNvSpPr>
            <a:spLocks noGrp="1"/>
          </p:cNvSpPr>
          <p:nvPr>
            <p:ph idx="1"/>
          </p:nvPr>
        </p:nvSpPr>
        <p:spPr>
          <a:xfrm>
            <a:off x="628650" y="1690689"/>
            <a:ext cx="7886700" cy="4351338"/>
          </a:xfrm>
        </p:spPr>
        <p:txBody>
          <a:bodyPr/>
          <a:lstStyle/>
          <a:p>
            <a:pPr>
              <a:buFont typeface="Wingdings" panose="05000000000000000000" pitchFamily="2" charset="2"/>
              <a:buChar char="§"/>
            </a:pPr>
            <a:r>
              <a:rPr lang="en-US" dirty="0"/>
              <a:t>An audit is required if an applicant has received over $750,000 of Federal funds within a calendar year</a:t>
            </a:r>
          </a:p>
          <a:p>
            <a:pPr>
              <a:buFont typeface="Wingdings" panose="05000000000000000000" pitchFamily="2" charset="2"/>
              <a:buChar char="§"/>
            </a:pPr>
            <a:r>
              <a:rPr lang="en-US" dirty="0"/>
              <a:t>Common audit findings:</a:t>
            </a:r>
          </a:p>
          <a:p>
            <a:pPr lvl="1">
              <a:buFont typeface="Wingdings" panose="05000000000000000000" pitchFamily="2" charset="2"/>
              <a:buChar char="§"/>
            </a:pPr>
            <a:r>
              <a:rPr lang="en-US" dirty="0"/>
              <a:t>Not having a debarment and suspension policy</a:t>
            </a:r>
          </a:p>
          <a:p>
            <a:pPr lvl="1">
              <a:buFont typeface="Wingdings" panose="05000000000000000000" pitchFamily="2" charset="2"/>
              <a:buChar char="§"/>
            </a:pPr>
            <a:r>
              <a:rPr lang="en-US" dirty="0"/>
              <a:t>Lack of internal controls</a:t>
            </a:r>
          </a:p>
          <a:p>
            <a:pPr lvl="1">
              <a:buFont typeface="Wingdings" panose="05000000000000000000" pitchFamily="2" charset="2"/>
              <a:buChar char="§"/>
            </a:pPr>
            <a:r>
              <a:rPr lang="en-US" dirty="0"/>
              <a:t>Poor contracting practices</a:t>
            </a:r>
          </a:p>
          <a:p>
            <a:pPr lvl="1">
              <a:buFont typeface="Wingdings" panose="05000000000000000000" pitchFamily="2" charset="2"/>
              <a:buChar char="§"/>
            </a:pPr>
            <a:r>
              <a:rPr lang="en-US" dirty="0"/>
              <a:t>Unsupported costs</a:t>
            </a:r>
          </a:p>
          <a:p>
            <a:pPr lvl="1">
              <a:buFont typeface="Wingdings" panose="05000000000000000000" pitchFamily="2" charset="2"/>
              <a:buChar char="§"/>
            </a:pPr>
            <a:r>
              <a:rPr lang="en-US" dirty="0"/>
              <a:t>Duplication of benefits</a:t>
            </a:r>
          </a:p>
          <a:p>
            <a:pPr>
              <a:buFont typeface="Wingdings" panose="05000000000000000000" pitchFamily="2" charset="2"/>
              <a:buChar char="§"/>
            </a:pPr>
            <a:r>
              <a:rPr lang="en-US" dirty="0"/>
              <a:t>OIG Audit Tips for Managing Disaster-Related Costs</a:t>
            </a:r>
          </a:p>
        </p:txBody>
      </p:sp>
      <p:pic>
        <p:nvPicPr>
          <p:cNvPr id="37890" name="Picture 2" descr="Image result for audit">
            <a:extLst>
              <a:ext uri="{FF2B5EF4-FFF2-40B4-BE49-F238E27FC236}">
                <a16:creationId xmlns:a16="http://schemas.microsoft.com/office/drawing/2014/main" id="{CAD3559B-AB81-4F25-8D33-D8FA4F085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056" y="4246475"/>
            <a:ext cx="3027262" cy="118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05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366F-D53D-431B-944F-C57120DC95D7}"/>
              </a:ext>
            </a:extLst>
          </p:cNvPr>
          <p:cNvSpPr>
            <a:spLocks noGrp="1"/>
          </p:cNvSpPr>
          <p:nvPr>
            <p:ph type="title"/>
          </p:nvPr>
        </p:nvSpPr>
        <p:spPr/>
        <p:txBody>
          <a:bodyPr/>
          <a:lstStyle/>
          <a:p>
            <a:pPr algn="ctr"/>
            <a:r>
              <a:rPr lang="en-US" b="1" dirty="0"/>
              <a:t>Funds are Lost if Applicants do not:</a:t>
            </a:r>
          </a:p>
        </p:txBody>
      </p:sp>
      <p:sp>
        <p:nvSpPr>
          <p:cNvPr id="3" name="Content Placeholder 2">
            <a:extLst>
              <a:ext uri="{FF2B5EF4-FFF2-40B4-BE49-F238E27FC236}">
                <a16:creationId xmlns:a16="http://schemas.microsoft.com/office/drawing/2014/main" id="{A07B5C2D-8B1A-43C0-830D-065DD04BCE5B}"/>
              </a:ext>
            </a:extLst>
          </p:cNvPr>
          <p:cNvSpPr>
            <a:spLocks noGrp="1"/>
          </p:cNvSpPr>
          <p:nvPr>
            <p:ph idx="1"/>
          </p:nvPr>
        </p:nvSpPr>
        <p:spPr>
          <a:xfrm>
            <a:off x="628650" y="1690689"/>
            <a:ext cx="7886700" cy="4351338"/>
          </a:xfrm>
        </p:spPr>
        <p:txBody>
          <a:bodyPr/>
          <a:lstStyle/>
          <a:p>
            <a:pPr>
              <a:buFont typeface="Wingdings" panose="05000000000000000000" pitchFamily="2" charset="2"/>
              <a:buChar char="§"/>
            </a:pPr>
            <a:r>
              <a:rPr lang="en-US" dirty="0"/>
              <a:t>Ask questions: If something is not clear, ask	</a:t>
            </a:r>
          </a:p>
          <a:p>
            <a:pPr>
              <a:buFont typeface="Wingdings" panose="05000000000000000000" pitchFamily="2" charset="2"/>
              <a:buChar char="§"/>
            </a:pPr>
            <a:r>
              <a:rPr lang="en-US" dirty="0"/>
              <a:t>Notify the State before a change in scope of work – needs FEMA pre-approval</a:t>
            </a:r>
          </a:p>
          <a:p>
            <a:pPr>
              <a:buFont typeface="Wingdings" panose="05000000000000000000" pitchFamily="2" charset="2"/>
              <a:buChar char="§"/>
            </a:pPr>
            <a:r>
              <a:rPr lang="en-US" dirty="0"/>
              <a:t>Obtain required permits per your REC report – USACE, USFWS, SHPO, DANR, THPO</a:t>
            </a:r>
          </a:p>
          <a:p>
            <a:pPr>
              <a:buFont typeface="Wingdings" panose="05000000000000000000" pitchFamily="2" charset="2"/>
              <a:buChar char="§"/>
            </a:pPr>
            <a:r>
              <a:rPr lang="en-US" dirty="0"/>
              <a:t>Follow contract procurement procedures</a:t>
            </a:r>
          </a:p>
          <a:p>
            <a:pPr>
              <a:buFont typeface="Wingdings" panose="05000000000000000000" pitchFamily="2" charset="2"/>
              <a:buChar char="§"/>
            </a:pPr>
            <a:r>
              <a:rPr lang="en-US" dirty="0"/>
              <a:t>Perform work as described in the approved PW</a:t>
            </a:r>
          </a:p>
          <a:p>
            <a:pPr>
              <a:buFont typeface="Wingdings" panose="05000000000000000000" pitchFamily="2" charset="2"/>
              <a:buChar char="§"/>
            </a:pPr>
            <a:r>
              <a:rPr lang="en-US" dirty="0"/>
              <a:t>Keep complete, clear, and accurate records</a:t>
            </a:r>
          </a:p>
          <a:p>
            <a:pPr>
              <a:buFont typeface="Wingdings" panose="05000000000000000000" pitchFamily="2" charset="2"/>
              <a:buChar char="§"/>
            </a:pPr>
            <a:r>
              <a:rPr lang="en-US" b="1" dirty="0"/>
              <a:t>Remain aware of the PA program deadlines</a:t>
            </a:r>
          </a:p>
        </p:txBody>
      </p:sp>
    </p:spTree>
    <p:extLst>
      <p:ext uri="{BB962C8B-B14F-4D97-AF65-F5344CB8AC3E}">
        <p14:creationId xmlns:p14="http://schemas.microsoft.com/office/powerpoint/2010/main" val="32313699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77AE-AB68-4CA9-B988-B749EFA7C803}"/>
              </a:ext>
            </a:extLst>
          </p:cNvPr>
          <p:cNvSpPr>
            <a:spLocks noGrp="1"/>
          </p:cNvSpPr>
          <p:nvPr>
            <p:ph type="title"/>
          </p:nvPr>
        </p:nvSpPr>
        <p:spPr/>
        <p:txBody>
          <a:bodyPr/>
          <a:lstStyle/>
          <a:p>
            <a:pPr algn="ctr"/>
            <a:r>
              <a:rPr lang="en-US" b="1" dirty="0"/>
              <a:t>Record Retention</a:t>
            </a:r>
          </a:p>
        </p:txBody>
      </p:sp>
      <p:sp>
        <p:nvSpPr>
          <p:cNvPr id="3" name="Content Placeholder 2">
            <a:extLst>
              <a:ext uri="{FF2B5EF4-FFF2-40B4-BE49-F238E27FC236}">
                <a16:creationId xmlns:a16="http://schemas.microsoft.com/office/drawing/2014/main" id="{7ABCD9AA-FD43-4E8D-8DFB-49FD416B423B}"/>
              </a:ext>
            </a:extLst>
          </p:cNvPr>
          <p:cNvSpPr>
            <a:spLocks noGrp="1"/>
          </p:cNvSpPr>
          <p:nvPr>
            <p:ph idx="1"/>
          </p:nvPr>
        </p:nvSpPr>
        <p:spPr/>
        <p:txBody>
          <a:bodyPr/>
          <a:lstStyle/>
          <a:p>
            <a:pPr>
              <a:buFont typeface="Wingdings" panose="05000000000000000000" pitchFamily="2" charset="2"/>
              <a:buChar char="§"/>
            </a:pPr>
            <a:r>
              <a:rPr lang="en-US" dirty="0"/>
              <a:t>Applicants are required to retain project documentation for 3 years following the closeout of the DISASTER. </a:t>
            </a:r>
          </a:p>
          <a:p>
            <a:pPr>
              <a:buFont typeface="Wingdings" panose="05000000000000000000" pitchFamily="2" charset="2"/>
              <a:buChar char="§"/>
            </a:pPr>
            <a:r>
              <a:rPr lang="en-US" dirty="0"/>
              <a:t>SDOEM recommends retaining documentation longer</a:t>
            </a:r>
          </a:p>
          <a:p>
            <a:pPr marL="0" indent="0">
              <a:buNone/>
            </a:pPr>
            <a:endParaRPr lang="en-US" dirty="0"/>
          </a:p>
        </p:txBody>
      </p:sp>
      <p:pic>
        <p:nvPicPr>
          <p:cNvPr id="34818" name="Picture 2" descr="Image result for file cabinets">
            <a:extLst>
              <a:ext uri="{FF2B5EF4-FFF2-40B4-BE49-F238E27FC236}">
                <a16:creationId xmlns:a16="http://schemas.microsoft.com/office/drawing/2014/main" id="{76EE6AE3-1745-41B0-9FC7-875B83EC9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949" y="3656202"/>
            <a:ext cx="4023360" cy="265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907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85B2-0155-4FB4-B2A3-6B9EA79C8BD3}"/>
              </a:ext>
            </a:extLst>
          </p:cNvPr>
          <p:cNvSpPr>
            <a:spLocks noGrp="1"/>
          </p:cNvSpPr>
          <p:nvPr>
            <p:ph type="title"/>
          </p:nvPr>
        </p:nvSpPr>
        <p:spPr/>
        <p:txBody>
          <a:bodyPr/>
          <a:lstStyle/>
          <a:p>
            <a:pPr algn="ctr"/>
            <a:r>
              <a:rPr lang="en-US" b="1" dirty="0"/>
              <a:t>What is Next?</a:t>
            </a:r>
          </a:p>
        </p:txBody>
      </p:sp>
      <p:sp>
        <p:nvSpPr>
          <p:cNvPr id="3" name="Content Placeholder 2">
            <a:extLst>
              <a:ext uri="{FF2B5EF4-FFF2-40B4-BE49-F238E27FC236}">
                <a16:creationId xmlns:a16="http://schemas.microsoft.com/office/drawing/2014/main" id="{AA7BE34B-DFFB-4C24-8BC5-99E56EF1C4C0}"/>
              </a:ext>
            </a:extLst>
          </p:cNvPr>
          <p:cNvSpPr>
            <a:spLocks noGrp="1"/>
          </p:cNvSpPr>
          <p:nvPr>
            <p:ph idx="1"/>
          </p:nvPr>
        </p:nvSpPr>
        <p:spPr>
          <a:xfrm>
            <a:off x="628650" y="1318279"/>
            <a:ext cx="7886700" cy="4728559"/>
          </a:xfrm>
        </p:spPr>
        <p:txBody>
          <a:bodyPr>
            <a:normAutofit/>
          </a:bodyPr>
          <a:lstStyle/>
          <a:p>
            <a:pPr>
              <a:buFont typeface="Wingdings" panose="05000000000000000000" pitchFamily="2" charset="2"/>
              <a:buChar char="§"/>
            </a:pPr>
            <a:r>
              <a:rPr lang="en-US" dirty="0"/>
              <a:t>Submit completed RPA Package. You are not considered an applicant until all documentation is submitted.</a:t>
            </a:r>
          </a:p>
          <a:p>
            <a:pPr>
              <a:buFont typeface="Wingdings" panose="05000000000000000000" pitchFamily="2" charset="2"/>
              <a:buChar char="§"/>
            </a:pPr>
            <a:r>
              <a:rPr lang="en-US" dirty="0"/>
              <a:t> Your PDMG will work with you to schedule the Exploratory Call and your Recovery Scoping Meeting</a:t>
            </a:r>
            <a:endParaRPr lang="en-US" sz="2400" dirty="0"/>
          </a:p>
          <a:p>
            <a:pPr>
              <a:buFont typeface="Wingdings" panose="05000000000000000000" pitchFamily="2" charset="2"/>
              <a:buChar char="§"/>
            </a:pPr>
            <a:r>
              <a:rPr lang="en-US" sz="2800" dirty="0"/>
              <a:t>Projects are identified in preparation for estimating</a:t>
            </a:r>
          </a:p>
          <a:p>
            <a:pPr>
              <a:buFont typeface="Wingdings" panose="05000000000000000000" pitchFamily="2" charset="2"/>
              <a:buChar char="§"/>
            </a:pPr>
            <a:r>
              <a:rPr lang="en-US" dirty="0"/>
              <a:t>Damage MUST BE identified within </a:t>
            </a:r>
            <a:r>
              <a:rPr lang="en-US" b="1" dirty="0"/>
              <a:t>60 days of Recovery Scoping Meeting, Applicants DO NOT have to wait the full 60 days. </a:t>
            </a:r>
          </a:p>
        </p:txBody>
      </p:sp>
    </p:spTree>
    <p:extLst>
      <p:ext uri="{BB962C8B-B14F-4D97-AF65-F5344CB8AC3E}">
        <p14:creationId xmlns:p14="http://schemas.microsoft.com/office/powerpoint/2010/main" val="41710686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3059-3AC5-4A90-BD85-00DDC3444969}"/>
              </a:ext>
            </a:extLst>
          </p:cNvPr>
          <p:cNvSpPr>
            <a:spLocks noGrp="1"/>
          </p:cNvSpPr>
          <p:nvPr>
            <p:ph type="title"/>
          </p:nvPr>
        </p:nvSpPr>
        <p:spPr/>
        <p:txBody>
          <a:bodyPr/>
          <a:lstStyle/>
          <a:p>
            <a:pPr algn="ctr"/>
            <a:r>
              <a:rPr lang="en-US" b="1" dirty="0"/>
              <a:t>SDOEM Contact Information</a:t>
            </a:r>
          </a:p>
        </p:txBody>
      </p:sp>
      <p:sp>
        <p:nvSpPr>
          <p:cNvPr id="3" name="Content Placeholder 2">
            <a:extLst>
              <a:ext uri="{FF2B5EF4-FFF2-40B4-BE49-F238E27FC236}">
                <a16:creationId xmlns:a16="http://schemas.microsoft.com/office/drawing/2014/main" id="{26C40042-0DCA-419E-8C2E-B409FAD10326}"/>
              </a:ext>
            </a:extLst>
          </p:cNvPr>
          <p:cNvSpPr>
            <a:spLocks noGrp="1"/>
          </p:cNvSpPr>
          <p:nvPr>
            <p:ph idx="1"/>
          </p:nvPr>
        </p:nvSpPr>
        <p:spPr/>
        <p:txBody>
          <a:bodyPr/>
          <a:lstStyle/>
          <a:p>
            <a:pPr marL="0" indent="0">
              <a:buNone/>
            </a:pPr>
            <a:r>
              <a:rPr lang="en-US" dirty="0"/>
              <a:t>South Dakota Office of Emergency Management</a:t>
            </a:r>
          </a:p>
          <a:p>
            <a:pPr marL="0" indent="0">
              <a:buNone/>
            </a:pPr>
            <a:r>
              <a:rPr lang="en-US" dirty="0"/>
              <a:t>221 S Central Ave</a:t>
            </a:r>
          </a:p>
          <a:p>
            <a:pPr marL="0" indent="0">
              <a:buNone/>
            </a:pPr>
            <a:r>
              <a:rPr lang="en-US" dirty="0"/>
              <a:t>Pierre, SD 57501</a:t>
            </a:r>
          </a:p>
          <a:p>
            <a:pPr marL="0" indent="0">
              <a:buNone/>
            </a:pPr>
            <a:r>
              <a:rPr lang="en-US" dirty="0"/>
              <a:t>Phone: (605) 773-3231</a:t>
            </a:r>
          </a:p>
          <a:p>
            <a:pPr marL="0" indent="0">
              <a:buNone/>
            </a:pPr>
            <a:r>
              <a:rPr lang="en-US" dirty="0"/>
              <a:t>Fax: (605) 773-3580</a:t>
            </a:r>
          </a:p>
          <a:p>
            <a:pPr marL="0" indent="0">
              <a:buNone/>
            </a:pPr>
            <a:r>
              <a:rPr lang="en-US" dirty="0">
                <a:hlinkClick r:id="rId2"/>
              </a:rPr>
              <a:t>http://oem.sd.gov</a:t>
            </a:r>
            <a:endParaRPr lang="en-US" dirty="0"/>
          </a:p>
          <a:p>
            <a:pPr marL="0" indent="0">
              <a:buNone/>
            </a:pPr>
            <a:endParaRPr lang="en-US" dirty="0"/>
          </a:p>
        </p:txBody>
      </p:sp>
      <p:sp>
        <p:nvSpPr>
          <p:cNvPr id="4" name="TextBox 3">
            <a:extLst>
              <a:ext uri="{FF2B5EF4-FFF2-40B4-BE49-F238E27FC236}">
                <a16:creationId xmlns:a16="http://schemas.microsoft.com/office/drawing/2014/main" id="{B7030675-8661-45D0-B694-5DDE1347CE11}"/>
              </a:ext>
            </a:extLst>
          </p:cNvPr>
          <p:cNvSpPr txBox="1"/>
          <p:nvPr/>
        </p:nvSpPr>
        <p:spPr>
          <a:xfrm>
            <a:off x="5016137" y="2834640"/>
            <a:ext cx="3396343" cy="1569660"/>
          </a:xfrm>
          <a:prstGeom prst="rect">
            <a:avLst/>
          </a:prstGeom>
          <a:noFill/>
        </p:spPr>
        <p:txBody>
          <a:bodyPr wrap="square" rtlCol="0">
            <a:spAutoFit/>
          </a:bodyPr>
          <a:lstStyle/>
          <a:p>
            <a:r>
              <a:rPr lang="en-US" sz="2000" b="1" dirty="0">
                <a:solidFill>
                  <a:schemeClr val="accent2">
                    <a:lumMod val="75000"/>
                  </a:schemeClr>
                </a:solidFill>
              </a:rPr>
              <a:t>Jim Poppen</a:t>
            </a:r>
            <a:r>
              <a:rPr lang="en-US" dirty="0"/>
              <a:t>– Recovery and Mitigation Manager</a:t>
            </a:r>
          </a:p>
          <a:p>
            <a:r>
              <a:rPr lang="en-US" sz="2000" b="1" dirty="0">
                <a:solidFill>
                  <a:schemeClr val="accent2">
                    <a:lumMod val="75000"/>
                  </a:schemeClr>
                </a:solidFill>
              </a:rPr>
              <a:t>Amanda </a:t>
            </a:r>
            <a:r>
              <a:rPr lang="en-US" sz="2000" b="1" dirty="0" err="1">
                <a:solidFill>
                  <a:schemeClr val="accent2">
                    <a:lumMod val="75000"/>
                  </a:schemeClr>
                </a:solidFill>
              </a:rPr>
              <a:t>VanderPlaats</a:t>
            </a:r>
            <a:r>
              <a:rPr lang="en-US" sz="2000" b="1" dirty="0">
                <a:solidFill>
                  <a:schemeClr val="accent2">
                    <a:lumMod val="75000"/>
                  </a:schemeClr>
                </a:solidFill>
              </a:rPr>
              <a:t> </a:t>
            </a:r>
            <a:r>
              <a:rPr lang="en-US" dirty="0"/>
              <a:t>– PA Coordinator</a:t>
            </a:r>
          </a:p>
          <a:p>
            <a:r>
              <a:rPr lang="en-US" sz="2000" b="1" dirty="0">
                <a:solidFill>
                  <a:schemeClr val="accent2">
                    <a:lumMod val="75000"/>
                  </a:schemeClr>
                </a:solidFill>
              </a:rPr>
              <a:t>Dustin Hight</a:t>
            </a:r>
            <a:r>
              <a:rPr lang="en-US" dirty="0"/>
              <a:t>– PA Coordinator</a:t>
            </a:r>
          </a:p>
        </p:txBody>
      </p:sp>
    </p:spTree>
    <p:extLst>
      <p:ext uri="{BB962C8B-B14F-4D97-AF65-F5344CB8AC3E}">
        <p14:creationId xmlns:p14="http://schemas.microsoft.com/office/powerpoint/2010/main" val="3615419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58FE4-2F9E-43E1-893B-8DC2C96B81D3}"/>
              </a:ext>
            </a:extLst>
          </p:cNvPr>
          <p:cNvSpPr>
            <a:spLocks noGrp="1"/>
          </p:cNvSpPr>
          <p:nvPr>
            <p:ph type="title"/>
          </p:nvPr>
        </p:nvSpPr>
        <p:spPr/>
        <p:txBody>
          <a:bodyPr/>
          <a:lstStyle/>
          <a:p>
            <a:pPr algn="ctr"/>
            <a:r>
              <a:rPr lang="en-US" b="1" dirty="0"/>
              <a:t>Questions?</a:t>
            </a:r>
          </a:p>
        </p:txBody>
      </p:sp>
      <p:pic>
        <p:nvPicPr>
          <p:cNvPr id="36866" name="Picture 2" descr="Image result for questions">
            <a:extLst>
              <a:ext uri="{FF2B5EF4-FFF2-40B4-BE49-F238E27FC236}">
                <a16:creationId xmlns:a16="http://schemas.microsoft.com/office/drawing/2014/main" id="{7439275E-6931-4E80-9108-4E45EDB29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007325"/>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06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4641-7878-4ECE-8F37-7E3573C4235F}"/>
              </a:ext>
            </a:extLst>
          </p:cNvPr>
          <p:cNvSpPr>
            <a:spLocks noGrp="1"/>
          </p:cNvSpPr>
          <p:nvPr>
            <p:ph type="title"/>
          </p:nvPr>
        </p:nvSpPr>
        <p:spPr/>
        <p:txBody>
          <a:bodyPr/>
          <a:lstStyle/>
          <a:p>
            <a:pPr algn="ctr"/>
            <a:r>
              <a:rPr lang="en-US" b="1" dirty="0"/>
              <a:t>Private Non-Profit Entities </a:t>
            </a:r>
          </a:p>
        </p:txBody>
      </p:sp>
      <p:sp>
        <p:nvSpPr>
          <p:cNvPr id="3" name="Content Placeholder 2">
            <a:extLst>
              <a:ext uri="{FF2B5EF4-FFF2-40B4-BE49-F238E27FC236}">
                <a16:creationId xmlns:a16="http://schemas.microsoft.com/office/drawing/2014/main" id="{A6878A88-B8B9-4DEE-A036-F0701CF593F8}"/>
              </a:ext>
            </a:extLst>
          </p:cNvPr>
          <p:cNvSpPr>
            <a:spLocks noGrp="1"/>
          </p:cNvSpPr>
          <p:nvPr>
            <p:ph idx="1"/>
          </p:nvPr>
        </p:nvSpPr>
        <p:spPr/>
        <p:txBody>
          <a:bodyPr/>
          <a:lstStyle/>
          <a:p>
            <a:pPr marL="0" indent="0">
              <a:buNone/>
            </a:pPr>
            <a:r>
              <a:rPr lang="en-US" sz="4000" dirty="0"/>
              <a:t>Critical:</a:t>
            </a:r>
          </a:p>
          <a:p>
            <a:pPr marL="0" indent="0">
              <a:buNone/>
            </a:pPr>
            <a:endParaRPr lang="en-US" sz="2400" dirty="0"/>
          </a:p>
          <a:p>
            <a:pPr>
              <a:buFont typeface="Wingdings" panose="05000000000000000000" pitchFamily="2" charset="2"/>
              <a:buChar char="§"/>
            </a:pPr>
            <a:r>
              <a:rPr lang="en-US" dirty="0"/>
              <a:t>Fire/Emergency- Rescue</a:t>
            </a:r>
          </a:p>
          <a:p>
            <a:pPr>
              <a:buFont typeface="Wingdings" panose="05000000000000000000" pitchFamily="2" charset="2"/>
              <a:buChar char="§"/>
            </a:pPr>
            <a:r>
              <a:rPr lang="en-US" dirty="0"/>
              <a:t>Emergency Medical Care</a:t>
            </a:r>
          </a:p>
          <a:p>
            <a:pPr>
              <a:buFont typeface="Wingdings" panose="05000000000000000000" pitchFamily="2" charset="2"/>
              <a:buChar char="§"/>
            </a:pPr>
            <a:r>
              <a:rPr lang="en-US" dirty="0"/>
              <a:t>Utility – Power companies, Water Systems, Sewer, WWTP, Communications</a:t>
            </a:r>
          </a:p>
          <a:p>
            <a:pPr>
              <a:buFont typeface="Wingdings" panose="05000000000000000000" pitchFamily="2" charset="2"/>
              <a:buChar char="§"/>
            </a:pPr>
            <a:r>
              <a:rPr lang="en-US" dirty="0"/>
              <a:t>Educational Institutions</a:t>
            </a:r>
          </a:p>
          <a:p>
            <a:endParaRPr lang="en-US" dirty="0"/>
          </a:p>
        </p:txBody>
      </p:sp>
      <p:pic>
        <p:nvPicPr>
          <p:cNvPr id="17410" name="Picture 2" descr="Image result for emergency vehicles">
            <a:extLst>
              <a:ext uri="{FF2B5EF4-FFF2-40B4-BE49-F238E27FC236}">
                <a16:creationId xmlns:a16="http://schemas.microsoft.com/office/drawing/2014/main" id="{3B3AA9AC-6737-415C-ACFF-A2C3453C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069" y="1496513"/>
            <a:ext cx="4036423" cy="201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17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B200-687A-4106-A887-893BDB238855}"/>
              </a:ext>
            </a:extLst>
          </p:cNvPr>
          <p:cNvSpPr>
            <a:spLocks noGrp="1"/>
          </p:cNvSpPr>
          <p:nvPr>
            <p:ph type="title"/>
          </p:nvPr>
        </p:nvSpPr>
        <p:spPr/>
        <p:txBody>
          <a:bodyPr/>
          <a:lstStyle/>
          <a:p>
            <a:pPr algn="ctr"/>
            <a:r>
              <a:rPr lang="en-US" b="1" dirty="0"/>
              <a:t>Private Non-Profit Entities</a:t>
            </a:r>
          </a:p>
        </p:txBody>
      </p:sp>
      <p:sp>
        <p:nvSpPr>
          <p:cNvPr id="3" name="Content Placeholder 2">
            <a:extLst>
              <a:ext uri="{FF2B5EF4-FFF2-40B4-BE49-F238E27FC236}">
                <a16:creationId xmlns:a16="http://schemas.microsoft.com/office/drawing/2014/main" id="{233F806B-E1DD-45E4-803F-866D207BCC80}"/>
              </a:ext>
            </a:extLst>
          </p:cNvPr>
          <p:cNvSpPr>
            <a:spLocks noGrp="1"/>
          </p:cNvSpPr>
          <p:nvPr>
            <p:ph idx="1"/>
          </p:nvPr>
        </p:nvSpPr>
        <p:spPr/>
        <p:txBody>
          <a:bodyPr>
            <a:normAutofit lnSpcReduction="10000"/>
          </a:bodyPr>
          <a:lstStyle/>
          <a:p>
            <a:pPr marL="0" indent="0">
              <a:buNone/>
            </a:pPr>
            <a:r>
              <a:rPr lang="en-US" sz="4000" dirty="0"/>
              <a:t>Non-Critical:</a:t>
            </a:r>
          </a:p>
          <a:p>
            <a:pPr>
              <a:buFont typeface="Wingdings" panose="05000000000000000000" pitchFamily="2" charset="2"/>
              <a:buChar char="§"/>
            </a:pPr>
            <a:r>
              <a:rPr lang="en-US" dirty="0"/>
              <a:t>Senior Citizen Centers</a:t>
            </a:r>
          </a:p>
          <a:p>
            <a:pPr>
              <a:buFont typeface="Wingdings" panose="05000000000000000000" pitchFamily="2" charset="2"/>
              <a:buChar char="§"/>
            </a:pPr>
            <a:r>
              <a:rPr lang="en-US" dirty="0"/>
              <a:t>Daycare Centers</a:t>
            </a:r>
          </a:p>
          <a:p>
            <a:pPr>
              <a:buFont typeface="Wingdings" panose="05000000000000000000" pitchFamily="2" charset="2"/>
              <a:buChar char="§"/>
            </a:pPr>
            <a:r>
              <a:rPr lang="en-US" dirty="0"/>
              <a:t>Homeless Shelters</a:t>
            </a:r>
          </a:p>
          <a:p>
            <a:pPr>
              <a:buFont typeface="Wingdings" panose="05000000000000000000" pitchFamily="2" charset="2"/>
              <a:buChar char="§"/>
            </a:pPr>
            <a:r>
              <a:rPr lang="en-US" dirty="0"/>
              <a:t>Shelter Workshops</a:t>
            </a:r>
          </a:p>
          <a:p>
            <a:pPr>
              <a:buFont typeface="Wingdings" panose="05000000000000000000" pitchFamily="2" charset="2"/>
              <a:buChar char="§"/>
            </a:pPr>
            <a:r>
              <a:rPr lang="en-US" dirty="0"/>
              <a:t>Libraries</a:t>
            </a:r>
          </a:p>
          <a:p>
            <a:pPr>
              <a:buFont typeface="Wingdings" panose="05000000000000000000" pitchFamily="2" charset="2"/>
              <a:buChar char="§"/>
            </a:pPr>
            <a:r>
              <a:rPr lang="en-US" dirty="0"/>
              <a:t>Rehabilitation Facilities</a:t>
            </a:r>
          </a:p>
          <a:p>
            <a:pPr>
              <a:buFont typeface="Wingdings" panose="05000000000000000000" pitchFamily="2" charset="2"/>
              <a:buChar char="§"/>
            </a:pPr>
            <a:r>
              <a:rPr lang="en-US" dirty="0"/>
              <a:t>Community Centers</a:t>
            </a:r>
          </a:p>
          <a:p>
            <a:pPr>
              <a:buFont typeface="Wingdings" panose="05000000000000000000" pitchFamily="2" charset="2"/>
              <a:buChar char="§"/>
            </a:pPr>
            <a:r>
              <a:rPr lang="en-US" dirty="0"/>
              <a:t>Houses of Worship</a:t>
            </a:r>
          </a:p>
        </p:txBody>
      </p:sp>
      <p:pic>
        <p:nvPicPr>
          <p:cNvPr id="4" name="Picture 5" descr="MCj00893260000[1]">
            <a:extLst>
              <a:ext uri="{FF2B5EF4-FFF2-40B4-BE49-F238E27FC236}">
                <a16:creationId xmlns:a16="http://schemas.microsoft.com/office/drawing/2014/main" id="{E479C2E3-A933-44F8-9DF6-FE3F2024D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743" y="1690689"/>
            <a:ext cx="183356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MCj00892540000[1]">
            <a:extLst>
              <a:ext uri="{FF2B5EF4-FFF2-40B4-BE49-F238E27FC236}">
                <a16:creationId xmlns:a16="http://schemas.microsoft.com/office/drawing/2014/main" id="{F26B3EB0-DDAC-45B8-9005-08EE7A4B3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549" y="2870994"/>
            <a:ext cx="181451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MCj04348100000[1]">
            <a:extLst>
              <a:ext uri="{FF2B5EF4-FFF2-40B4-BE49-F238E27FC236}">
                <a16:creationId xmlns:a16="http://schemas.microsoft.com/office/drawing/2014/main" id="{2E606F68-A92C-4050-A091-A5CB69C95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743" y="4184469"/>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078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9595</TotalTime>
  <Words>3272</Words>
  <Application>Microsoft Office PowerPoint</Application>
  <PresentationFormat>On-screen Show (4:3)</PresentationFormat>
  <Paragraphs>437</Paragraphs>
  <Slides>78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78</vt:i4>
      </vt:variant>
    </vt:vector>
  </HeadingPairs>
  <TitlesOfParts>
    <vt:vector size="86" baseType="lpstr">
      <vt:lpstr>Arial</vt:lpstr>
      <vt:lpstr>Calibri</vt:lpstr>
      <vt:lpstr>Calibri Light</vt:lpstr>
      <vt:lpstr>Century Schoolbook</vt:lpstr>
      <vt:lpstr>MS Reference Sans Serif</vt:lpstr>
      <vt:lpstr>Wingdings</vt:lpstr>
      <vt:lpstr>Office Theme</vt:lpstr>
      <vt:lpstr>Custom Design</vt:lpstr>
      <vt:lpstr>Applicant’s Briefing DR-4664</vt:lpstr>
      <vt:lpstr>FEMA-4664-DR-SD</vt:lpstr>
      <vt:lpstr>DR-4664 Declared Counties</vt:lpstr>
      <vt:lpstr>The Public Assistance Process</vt:lpstr>
      <vt:lpstr>Deadlines for Submission</vt:lpstr>
      <vt:lpstr>Eligibility</vt:lpstr>
      <vt:lpstr>Eligible Applicants</vt:lpstr>
      <vt:lpstr>Private Non-Profit Entities </vt:lpstr>
      <vt:lpstr>Private Non-Profit Entities</vt:lpstr>
      <vt:lpstr>Private Non-Profit Requirements</vt:lpstr>
      <vt:lpstr>Eligibility</vt:lpstr>
      <vt:lpstr>Facility Eligibility Requirements</vt:lpstr>
      <vt:lpstr>Eligibility</vt:lpstr>
      <vt:lpstr>Emergency Work</vt:lpstr>
      <vt:lpstr>Permanent Work</vt:lpstr>
      <vt:lpstr>Deadlines for Completion</vt:lpstr>
      <vt:lpstr>Time Extensions</vt:lpstr>
      <vt:lpstr>Eligibility</vt:lpstr>
      <vt:lpstr>Cost</vt:lpstr>
      <vt:lpstr>Equipment</vt:lpstr>
      <vt:lpstr>Equipment Rates</vt:lpstr>
      <vt:lpstr>Labor</vt:lpstr>
      <vt:lpstr>Materials</vt:lpstr>
      <vt:lpstr>Procurement &amp; Contracting</vt:lpstr>
      <vt:lpstr>Contracts</vt:lpstr>
      <vt:lpstr>Ineligible Contracts</vt:lpstr>
      <vt:lpstr>Large or Small Project???</vt:lpstr>
      <vt:lpstr>Small Projects</vt:lpstr>
      <vt:lpstr>Large Projects</vt:lpstr>
      <vt:lpstr>Large Projects</vt:lpstr>
      <vt:lpstr>Management Costs</vt:lpstr>
      <vt:lpstr>Improved Projects</vt:lpstr>
      <vt:lpstr>Alternate Projects</vt:lpstr>
      <vt:lpstr>Alternative Procedures for Permanent Work</vt:lpstr>
      <vt:lpstr>Unspent Funds (Under Runs)</vt:lpstr>
      <vt:lpstr>Special Considerations</vt:lpstr>
      <vt:lpstr>Regulatory Offices</vt:lpstr>
      <vt:lpstr>Special Considerations</vt:lpstr>
      <vt:lpstr>    Clean Water Act and USACE Permits</vt:lpstr>
      <vt:lpstr>Special Considerations</vt:lpstr>
      <vt:lpstr>Special Considerations</vt:lpstr>
      <vt:lpstr>Special Considerations</vt:lpstr>
      <vt:lpstr>Special Considerations</vt:lpstr>
      <vt:lpstr>Special Considerations</vt:lpstr>
      <vt:lpstr>PowerPoint Presentation</vt:lpstr>
      <vt:lpstr>How to Access the Grants Portal</vt:lpstr>
      <vt:lpstr>PowerPoint Presentation</vt:lpstr>
      <vt:lpstr>GRANTS PORTAL </vt:lpstr>
      <vt:lpstr>Submitting Your RPA</vt:lpstr>
      <vt:lpstr>Click the blue Proceed box to advance to the next screen.</vt:lpstr>
      <vt:lpstr>The Event, DR4664, should show up in the Event Dropdown.  If your Grants Portal account has been updated with your UEI number, and you have participated in a disaster through Grants Portal before, your FEMA PA code, UEI, and DUNS # will automatically populate in the respective fields.</vt:lpstr>
      <vt:lpstr>You will be able to select your Primary and Mailing address from these dropdowns. Any address that you have added to your profile in Grants Portal, will show up in these drop downs.  Click the blue Proceed box to advance to the next screen.</vt:lpstr>
      <vt:lpstr>Select your level of familiarity with Grants Portal and the PA process.   Click the blue Proceed box to advance to the next screen.</vt:lpstr>
      <vt:lpstr>Fill out the questions to the best of your ability. Your answers help provide FEMA with information about the disaster and the types and number of projects they can expect to formulate.  Click the blue Proceed box to advance to the next screen.</vt:lpstr>
      <vt:lpstr>Choose the Primary and Alternate contacts from the drop down list. Any personnel entered into your Grants Portal account will show up in the drop down menus. Initial in the box next to each certification. Click the orange Click to Sign box to advance to the signature screen.</vt:lpstr>
      <vt:lpstr>Type your name in the Print Name field. It will automatically show up as a signature in the font style below the box. (You may change the font style) Enter the password for your Grants Portal account.  Click the blue Sign box to advance to the next screen. </vt:lpstr>
      <vt:lpstr>Verify ALL of the information on the RPA form.  Click the blue Submit box to advance to the next screen. </vt:lpstr>
      <vt:lpstr>PowerPoint Presentation</vt:lpstr>
      <vt:lpstr>Once your RPA is submitted, the new disaster will show up under your applicant event profiles and a PDMG will be assigned to you.   </vt:lpstr>
      <vt:lpstr>Damage Inventory</vt:lpstr>
      <vt:lpstr>PowerPoint Presentation</vt:lpstr>
      <vt:lpstr>Damage Inventory</vt:lpstr>
      <vt:lpstr>Damage Inventory example</vt:lpstr>
      <vt:lpstr>Damage Inventory</vt:lpstr>
      <vt:lpstr>Naming the Damage Inventory Line Item</vt:lpstr>
      <vt:lpstr>Damage Inventory</vt:lpstr>
      <vt:lpstr>What info is needed?</vt:lpstr>
      <vt:lpstr>Documentation</vt:lpstr>
      <vt:lpstr>Funding Breakdown</vt:lpstr>
      <vt:lpstr>Payment Process</vt:lpstr>
      <vt:lpstr>Payment Notification</vt:lpstr>
      <vt:lpstr>Appeals</vt:lpstr>
      <vt:lpstr>Audits</vt:lpstr>
      <vt:lpstr>Funds are Lost if Applicants do not:</vt:lpstr>
      <vt:lpstr>Record Retention</vt:lpstr>
      <vt:lpstr>What is Next?</vt:lpstr>
      <vt:lpstr>SDOEM 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Applicant’s Briefing</dc:title>
  <dc:creator>Aaron Werpy</dc:creator>
  <cp:lastModifiedBy>Hill, Dawn</cp:lastModifiedBy>
  <cp:revision>225</cp:revision>
  <cp:lastPrinted>2019-06-10T18:56:49Z</cp:lastPrinted>
  <dcterms:created xsi:type="dcterms:W3CDTF">2018-03-12T21:19:14Z</dcterms:created>
  <dcterms:modified xsi:type="dcterms:W3CDTF">2022-08-18T14:42:41Z</dcterms:modified>
</cp:coreProperties>
</file>