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562" r:id="rId2"/>
    <p:sldId id="487" r:id="rId3"/>
    <p:sldId id="564" r:id="rId4"/>
    <p:sldId id="565" r:id="rId5"/>
    <p:sldId id="566" r:id="rId6"/>
    <p:sldId id="568" r:id="rId7"/>
    <p:sldId id="617" r:id="rId8"/>
    <p:sldId id="578" r:id="rId9"/>
    <p:sldId id="579" r:id="rId10"/>
    <p:sldId id="595" r:id="rId11"/>
    <p:sldId id="596" r:id="rId12"/>
    <p:sldId id="609" r:id="rId13"/>
    <p:sldId id="597" r:id="rId14"/>
    <p:sldId id="599" r:id="rId15"/>
    <p:sldId id="600" r:id="rId16"/>
    <p:sldId id="601" r:id="rId17"/>
    <p:sldId id="602" r:id="rId18"/>
    <p:sldId id="603" r:id="rId19"/>
    <p:sldId id="604" r:id="rId20"/>
    <p:sldId id="605" r:id="rId21"/>
    <p:sldId id="610" r:id="rId22"/>
    <p:sldId id="611" r:id="rId23"/>
    <p:sldId id="598" r:id="rId24"/>
    <p:sldId id="612" r:id="rId25"/>
    <p:sldId id="613" r:id="rId26"/>
    <p:sldId id="614" r:id="rId27"/>
    <p:sldId id="615" r:id="rId28"/>
    <p:sldId id="616" r:id="rId29"/>
    <p:sldId id="606" r:id="rId30"/>
    <p:sldId id="607" r:id="rId31"/>
    <p:sldId id="608" r:id="rId32"/>
    <p:sldId id="5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B6222-1DAF-FCB1-C86A-50905DEC8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" y="876742"/>
            <a:ext cx="7946217" cy="1138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81701-CEC0-7C56-7430-96EA3BF20E40}"/>
              </a:ext>
            </a:extLst>
          </p:cNvPr>
          <p:cNvSpPr txBox="1"/>
          <p:nvPr userDrawn="1"/>
        </p:nvSpPr>
        <p:spPr>
          <a:xfrm>
            <a:off x="990600" y="6273726"/>
            <a:ext cx="817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Mission:  Keeping South Dakota a Safe Place to Live, Work, Visit and Raise a Family</a:t>
            </a:r>
          </a:p>
        </p:txBody>
      </p:sp>
      <p:sp>
        <p:nvSpPr>
          <p:cNvPr id="4" name="Content Placeholder 22">
            <a:extLst>
              <a:ext uri="{FF2B5EF4-FFF2-40B4-BE49-F238E27FC236}">
                <a16:creationId xmlns:a16="http://schemas.microsoft.com/office/drawing/2014/main" id="{D24A48FB-4F1B-213A-C275-0433B4CBCE1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368" y="2890838"/>
            <a:ext cx="7946217" cy="1444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>
                <a:latin typeface="+mn-lt"/>
              </a:defRPr>
            </a:lvl1pPr>
            <a:lvl2pPr marL="222250" indent="0">
              <a:buNone/>
              <a:defRPr/>
            </a:lvl2pPr>
            <a:lvl3pPr marL="457200" indent="0">
              <a:buNone/>
              <a:defRPr/>
            </a:lvl3pPr>
            <a:lvl4pPr marL="67945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sz="4400" b="1" dirty="0">
                <a:latin typeface="+mn-lt"/>
              </a:rPr>
              <a:t>Presentation Title</a:t>
            </a:r>
          </a:p>
          <a:p>
            <a:pPr lvl="0"/>
            <a:r>
              <a:rPr lang="en-US" sz="3200" b="1" dirty="0">
                <a:latin typeface="+mn-lt"/>
              </a:rPr>
              <a:t>Date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79BA-72B3-41C8-4D69-107BD2F62D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E02721-762F-4FCF-9AF3-03B87524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1A5306-528D-851E-A57E-86563C1B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2">
            <a:extLst>
              <a:ext uri="{FF2B5EF4-FFF2-40B4-BE49-F238E27FC236}">
                <a16:creationId xmlns:a16="http://schemas.microsoft.com/office/drawing/2014/main" id="{B968BA24-869D-F826-D162-03BC9648F0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368" y="563504"/>
            <a:ext cx="7901106" cy="930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+mn-lt"/>
              </a:defRPr>
            </a:lvl1pPr>
            <a:lvl2pPr marL="222250" indent="0">
              <a:buNone/>
              <a:defRPr/>
            </a:lvl2pPr>
            <a:lvl3pPr marL="457200" indent="0">
              <a:buNone/>
              <a:defRPr/>
            </a:lvl3pPr>
            <a:lvl4pPr marL="67945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sz="4400" b="0" dirty="0">
                <a:latin typeface="+mn-lt"/>
              </a:rPr>
              <a:t>Slide Title</a:t>
            </a:r>
            <a:endParaRPr lang="en-US" sz="44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32FC-7A94-B566-FD8C-26EED887E3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E02721-762F-4FCF-9AF3-03B87524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dps.sd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1DFC5-4527-A43E-301F-CF177A810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09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2721-762F-4FCF-9AF3-03B87524B7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29C36-64BB-B39B-43E0-9A71FC90407C}"/>
              </a:ext>
            </a:extLst>
          </p:cNvPr>
          <p:cNvSpPr/>
          <p:nvPr userDrawn="1"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rgbClr val="00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D2A8D6-AEE4-5B89-A05D-E31BA90FF8A3}"/>
              </a:ext>
            </a:extLst>
          </p:cNvPr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36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9A876-89F9-CE36-0AF2-AA2811666D07}"/>
              </a:ext>
            </a:extLst>
          </p:cNvPr>
          <p:cNvSpPr/>
          <p:nvPr userDrawn="1"/>
        </p:nvSpPr>
        <p:spPr>
          <a:xfrm>
            <a:off x="0" y="152400"/>
            <a:ext cx="9144000" cy="152400"/>
          </a:xfrm>
          <a:prstGeom prst="rect">
            <a:avLst/>
          </a:prstGeom>
          <a:solidFill>
            <a:srgbClr val="AF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7B965CAD-29ED-2E7A-08CE-B6C7DCFB52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6197992"/>
            <a:ext cx="688064" cy="4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ps.sd.gov/emergency-services/emergency-management/recovery/crisis-trac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1EF6BF-54AD-41E7-D6F9-263D2262F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/>
              <a:t>Crisis Track 101</a:t>
            </a:r>
          </a:p>
          <a:p>
            <a:r>
              <a:rPr lang="en-US" dirty="0"/>
              <a:t>User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B23D-129F-13A8-7E61-5D85E8E1FB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60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CF1B6D-74E3-4E04-DF3C-8D98CE996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" y="1493896"/>
            <a:ext cx="1901388" cy="41148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D533-8362-B93F-2F79-D65AA342C9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030FC59-CA67-AA97-D4CF-60174646D232}"/>
              </a:ext>
            </a:extLst>
          </p:cNvPr>
          <p:cNvSpPr txBox="1">
            <a:spLocks/>
          </p:cNvSpPr>
          <p:nvPr/>
        </p:nvSpPr>
        <p:spPr>
          <a:xfrm>
            <a:off x="2743200" y="1600201"/>
            <a:ext cx="5943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Always make sure that you have the most up to date version of the app installed on your device.</a:t>
            </a:r>
          </a:p>
          <a:p>
            <a:r>
              <a:rPr lang="en-US" dirty="0"/>
              <a:t>Update the app from the app store if there is an update available.</a:t>
            </a:r>
          </a:p>
          <a:p>
            <a:r>
              <a:rPr lang="en-US" dirty="0"/>
              <a:t>Make sure you click the Alternative Login at the bottom of the screen to log in to the app.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86910ED-4A6E-94EE-D203-42F0CB2C271B}"/>
              </a:ext>
            </a:extLst>
          </p:cNvPr>
          <p:cNvSpPr/>
          <p:nvPr/>
        </p:nvSpPr>
        <p:spPr>
          <a:xfrm rot="1498230">
            <a:off x="1896580" y="5637731"/>
            <a:ext cx="1354667" cy="263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ADA487F-A88C-FB7C-894C-E52CD414CF03}"/>
              </a:ext>
            </a:extLst>
          </p:cNvPr>
          <p:cNvSpPr/>
          <p:nvPr/>
        </p:nvSpPr>
        <p:spPr>
          <a:xfrm rot="13058677">
            <a:off x="230980" y="4606945"/>
            <a:ext cx="1354667" cy="2633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4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1A8E5-9420-3355-BCA6-2F097BC6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600" y="1600200"/>
            <a:ext cx="4394200" cy="4694295"/>
          </a:xfrm>
        </p:spPr>
        <p:txBody>
          <a:bodyPr/>
          <a:lstStyle/>
          <a:p>
            <a:r>
              <a:rPr lang="en-US" dirty="0"/>
              <a:t>Only Incidents that are active will show up when you log in to Crisis Track.</a:t>
            </a:r>
          </a:p>
          <a:p>
            <a:r>
              <a:rPr lang="en-US" dirty="0"/>
              <a:t>If a new incident has recently been created and it is not showing up when you log in to the app, hit the Refresh button.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BB96-A0ED-C05E-8F11-AABEA1E45A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CD7EC4-5F87-928C-22A3-AD4AD13B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0" y="1227667"/>
            <a:ext cx="2429552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9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1A8E5-9420-3355-BCA6-2F097BC6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3" y="1600200"/>
            <a:ext cx="5063067" cy="4694295"/>
          </a:xfrm>
        </p:spPr>
        <p:txBody>
          <a:bodyPr/>
          <a:lstStyle/>
          <a:p>
            <a:r>
              <a:rPr lang="en-US" dirty="0"/>
              <a:t>If you will be using the app in an area of low connectivity, you can go to the Settings menu and choose to work offline.</a:t>
            </a:r>
          </a:p>
          <a:p>
            <a:r>
              <a:rPr lang="en-US" dirty="0"/>
              <a:t>Any data entered while offline can be uploaded once you have more reliable service. </a:t>
            </a:r>
          </a:p>
          <a:p>
            <a:r>
              <a:rPr lang="en-US" dirty="0"/>
              <a:t>Choosing to work offline can save your battery life and limit your phones data usage.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BB96-A0ED-C05E-8F11-AABEA1E45A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A62CE33-3640-1B66-252B-14A086C3F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40875"/>
          <a:stretch/>
        </p:blipFill>
        <p:spPr>
          <a:xfrm>
            <a:off x="735377" y="1805280"/>
            <a:ext cx="2691678" cy="31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You may periodically get a pop up asking for permission to use location tracking.</a:t>
            </a:r>
          </a:p>
          <a:p>
            <a:r>
              <a:rPr lang="en-US" dirty="0"/>
              <a:t>You can choose how you allow the app to use your mobile devices location.</a:t>
            </a:r>
          </a:p>
          <a:p>
            <a:r>
              <a:rPr lang="en-US" dirty="0"/>
              <a:t>If you click Don’t Allow, then you will not be able to use the GPS functions or tracking on the app.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E2C843B-F5C1-7AD6-A8E4-C2E55DC5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5" y="1380068"/>
            <a:ext cx="2177158" cy="47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Always make sure you are adding data to the correct jurisdiction.</a:t>
            </a:r>
          </a:p>
          <a:p>
            <a:r>
              <a:rPr lang="en-US" dirty="0"/>
              <a:t>To add damage data, click the blue Collect Data button.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3BEC08-0397-E89F-8C2C-8037D86CA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9" y="1151467"/>
            <a:ext cx="2316095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9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Default Team will always be available.</a:t>
            </a:r>
          </a:p>
          <a:p>
            <a:r>
              <a:rPr lang="en-US" dirty="0"/>
              <a:t>If your jurisdiction has preconfigured teams, you should see those teams available on this screen.</a:t>
            </a:r>
          </a:p>
          <a:p>
            <a:r>
              <a:rPr lang="en-US" dirty="0"/>
              <a:t>You can also click on the Create Team icon to add a new team in the field.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5D423CD-AB4B-3DDE-F8C5-98E27CE3A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2"/>
          <a:stretch/>
        </p:blipFill>
        <p:spPr>
          <a:xfrm>
            <a:off x="667643" y="1566333"/>
            <a:ext cx="2303789" cy="197273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AA355F-3BE9-3E55-3A3A-6A8C86900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4"/>
          <a:stretch/>
        </p:blipFill>
        <p:spPr>
          <a:xfrm>
            <a:off x="570369" y="3657601"/>
            <a:ext cx="2350632" cy="18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Default Task will always be available.</a:t>
            </a:r>
          </a:p>
          <a:p>
            <a:r>
              <a:rPr lang="en-US" dirty="0"/>
              <a:t>If your jurisdiction has preconfigured tasks, you should see those tasks available on this screen.</a:t>
            </a:r>
          </a:p>
          <a:p>
            <a:r>
              <a:rPr lang="en-US" dirty="0"/>
              <a:t>You can also click on the Create Task icon to add a new task in the field.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16B9A45-F7AF-0FEC-5EA6-1667F9931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2"/>
          <a:stretch/>
        </p:blipFill>
        <p:spPr>
          <a:xfrm>
            <a:off x="684576" y="1600201"/>
            <a:ext cx="3168981" cy="1955800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7224BC6-1455-8463-F004-D0094810F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3"/>
          <a:stretch/>
        </p:blipFill>
        <p:spPr>
          <a:xfrm>
            <a:off x="684575" y="3429000"/>
            <a:ext cx="316898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To begin entering damage information, click the green Start button.</a:t>
            </a:r>
          </a:p>
          <a:p>
            <a:r>
              <a:rPr lang="en-US" dirty="0"/>
              <a:t>This will keep track of your time spent in the field, as well as your location.</a:t>
            </a:r>
          </a:p>
          <a:p>
            <a:r>
              <a:rPr lang="en-US" dirty="0"/>
              <a:t>You can also click the blue View button to create entries without tracking your field time.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CFB4E4-3860-0425-5C4F-1CDBF5A6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3" y="1163696"/>
            <a:ext cx="237086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2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Any damages that have already been entered by you, or someone else in your jurisdiction, will show up on this page.</a:t>
            </a:r>
          </a:p>
          <a:p>
            <a:r>
              <a:rPr lang="en-US" dirty="0"/>
              <a:t>To add new damage information, click the blue plus + sign in the upper right corner of the screen.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4590E86-F88C-CCAA-8998-F4B1DEF7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5" y="1456266"/>
            <a:ext cx="2180741" cy="47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Choose the appropriate form from the menu that comes up.</a:t>
            </a:r>
          </a:p>
          <a:p>
            <a:r>
              <a:rPr lang="en-US" dirty="0"/>
              <a:t>If you are not entering Cat A, B, or C damage information, you can choose the Public Damage form for all other categories of damage.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6CF08B-AB4B-5AE3-0623-E7EBAE6C8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3" y="1253067"/>
            <a:ext cx="2222199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96"/>
            <a:ext cx="8229600" cy="4470401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Crisis Track is a disaster management software that the SD Office of Emergency Management has purchased for all County Emergency Managers to use.</a:t>
            </a:r>
          </a:p>
          <a:p>
            <a:r>
              <a:rPr lang="en-US" sz="2400" dirty="0"/>
              <a:t>SDOEM wants Crisis Track to be a single source for submission of PDA data.</a:t>
            </a:r>
          </a:p>
          <a:p>
            <a:r>
              <a:rPr lang="en-US" sz="2400" dirty="0"/>
              <a:t>All requests for access must go through the County EM and include:</a:t>
            </a:r>
          </a:p>
          <a:p>
            <a:pPr lvl="2"/>
            <a:r>
              <a:rPr lang="en-US" sz="1800" dirty="0"/>
              <a:t>Full Name, e-mail address, work phone number, role, and jurisdiction</a:t>
            </a:r>
          </a:p>
          <a:p>
            <a:r>
              <a:rPr lang="en-US" sz="2400" dirty="0"/>
              <a:t>Anyone who wants to have an account in Crisis Track must create a </a:t>
            </a:r>
            <a:r>
              <a:rPr lang="en-US" sz="2400" dirty="0" err="1"/>
              <a:t>MySD</a:t>
            </a:r>
            <a:r>
              <a:rPr lang="en-US" sz="2400" dirty="0"/>
              <a:t> account.</a:t>
            </a:r>
          </a:p>
          <a:p>
            <a:pPr lvl="1"/>
            <a:r>
              <a:rPr lang="en-US" sz="2000" dirty="0"/>
              <a:t>The e-mail address used to create your account in </a:t>
            </a:r>
            <a:r>
              <a:rPr lang="en-US" sz="2000" dirty="0" err="1"/>
              <a:t>MySD</a:t>
            </a:r>
            <a:r>
              <a:rPr lang="en-US" sz="2000" dirty="0"/>
              <a:t> and in Crisis Track must be identical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950FB3-8A21-70AA-A3DD-CE5D44C2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467" y="1472729"/>
            <a:ext cx="4851400" cy="4876800"/>
          </a:xfrm>
        </p:spPr>
        <p:txBody>
          <a:bodyPr/>
          <a:lstStyle/>
          <a:p>
            <a:r>
              <a:rPr lang="en-US" dirty="0"/>
              <a:t>For damage to structures that have been preloaded into your county, if you click the blue Locate button, a list of nearby structures should show up for you to choose from.</a:t>
            </a:r>
          </a:p>
          <a:p>
            <a:r>
              <a:rPr lang="en-US" dirty="0"/>
              <a:t>If the structure you want to report damages for is not available on the drop down, you can input the structure information in the form.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42C12C6-0ABA-445B-2F99-40F3C749A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/>
          <a:stretch/>
        </p:blipFill>
        <p:spPr bwMode="auto">
          <a:xfrm>
            <a:off x="920954" y="1028700"/>
            <a:ext cx="2627638" cy="53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4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950FB3-8A21-70AA-A3DD-CE5D44C2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467" y="1472729"/>
            <a:ext cx="4851400" cy="4876800"/>
          </a:xfrm>
        </p:spPr>
        <p:txBody>
          <a:bodyPr/>
          <a:lstStyle/>
          <a:p>
            <a:r>
              <a:rPr lang="en-US" dirty="0"/>
              <a:t>At the top of the list of available structures, you can narrow down the type of structure by clicking on the blue Type: All</a:t>
            </a:r>
          </a:p>
          <a:p>
            <a:r>
              <a:rPr lang="en-US" dirty="0"/>
              <a:t>A list of structure types will appear at the bottom of the screen for you to scroll through and choose from.</a:t>
            </a:r>
          </a:p>
          <a:p>
            <a:r>
              <a:rPr lang="en-US" dirty="0"/>
              <a:t>Use this to narrow down the list of available nearby structures.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5F1329B-9B36-83D7-8FFF-2FE126682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46913"/>
          <a:stretch/>
        </p:blipFill>
        <p:spPr>
          <a:xfrm>
            <a:off x="1130316" y="1267870"/>
            <a:ext cx="2489758" cy="2507792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1A2828-A7A0-E209-E289-947453F81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9"/>
          <a:stretch/>
        </p:blipFill>
        <p:spPr>
          <a:xfrm>
            <a:off x="1203253" y="3775662"/>
            <a:ext cx="2439861" cy="19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950FB3-8A21-70AA-A3DD-CE5D44C2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867" y="1472729"/>
            <a:ext cx="5461000" cy="4876800"/>
          </a:xfrm>
        </p:spPr>
        <p:txBody>
          <a:bodyPr/>
          <a:lstStyle/>
          <a:p>
            <a:r>
              <a:rPr lang="en-US" dirty="0"/>
              <a:t>Fill in the Damage Description with the type of damage that the structure sustained.</a:t>
            </a:r>
          </a:p>
          <a:p>
            <a:r>
              <a:rPr lang="en-US" dirty="0"/>
              <a:t>The Primary Cause of damage will allow you to choose from a list of possible causes (Flooding, fire, tornado, etc.)</a:t>
            </a:r>
          </a:p>
          <a:p>
            <a:r>
              <a:rPr lang="en-US" dirty="0"/>
              <a:t>If the Material and measurements do not automatically populate, fill these fields in manually.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A2DA2-6DB7-206A-CFBE-7451721E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/>
          <a:stretch/>
        </p:blipFill>
        <p:spPr>
          <a:xfrm>
            <a:off x="570368" y="1328324"/>
            <a:ext cx="2281155" cy="46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2768600" y="1600200"/>
            <a:ext cx="5918200" cy="4851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you know the approximate cost to repair the damage, put that in the cost estimate field.</a:t>
            </a:r>
          </a:p>
          <a:p>
            <a:r>
              <a:rPr lang="en-US" sz="2400" dirty="0"/>
              <a:t>This information can also be added later during validation</a:t>
            </a:r>
          </a:p>
          <a:p>
            <a:r>
              <a:rPr lang="en-US" sz="2400" dirty="0"/>
              <a:t>If you have roads and culverts located near each other that both sustained damage, put this in the notes.</a:t>
            </a:r>
          </a:p>
          <a:p>
            <a:r>
              <a:rPr lang="en-US" sz="2400" dirty="0"/>
              <a:t>The person entering the damage information should fill in the Completed By and Phone Number fields.</a:t>
            </a:r>
          </a:p>
          <a:p>
            <a:r>
              <a:rPr lang="en-US" sz="2400" dirty="0"/>
              <a:t>Then click on the Camera icon to add Photos of the damage.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F1F0EF-3672-225C-8C50-D0D464559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/>
          <a:stretch/>
        </p:blipFill>
        <p:spPr>
          <a:xfrm>
            <a:off x="570368" y="1577189"/>
            <a:ext cx="2127560" cy="4357943"/>
          </a:xfrm>
        </p:spPr>
      </p:pic>
    </p:spTree>
    <p:extLst>
      <p:ext uri="{BB962C8B-B14F-4D97-AF65-F5344CB8AC3E}">
        <p14:creationId xmlns:p14="http://schemas.microsoft.com/office/powerpoint/2010/main" val="397571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2980269" y="1371600"/>
            <a:ext cx="3479800" cy="4922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Attach a minimum of two photos that clearly show the structure damage you are reporting.</a:t>
            </a:r>
          </a:p>
          <a:p>
            <a:r>
              <a:rPr lang="en-US" sz="2400" dirty="0"/>
              <a:t>Once you have added photos, you can click on the individual photos to add notes.</a:t>
            </a:r>
          </a:p>
          <a:p>
            <a:r>
              <a:rPr lang="en-US" sz="2400" dirty="0"/>
              <a:t>You can delete photos by clicking on the Edit button.</a:t>
            </a:r>
          </a:p>
          <a:p>
            <a:r>
              <a:rPr lang="en-US" sz="2400" dirty="0"/>
              <a:t>Once you are done, click Save.</a:t>
            </a:r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AD2216-5B38-8F00-57CC-EB3328B9C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570368" y="1735666"/>
            <a:ext cx="2113565" cy="4306987"/>
          </a:xfr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2455454-7DB5-6356-1270-94D99790C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39753"/>
          <a:stretch/>
        </p:blipFill>
        <p:spPr>
          <a:xfrm>
            <a:off x="6729571" y="1735666"/>
            <a:ext cx="2184513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3835400" y="1600201"/>
            <a:ext cx="4851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your photos are added and all information is reported, click save.</a:t>
            </a:r>
          </a:p>
          <a:p>
            <a:r>
              <a:rPr lang="en-US" dirty="0"/>
              <a:t>You can then review the information.</a:t>
            </a:r>
          </a:p>
          <a:p>
            <a:r>
              <a:rPr lang="en-US" dirty="0"/>
              <a:t>If changes need to be made, click the Form icon.</a:t>
            </a:r>
          </a:p>
          <a:p>
            <a:r>
              <a:rPr lang="en-US" dirty="0"/>
              <a:t>If everything is correct, hit the blue Save/Upload button</a:t>
            </a:r>
          </a:p>
        </p:txBody>
      </p:sp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30C985B-471B-0B77-8B03-D0914C878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/>
          <a:stretch/>
        </p:blipFill>
        <p:spPr>
          <a:xfrm>
            <a:off x="810373" y="1710266"/>
            <a:ext cx="2144494" cy="4396871"/>
          </a:xfrm>
        </p:spPr>
      </p:pic>
    </p:spTree>
    <p:extLst>
      <p:ext uri="{BB962C8B-B14F-4D97-AF65-F5344CB8AC3E}">
        <p14:creationId xmlns:p14="http://schemas.microsoft.com/office/powerpoint/2010/main" val="2429753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3835400" y="1600201"/>
            <a:ext cx="4851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damaged structure will now show up in a list along with any other damages that have been reported.</a:t>
            </a:r>
          </a:p>
          <a:p>
            <a:r>
              <a:rPr lang="en-US" dirty="0"/>
              <a:t>You can click on the Map icon to view damaged structures on a map.</a:t>
            </a:r>
          </a:p>
          <a:p>
            <a:r>
              <a:rPr lang="en-US" dirty="0"/>
              <a:t>The Stats icon will show reported damages based on categories.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0653C-1664-4232-B068-3240A67D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>
          <a:xfrm>
            <a:off x="769243" y="1100667"/>
            <a:ext cx="2429552" cy="49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3166533" y="1219199"/>
            <a:ext cx="3276600" cy="4817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damaged structure will now show up in a list along with any other damages that have been reported.</a:t>
            </a:r>
          </a:p>
          <a:p>
            <a:r>
              <a:rPr lang="en-US" sz="2400" dirty="0"/>
              <a:t>You can click on the Map icon to view damaged structures on a map.</a:t>
            </a:r>
          </a:p>
          <a:p>
            <a:r>
              <a:rPr lang="en-US" sz="2400" dirty="0"/>
              <a:t>The Stats icon will show reported damages based on their status.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0653C-1664-4232-B068-3240A67D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>
          <a:xfrm>
            <a:off x="570368" y="1219200"/>
            <a:ext cx="2255718" cy="4614334"/>
          </a:xfrm>
          <a:prstGeom prst="rect">
            <a:avLst/>
          </a:prstGeom>
        </p:spPr>
      </p:pic>
      <p:pic>
        <p:nvPicPr>
          <p:cNvPr id="6" name="Picture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A8C5A23B-4D7D-F22B-BD7A-7362E0339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/>
          <a:stretch/>
        </p:blipFill>
        <p:spPr>
          <a:xfrm>
            <a:off x="6443133" y="1159933"/>
            <a:ext cx="2487258" cy="50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7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EA335A-AD99-EE71-A155-866723EC0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/>
          <a:stretch/>
        </p:blipFill>
        <p:spPr>
          <a:xfrm>
            <a:off x="570368" y="1504913"/>
            <a:ext cx="2141657" cy="439635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85D1-43F3-1C58-463D-0E45BBF7BD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9EBD2EF-E256-5B40-CD24-C1F067A05615}"/>
              </a:ext>
            </a:extLst>
          </p:cNvPr>
          <p:cNvSpPr txBox="1">
            <a:spLocks/>
          </p:cNvSpPr>
          <p:nvPr/>
        </p:nvSpPr>
        <p:spPr>
          <a:xfrm>
            <a:off x="2954867" y="1600200"/>
            <a:ext cx="5731933" cy="4694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you are done adding damages, click the blue Back button.</a:t>
            </a:r>
          </a:p>
          <a:p>
            <a:r>
              <a:rPr lang="en-US" dirty="0"/>
              <a:t>If you were tracking location and time, hit the red Stop button.</a:t>
            </a:r>
          </a:p>
          <a:p>
            <a:r>
              <a:rPr lang="en-US" dirty="0"/>
              <a:t>Hit the blue Back button until you get back to the Incident listing, then click the blue Sign Out.</a:t>
            </a:r>
          </a:p>
          <a:p>
            <a:r>
              <a:rPr lang="en-US" dirty="0"/>
              <a:t>You should always manually sign out of the app, otherwise it will stay on in the background and continue to use data and battery on your device.</a:t>
            </a:r>
          </a:p>
        </p:txBody>
      </p:sp>
    </p:spTree>
    <p:extLst>
      <p:ext uri="{BB962C8B-B14F-4D97-AF65-F5344CB8AC3E}">
        <p14:creationId xmlns:p14="http://schemas.microsoft.com/office/powerpoint/2010/main" val="936809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63D25E-59AA-66DB-1EF9-63DFC6E8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910667"/>
          </a:xfrm>
        </p:spPr>
        <p:txBody>
          <a:bodyPr/>
          <a:lstStyle/>
          <a:p>
            <a:r>
              <a:rPr lang="en-US" dirty="0"/>
              <a:t>County Emergency Managers are responsible for reviewing all damage information that is submitted by jurisdictions within their county.</a:t>
            </a:r>
          </a:p>
          <a:p>
            <a:r>
              <a:rPr lang="en-US" dirty="0"/>
              <a:t>SD OEM will then review damages that have been validated by the County EM.</a:t>
            </a:r>
          </a:p>
          <a:p>
            <a:r>
              <a:rPr lang="en-US" dirty="0"/>
              <a:t>Always check GPS information and make sure that each damage entry has good photos.</a:t>
            </a:r>
          </a:p>
          <a:p>
            <a:r>
              <a:rPr lang="en-US" dirty="0"/>
              <a:t>Damages that do not include photos will not count towards your county’s PDA threshold.</a:t>
            </a:r>
          </a:p>
          <a:p>
            <a:r>
              <a:rPr lang="en-US" dirty="0"/>
              <a:t>EMs and State staff can run a check for duplicate entries that will flag entries with the same GPS location.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7B2A0-9CB8-914C-1C50-53C1EA317F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280216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log in to Crisis Track, on-line or through the mobile app, you must use the “Alternative Login” button located at the bottom of the Crisis Track login screen.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Account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968B3-6DD0-0913-1312-09BFA079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07" y="2826881"/>
            <a:ext cx="4191585" cy="32770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3134D2D-247A-390C-69C0-F01AD799811A}"/>
              </a:ext>
            </a:extLst>
          </p:cNvPr>
          <p:cNvSpPr/>
          <p:nvPr/>
        </p:nvSpPr>
        <p:spPr>
          <a:xfrm>
            <a:off x="3722914" y="5715001"/>
            <a:ext cx="1425039" cy="466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E2F30-0D49-DB06-3C28-FBCCB90B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Jurisdictions that enter damage information can use that data to fill out their damage inventory if a Federal Disaster is declared for their County and they choose to submit a Request for Public Assistance.</a:t>
            </a:r>
          </a:p>
          <a:p>
            <a:r>
              <a:rPr lang="en-US" dirty="0"/>
              <a:t>Data that is entered will be available to the jurisdiction that entered the data, the County EM, and State OEM staff.</a:t>
            </a:r>
          </a:p>
          <a:p>
            <a:r>
              <a:rPr lang="en-US" dirty="0"/>
              <a:t>Data will never be shared with outside entities or deleted from the incident entirely.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3524-F3EE-991F-F0B8-49D81B9079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Usage</a:t>
            </a:r>
          </a:p>
        </p:txBody>
      </p:sp>
    </p:spTree>
    <p:extLst>
      <p:ext uri="{BB962C8B-B14F-4D97-AF65-F5344CB8AC3E}">
        <p14:creationId xmlns:p14="http://schemas.microsoft.com/office/powerpoint/2010/main" val="3438950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42B58-3B44-2A1C-57E4-263CA788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Crisis Track tutorials and training modules will be available to everyone on the DPS website: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https://dps.sd.gov/emergency-services/emergency-management/recovery/crisis-track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Please reach out to SDOEM PA staff for information on upcoming trainings, or issues you encounter when using Crisis Track.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DC90-C34A-13D5-5A36-8891254807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Trainings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594343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B757C-D669-422D-957C-E9D98DCDACE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South Dakota Office of Emergency Management</a:t>
            </a:r>
          </a:p>
          <a:p>
            <a:pPr lvl="1"/>
            <a:r>
              <a:rPr lang="en-US" sz="2000" dirty="0"/>
              <a:t>Dustin Hight - </a:t>
            </a:r>
            <a:r>
              <a:rPr lang="en-US" sz="2000"/>
              <a:t>Recovery Branch Chief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Amanda VanderPlaats - Public Assistance Coordinator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Dale </a:t>
            </a:r>
            <a:r>
              <a:rPr lang="en-US" sz="2000" dirty="0" err="1"/>
              <a:t>Farmen</a:t>
            </a:r>
            <a:r>
              <a:rPr lang="en-US" sz="2000" dirty="0"/>
              <a:t> - Public Assistance Coordinator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Colby Jensen - Public Assistance Coordinator</a:t>
            </a:r>
          </a:p>
          <a:p>
            <a:pPr lvl="1"/>
            <a:endParaRPr lang="en-US" sz="2000" dirty="0"/>
          </a:p>
          <a:p>
            <a:r>
              <a:rPr lang="en-US" sz="2400" dirty="0"/>
              <a:t>Call </a:t>
            </a:r>
            <a:r>
              <a:rPr lang="en-US" sz="2400" b="1" dirty="0"/>
              <a:t>(605) 773-3231 </a:t>
            </a:r>
            <a:r>
              <a:rPr lang="en-US" sz="2400" dirty="0"/>
              <a:t>with any questions!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7699A4-78BF-47EC-0A30-07F2E9440F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41B93-CDA6-4E34-B836-27682C7BDB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39147" cy="4616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You will then click on “Log Into </a:t>
            </a:r>
          </a:p>
          <a:p>
            <a:pPr marL="0" indent="0">
              <a:buNone/>
            </a:pPr>
            <a:r>
              <a:rPr lang="en-US" dirty="0"/>
              <a:t>   South Dakota”.</a:t>
            </a:r>
          </a:p>
          <a:p>
            <a:endParaRPr lang="en-US" sz="1000" dirty="0"/>
          </a:p>
          <a:p>
            <a:r>
              <a:rPr lang="en-US" dirty="0"/>
              <a:t>Enter your email address.</a:t>
            </a:r>
          </a:p>
          <a:p>
            <a:endParaRPr lang="en-US" sz="1000" dirty="0"/>
          </a:p>
          <a:p>
            <a:r>
              <a:rPr lang="en-US" dirty="0"/>
              <a:t>Enter your password and click “sign in”.</a:t>
            </a:r>
          </a:p>
          <a:p>
            <a:endParaRPr lang="en-US" sz="1000" dirty="0"/>
          </a:p>
          <a:p>
            <a:r>
              <a:rPr lang="en-US" dirty="0"/>
              <a:t>You will then be redirected back to Crisis Track and logged in.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Alternative Login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4A15E-81AA-5275-733B-CF468A6B3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2" b="5634"/>
          <a:stretch/>
        </p:blipFill>
        <p:spPr>
          <a:xfrm>
            <a:off x="5686482" y="3029459"/>
            <a:ext cx="2647834" cy="1256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66F53-21D7-EABB-3929-91B6A1B0C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03" b="7633"/>
          <a:stretch/>
        </p:blipFill>
        <p:spPr>
          <a:xfrm>
            <a:off x="5919849" y="4464684"/>
            <a:ext cx="2267638" cy="1586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C154C-CA71-28EC-AAD6-5D8E091A4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034" y="1513090"/>
            <a:ext cx="2527282" cy="1516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40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Once you’re logged in, you should see the home screen for your jurisdiction.</a:t>
            </a:r>
          </a:p>
          <a:p>
            <a:r>
              <a:rPr lang="en-US" dirty="0"/>
              <a:t>Administrators will see options for selecting existing incidents and administrative functions.</a:t>
            </a:r>
          </a:p>
          <a:p>
            <a:r>
              <a:rPr lang="en-US" dirty="0"/>
              <a:t>Users will see a drop down and option to select an incident.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Home Screen -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9EBC35E6-D0C7-C1A7-920C-BC6CF033B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4" y="4197312"/>
            <a:ext cx="3697652" cy="1444396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B5FA74-4063-DEDA-95BD-566E2CC13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53" y="4197312"/>
            <a:ext cx="4361073" cy="14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Any active incidents that have included your county will show up under the Incidents dropdown.</a:t>
            </a:r>
          </a:p>
          <a:p>
            <a:r>
              <a:rPr lang="en-US" dirty="0"/>
              <a:t>Once you select an incident, you should see the incident menu.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Incident Menu – Web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C3170D-5514-5ED3-AECE-62A7737F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4" y="3208030"/>
            <a:ext cx="5170712" cy="26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C84AF8-272C-B506-E141-1D00C691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662"/>
            <a:ext cx="8229600" cy="4349339"/>
          </a:xfrm>
        </p:spPr>
        <p:txBody>
          <a:bodyPr/>
          <a:lstStyle/>
          <a:p>
            <a:r>
              <a:rPr lang="en-US" dirty="0"/>
              <a:t>Before you add damage using the web version of Crisis Track, make sure you have photos of the damage saved to your device.</a:t>
            </a:r>
          </a:p>
          <a:p>
            <a:r>
              <a:rPr lang="en-US" dirty="0"/>
              <a:t>Click the Entries Icon (next to Export) on the Incident page.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click the New drop down and </a:t>
            </a:r>
          </a:p>
          <a:p>
            <a:pPr marL="0" indent="0">
              <a:buNone/>
            </a:pPr>
            <a:r>
              <a:rPr lang="en-US" dirty="0"/>
              <a:t>choose the type of damage you want to</a:t>
            </a:r>
          </a:p>
          <a:p>
            <a:pPr marL="0" indent="0">
              <a:buNone/>
            </a:pPr>
            <a:r>
              <a:rPr lang="en-US" dirty="0"/>
              <a:t>enter.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A3BE-2BC0-FCF0-9CFC-05BE982CB2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Adding Damages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2D1A1-E26B-DEE0-9F81-573407AA6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85" y="3079748"/>
            <a:ext cx="1908596" cy="104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2D402-303B-3038-8F3F-86B61FD8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18" y="3123210"/>
            <a:ext cx="2072932" cy="30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Types of damage that have an asterisk * next to them are the typical damage entries for a Public Assistance Preliminary Damage Assessment. </a:t>
            </a:r>
          </a:p>
          <a:p>
            <a:r>
              <a:rPr lang="en-US" dirty="0"/>
              <a:t>Roads, bridges, culverts, and debris all have pre-loaded forms to fill out for reporting damages.</a:t>
            </a:r>
          </a:p>
          <a:p>
            <a:r>
              <a:rPr lang="en-US" dirty="0"/>
              <a:t>Other forms that are available will require more manual entries and figures as they have not been preloaded with information (costs, measurements, etc.)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Damage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1"/>
            <a:ext cx="5961413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Damage entries should include as much information as possible.</a:t>
            </a:r>
          </a:p>
          <a:p>
            <a:r>
              <a:rPr lang="en-US" dirty="0"/>
              <a:t>All entries, regardless of type, should include at least two photos and accurate GPS coordinates.</a:t>
            </a:r>
          </a:p>
          <a:p>
            <a:r>
              <a:rPr lang="en-US" dirty="0"/>
              <a:t>When using the desktop website to enter damages, you will need to have photos of the damage saved to your computer to upload.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Sample Damage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05E69-9821-3304-0D5B-93E40E18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72" y="1493896"/>
            <a:ext cx="1929602" cy="48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094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1747</Words>
  <Application>Microsoft Office PowerPoint</Application>
  <PresentationFormat>On-screen Show (4:3)</PresentationFormat>
  <Paragraphs>152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Source Sans Pro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Allan</dc:creator>
  <cp:lastModifiedBy>VanderPlaats, Amanda</cp:lastModifiedBy>
  <cp:revision>55</cp:revision>
  <dcterms:created xsi:type="dcterms:W3CDTF">2021-02-25T18:55:09Z</dcterms:created>
  <dcterms:modified xsi:type="dcterms:W3CDTF">2024-04-18T20:37:25Z</dcterms:modified>
</cp:coreProperties>
</file>