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87" r:id="rId2"/>
    <p:sldId id="488" r:id="rId3"/>
    <p:sldId id="339" r:id="rId4"/>
    <p:sldId id="340" r:id="rId5"/>
    <p:sldId id="341" r:id="rId6"/>
    <p:sldId id="342" r:id="rId7"/>
    <p:sldId id="356" r:id="rId8"/>
    <p:sldId id="357" r:id="rId9"/>
    <p:sldId id="343" r:id="rId10"/>
    <p:sldId id="347" r:id="rId11"/>
    <p:sldId id="344" r:id="rId12"/>
    <p:sldId id="346" r:id="rId13"/>
    <p:sldId id="353" r:id="rId14"/>
    <p:sldId id="5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61" d="100"/>
          <a:sy n="161" d="100"/>
        </p:scale>
        <p:origin x="184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E9817-9587-473A-8BC7-1A65DD7DD6F7}" type="datetimeFigureOut">
              <a:rPr lang="en-US" smtClean="0"/>
              <a:t>03/03/2023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757CF-012A-4D16-B244-4FA4952EF8F3}" type="slidenum">
              <a:rPr lang="en-US" smtClean="0"/>
              <a:t>‹#›</a:t>
            </a:fld>
            <a:endParaRPr lang="en-US"/>
          </a:p>
        </p:txBody>
      </p:sp>
    </p:spTree>
    <p:extLst>
      <p:ext uri="{BB962C8B-B14F-4D97-AF65-F5344CB8AC3E}">
        <p14:creationId xmlns:p14="http://schemas.microsoft.com/office/powerpoint/2010/main" val="311704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5"/>
          </p:nvPr>
        </p:nvSpPr>
        <p:spPr/>
        <p:txBody>
          <a:bodyPr/>
          <a:lstStyle/>
          <a:p>
            <a:fld id="{0FEFBC14-E998-4A48-90DB-E23D8E2515B7}" type="slidenum">
              <a:rPr lang="en-US" smtClean="0"/>
              <a:t>14</a:t>
            </a:fld>
            <a:endParaRPr lang="en-US"/>
          </a:p>
        </p:txBody>
      </p:sp>
    </p:spTree>
    <p:extLst>
      <p:ext uri="{BB962C8B-B14F-4D97-AF65-F5344CB8AC3E}">
        <p14:creationId xmlns:p14="http://schemas.microsoft.com/office/powerpoint/2010/main" val="2794741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 y="228600"/>
            <a:ext cx="7772400" cy="1143000"/>
          </a:xfrm>
        </p:spPr>
        <p:txBody>
          <a:bodyPr>
            <a:normAutofit/>
          </a:bodyPr>
          <a:lstStyle>
            <a:lvl1pPr algn="l">
              <a:defRPr sz="4200">
                <a:solidFill>
                  <a:srgbClr val="002F80"/>
                </a:solidFill>
                <a:latin typeface="Times New Roman" pitchFamily="18" charset="0"/>
                <a:cs typeface="Times New Roman" pitchFamily="18" charset="0"/>
              </a:defRPr>
            </a:lvl1pPr>
          </a:lstStyle>
          <a:p>
            <a:r>
              <a:rPr lang="en-US"/>
              <a:t>Click to edit Master title style</a:t>
            </a:r>
          </a:p>
        </p:txBody>
      </p:sp>
      <p:sp>
        <p:nvSpPr>
          <p:cNvPr id="3" name="Subtitle 2"/>
          <p:cNvSpPr>
            <a:spLocks noGrp="1"/>
          </p:cNvSpPr>
          <p:nvPr>
            <p:ph type="subTitle" idx="1"/>
          </p:nvPr>
        </p:nvSpPr>
        <p:spPr>
          <a:xfrm>
            <a:off x="320040" y="1371600"/>
            <a:ext cx="6400800" cy="1371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FF13A9-1037-4D5A-A349-B944681F0EB5}"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5791200"/>
            <a:ext cx="882743" cy="87934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1" y="5945124"/>
            <a:ext cx="3857625" cy="571500"/>
          </a:xfrm>
          <a:prstGeom prst="rect">
            <a:avLst/>
          </a:prstGeom>
        </p:spPr>
      </p:pic>
      <p:pic>
        <p:nvPicPr>
          <p:cNvPr id="8" name="Picture 7">
            <a:extLst>
              <a:ext uri="{FF2B5EF4-FFF2-40B4-BE49-F238E27FC236}">
                <a16:creationId xmlns:a16="http://schemas.microsoft.com/office/drawing/2014/main" id="{5FC236A7-BF14-479B-8A1B-8C2A71373D5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38098" y="5791200"/>
            <a:ext cx="1058007" cy="756996"/>
          </a:xfrm>
          <a:prstGeom prst="rect">
            <a:avLst/>
          </a:prstGeom>
        </p:spPr>
      </p:pic>
    </p:spTree>
    <p:extLst>
      <p:ext uri="{BB962C8B-B14F-4D97-AF65-F5344CB8AC3E}">
        <p14:creationId xmlns:p14="http://schemas.microsoft.com/office/powerpoint/2010/main" val="187178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11011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148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5791200"/>
            <a:ext cx="882743" cy="87934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1" y="5945124"/>
            <a:ext cx="3857625" cy="571500"/>
          </a:xfrm>
          <a:prstGeom prst="rect">
            <a:avLst/>
          </a:prstGeom>
        </p:spPr>
      </p:pic>
      <p:pic>
        <p:nvPicPr>
          <p:cNvPr id="8" name="Picture 7">
            <a:extLst>
              <a:ext uri="{FF2B5EF4-FFF2-40B4-BE49-F238E27FC236}">
                <a16:creationId xmlns:a16="http://schemas.microsoft.com/office/drawing/2014/main" id="{91C54525-2A25-4269-A01C-76FF44E06D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38098" y="5791200"/>
            <a:ext cx="1058007" cy="756996"/>
          </a:xfrm>
          <a:prstGeom prst="rect">
            <a:avLst/>
          </a:prstGeom>
        </p:spPr>
      </p:pic>
    </p:spTree>
    <p:extLst>
      <p:ext uri="{BB962C8B-B14F-4D97-AF65-F5344CB8AC3E}">
        <p14:creationId xmlns:p14="http://schemas.microsoft.com/office/powerpoint/2010/main" val="264339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230217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253199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219329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66270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106782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349792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extLst>
      <p:ext uri="{BB962C8B-B14F-4D97-AF65-F5344CB8AC3E}">
        <p14:creationId xmlns:p14="http://schemas.microsoft.com/office/powerpoint/2010/main" val="397625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400">
                <a:solidFill>
                  <a:schemeClr val="tx1">
                    <a:tint val="75000"/>
                  </a:schemeClr>
                </a:solidFill>
                <a:latin typeface="Arial" pitchFamily="34" charset="0"/>
                <a:cs typeface="Arial" pitchFamily="34" charset="0"/>
              </a:defRPr>
            </a:lvl1pPr>
          </a:lstStyle>
          <a:p>
            <a:fld id="{5DFF13A9-1037-4D5A-A349-B944681F0EB5}" type="slidenum">
              <a:rPr lang="en-US" smtClean="0"/>
              <a:pPr/>
              <a:t>‹#›</a:t>
            </a:fld>
            <a:endParaRPr lang="en-US" dirty="0"/>
          </a:p>
        </p:txBody>
      </p:sp>
      <p:pic>
        <p:nvPicPr>
          <p:cNvPr id="5" name="Picture 5" descr="Your-Org-Logo"/>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7200" y="5867402"/>
            <a:ext cx="236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931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spcBef>
          <a:spcPct val="0"/>
        </a:spcBef>
        <a:buNone/>
        <a:defRPr sz="4200" kern="1200">
          <a:solidFill>
            <a:srgbClr val="002F80"/>
          </a:solidFill>
          <a:latin typeface="Times New Roman" pitchFamily="18" charset="0"/>
          <a:ea typeface="+mj-ea"/>
          <a:cs typeface="Times New Roman" pitchFamily="18" charset="0"/>
        </a:defRPr>
      </a:lvl1pPr>
    </p:titleStyle>
    <p:bodyStyle>
      <a:lvl1pPr marL="2349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1pPr>
      <a:lvl2pPr marL="457200" indent="-234950" algn="l" defTabSz="914400" rtl="0" eaLnBrk="1" latinLnBrk="0" hangingPunct="1">
        <a:spcBef>
          <a:spcPct val="20000"/>
        </a:spcBef>
        <a:buFont typeface="Arial" pitchFamily="34" charset="0"/>
        <a:buChar char="–"/>
        <a:defRPr sz="2200" kern="1200">
          <a:solidFill>
            <a:srgbClr val="333333"/>
          </a:solidFill>
          <a:latin typeface="Arial" pitchFamily="34" charset="0"/>
          <a:ea typeface="+mn-ea"/>
          <a:cs typeface="Arial" pitchFamily="34" charset="0"/>
        </a:defRPr>
      </a:lvl2pPr>
      <a:lvl3pPr marL="6921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914400" indent="-234950" algn="l" defTabSz="914400" rtl="0" eaLnBrk="1" latinLnBrk="0" hangingPunct="1">
        <a:spcBef>
          <a:spcPct val="20000"/>
        </a:spcBef>
        <a:buFont typeface="Arial" pitchFamily="34" charset="0"/>
        <a:buChar char="–"/>
        <a:defRPr sz="2000" kern="1200">
          <a:solidFill>
            <a:srgbClr val="333333"/>
          </a:solidFill>
          <a:latin typeface="Arial" pitchFamily="34" charset="0"/>
          <a:ea typeface="+mn-ea"/>
          <a:cs typeface="Arial" pitchFamily="34" charset="0"/>
        </a:defRPr>
      </a:lvl4pPr>
      <a:lvl5pPr marL="1149350" indent="-23495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D6D3-B4E3-4389-9A33-5D99FCB87614}"/>
              </a:ext>
            </a:extLst>
          </p:cNvPr>
          <p:cNvSpPr>
            <a:spLocks noGrp="1"/>
          </p:cNvSpPr>
          <p:nvPr>
            <p:ph type="ctrTitle"/>
          </p:nvPr>
        </p:nvSpPr>
        <p:spPr>
          <a:xfrm>
            <a:off x="289806" y="2204883"/>
            <a:ext cx="8564388" cy="1464515"/>
          </a:xfrm>
        </p:spPr>
        <p:txBody>
          <a:bodyPr>
            <a:normAutofit/>
          </a:bodyPr>
          <a:lstStyle/>
          <a:p>
            <a:pPr algn="ctr"/>
            <a:r>
              <a:rPr lang="en-US" dirty="0">
                <a:latin typeface="Source Sans Pro" panose="020B0503030403020204" pitchFamily="34" charset="0"/>
                <a:ea typeface="Source Sans Pro" panose="020B0503030403020204" pitchFamily="34" charset="0"/>
              </a:rPr>
              <a:t>Submitting a Request for Public Assistance</a:t>
            </a:r>
          </a:p>
        </p:txBody>
      </p:sp>
      <p:sp>
        <p:nvSpPr>
          <p:cNvPr id="4" name="Slide Number Placeholder 3">
            <a:extLst>
              <a:ext uri="{FF2B5EF4-FFF2-40B4-BE49-F238E27FC236}">
                <a16:creationId xmlns:a16="http://schemas.microsoft.com/office/drawing/2014/main" id="{F9725040-67CA-4F23-B6A7-BFDF7C3ADB92}"/>
              </a:ext>
            </a:extLst>
          </p:cNvPr>
          <p:cNvSpPr>
            <a:spLocks noGrp="1"/>
          </p:cNvSpPr>
          <p:nvPr>
            <p:ph type="sldNum" sz="quarter" idx="12"/>
          </p:nvPr>
        </p:nvSpPr>
        <p:spPr/>
        <p:txBody>
          <a:bodyPr/>
          <a:lstStyle/>
          <a:p>
            <a:fld id="{5DFF13A9-1037-4D5A-A349-B944681F0EB5}" type="slidenum">
              <a:rPr lang="en-US" smtClean="0"/>
              <a:pPr/>
              <a:t>1</a:t>
            </a:fld>
            <a:endParaRPr lang="en-US" dirty="0"/>
          </a:p>
        </p:txBody>
      </p:sp>
    </p:spTree>
    <p:extLst>
      <p:ext uri="{BB962C8B-B14F-4D97-AF65-F5344CB8AC3E}">
        <p14:creationId xmlns:p14="http://schemas.microsoft.com/office/powerpoint/2010/main" val="309057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3236-07EC-4A19-B044-A376FCDBEE32}"/>
              </a:ext>
            </a:extLst>
          </p:cNvPr>
          <p:cNvSpPr>
            <a:spLocks noGrp="1"/>
          </p:cNvSpPr>
          <p:nvPr>
            <p:ph type="title"/>
          </p:nvPr>
        </p:nvSpPr>
        <p:spPr>
          <a:xfrm>
            <a:off x="678427" y="4163783"/>
            <a:ext cx="7722254" cy="1487799"/>
          </a:xfrm>
        </p:spPr>
        <p:txBody>
          <a:bodyPr>
            <a:normAutofit/>
          </a:bodyPr>
          <a:lstStyle/>
          <a:p>
            <a:r>
              <a:rPr lang="en-US" sz="1200" dirty="0">
                <a:solidFill>
                  <a:schemeClr val="tx1"/>
                </a:solidFill>
                <a:latin typeface="Source Sans Pro" panose="020B0503030403020204" pitchFamily="34" charset="0"/>
                <a:ea typeface="Source Sans Pro" panose="020B0503030403020204" pitchFamily="34" charset="0"/>
              </a:rPr>
              <a:t>Type your name in the Print Name field. It will automatically show up as a signature in the font style below the box. (You may change the font style)</a:t>
            </a:r>
            <a:br>
              <a:rPr lang="en-US" sz="1200" dirty="0">
                <a:solidFill>
                  <a:schemeClr val="tx1"/>
                </a:solidFill>
                <a:latin typeface="Source Sans Pro" panose="020B0503030403020204" pitchFamily="34" charset="0"/>
                <a:ea typeface="Source Sans Pro" panose="020B0503030403020204" pitchFamily="34" charset="0"/>
              </a:rPr>
            </a:br>
            <a:br>
              <a:rPr lang="en-US" sz="1200" dirty="0">
                <a:solidFill>
                  <a:schemeClr val="tx1"/>
                </a:solidFill>
                <a:latin typeface="Source Sans Pro" panose="020B0503030403020204" pitchFamily="34" charset="0"/>
                <a:ea typeface="Source Sans Pro" panose="020B0503030403020204" pitchFamily="34" charset="0"/>
              </a:rPr>
            </a:br>
            <a:r>
              <a:rPr lang="en-US" sz="1200" dirty="0">
                <a:solidFill>
                  <a:schemeClr val="tx1"/>
                </a:solidFill>
                <a:latin typeface="Source Sans Pro" panose="020B0503030403020204" pitchFamily="34" charset="0"/>
                <a:ea typeface="Source Sans Pro" panose="020B0503030403020204" pitchFamily="34" charset="0"/>
              </a:rPr>
              <a:t>Enter the password for your Grants Portal account.</a:t>
            </a:r>
            <a:br>
              <a:rPr lang="en-US" sz="1200" dirty="0">
                <a:latin typeface="Source Sans Pro" panose="020B0503030403020204" pitchFamily="34" charset="0"/>
                <a:ea typeface="Source Sans Pro" panose="020B0503030403020204" pitchFamily="34" charset="0"/>
              </a:rPr>
            </a:br>
            <a:br>
              <a:rPr lang="en-US" sz="1200" dirty="0">
                <a:latin typeface="Source Sans Pro" panose="020B0503030403020204" pitchFamily="34" charset="0"/>
                <a:ea typeface="Source Sans Pro" panose="020B0503030403020204" pitchFamily="34" charset="0"/>
              </a:rPr>
            </a:br>
            <a:r>
              <a:rPr lang="en-US" sz="1200" dirty="0">
                <a:solidFill>
                  <a:schemeClr val="tx1"/>
                </a:solidFill>
                <a:latin typeface="Source Sans Pro" panose="020B0503030403020204" pitchFamily="34" charset="0"/>
                <a:ea typeface="Source Sans Pro" panose="020B0503030403020204" pitchFamily="34" charset="0"/>
              </a:rPr>
              <a:t>Click the </a:t>
            </a:r>
            <a:r>
              <a:rPr lang="en-US" sz="1200" b="1" dirty="0">
                <a:solidFill>
                  <a:schemeClr val="accent1"/>
                </a:solidFill>
                <a:latin typeface="Source Sans Pro" panose="020B0503030403020204" pitchFamily="34" charset="0"/>
                <a:ea typeface="Source Sans Pro" panose="020B0503030403020204" pitchFamily="34" charset="0"/>
              </a:rPr>
              <a:t>blue </a:t>
            </a:r>
            <a:r>
              <a:rPr lang="en-US" sz="1200" dirty="0">
                <a:solidFill>
                  <a:schemeClr val="tx1"/>
                </a:solidFill>
                <a:latin typeface="Source Sans Pro" panose="020B0503030403020204" pitchFamily="34" charset="0"/>
                <a:ea typeface="Source Sans Pro" panose="020B0503030403020204" pitchFamily="34" charset="0"/>
              </a:rPr>
              <a:t>Sign box to advance to the next screen.</a:t>
            </a:r>
            <a:br>
              <a:rPr lang="en-US" sz="1050" dirty="0"/>
            </a:br>
            <a:endParaRPr lang="en-US" sz="1050" dirty="0"/>
          </a:p>
        </p:txBody>
      </p:sp>
      <p:sp>
        <p:nvSpPr>
          <p:cNvPr id="5" name="Rectangle 4">
            <a:extLst>
              <a:ext uri="{FF2B5EF4-FFF2-40B4-BE49-F238E27FC236}">
                <a16:creationId xmlns:a16="http://schemas.microsoft.com/office/drawing/2014/main" id="{BF259312-9D3D-45EA-B697-61C85B19DF56}"/>
              </a:ext>
            </a:extLst>
          </p:cNvPr>
          <p:cNvSpPr/>
          <p:nvPr/>
        </p:nvSpPr>
        <p:spPr>
          <a:xfrm>
            <a:off x="4602973" y="1277579"/>
            <a:ext cx="1044185" cy="659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1DC23EBB-054D-4813-BFDD-53F3B2152471}"/>
              </a:ext>
            </a:extLst>
          </p:cNvPr>
          <p:cNvPicPr/>
          <p:nvPr/>
        </p:nvPicPr>
        <p:blipFill>
          <a:blip r:embed="rId2"/>
          <a:stretch>
            <a:fillRect/>
          </a:stretch>
        </p:blipFill>
        <p:spPr>
          <a:xfrm>
            <a:off x="1740311" y="1405891"/>
            <a:ext cx="5363620" cy="2629583"/>
          </a:xfrm>
          <a:prstGeom prst="rect">
            <a:avLst/>
          </a:prstGeom>
        </p:spPr>
      </p:pic>
    </p:spTree>
    <p:extLst>
      <p:ext uri="{BB962C8B-B14F-4D97-AF65-F5344CB8AC3E}">
        <p14:creationId xmlns:p14="http://schemas.microsoft.com/office/powerpoint/2010/main" val="129697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59BC96-5252-4628-830C-3E91AF5DD7C9}"/>
              </a:ext>
            </a:extLst>
          </p:cNvPr>
          <p:cNvPicPr/>
          <p:nvPr/>
        </p:nvPicPr>
        <p:blipFill>
          <a:blip r:embed="rId2"/>
          <a:stretch>
            <a:fillRect/>
          </a:stretch>
        </p:blipFill>
        <p:spPr>
          <a:xfrm>
            <a:off x="342163" y="153383"/>
            <a:ext cx="3836055" cy="3882691"/>
          </a:xfrm>
          <a:prstGeom prst="rect">
            <a:avLst/>
          </a:prstGeom>
        </p:spPr>
      </p:pic>
      <p:pic>
        <p:nvPicPr>
          <p:cNvPr id="6" name="Picture 5">
            <a:extLst>
              <a:ext uri="{FF2B5EF4-FFF2-40B4-BE49-F238E27FC236}">
                <a16:creationId xmlns:a16="http://schemas.microsoft.com/office/drawing/2014/main" id="{8CE8F3AB-A30D-4461-B002-024C45A073A7}"/>
              </a:ext>
            </a:extLst>
          </p:cNvPr>
          <p:cNvPicPr/>
          <p:nvPr/>
        </p:nvPicPr>
        <p:blipFill>
          <a:blip r:embed="rId3"/>
          <a:stretch>
            <a:fillRect/>
          </a:stretch>
        </p:blipFill>
        <p:spPr>
          <a:xfrm>
            <a:off x="861305" y="4121836"/>
            <a:ext cx="6961239" cy="1198245"/>
          </a:xfrm>
          <a:prstGeom prst="rect">
            <a:avLst/>
          </a:prstGeom>
        </p:spPr>
      </p:pic>
      <p:pic>
        <p:nvPicPr>
          <p:cNvPr id="7" name="Picture 6">
            <a:extLst>
              <a:ext uri="{FF2B5EF4-FFF2-40B4-BE49-F238E27FC236}">
                <a16:creationId xmlns:a16="http://schemas.microsoft.com/office/drawing/2014/main" id="{7F37868B-6F95-476A-ABC0-8292D47C666C}"/>
              </a:ext>
            </a:extLst>
          </p:cNvPr>
          <p:cNvPicPr/>
          <p:nvPr/>
        </p:nvPicPr>
        <p:blipFill>
          <a:blip r:embed="rId4"/>
          <a:stretch>
            <a:fillRect/>
          </a:stretch>
        </p:blipFill>
        <p:spPr>
          <a:xfrm>
            <a:off x="4218040" y="194680"/>
            <a:ext cx="4117748" cy="3998658"/>
          </a:xfrm>
          <a:prstGeom prst="rect">
            <a:avLst/>
          </a:prstGeom>
        </p:spPr>
      </p:pic>
      <p:sp>
        <p:nvSpPr>
          <p:cNvPr id="8" name="Rectangle 7">
            <a:extLst>
              <a:ext uri="{FF2B5EF4-FFF2-40B4-BE49-F238E27FC236}">
                <a16:creationId xmlns:a16="http://schemas.microsoft.com/office/drawing/2014/main" id="{333ED33D-60FD-47F6-898E-AAF99DD3275C}"/>
              </a:ext>
            </a:extLst>
          </p:cNvPr>
          <p:cNvSpPr/>
          <p:nvPr/>
        </p:nvSpPr>
        <p:spPr>
          <a:xfrm>
            <a:off x="6115787" y="2625466"/>
            <a:ext cx="815955"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63BC45B-FA5B-4167-8E80-88BBDCF07D71}"/>
              </a:ext>
            </a:extLst>
          </p:cNvPr>
          <p:cNvSpPr/>
          <p:nvPr/>
        </p:nvSpPr>
        <p:spPr>
          <a:xfrm>
            <a:off x="6115787" y="2811976"/>
            <a:ext cx="615746" cy="95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FAFE14C2-8AF5-4FAE-8ED2-AE7B6B23216F}"/>
              </a:ext>
            </a:extLst>
          </p:cNvPr>
          <p:cNvSpPr/>
          <p:nvPr/>
        </p:nvSpPr>
        <p:spPr>
          <a:xfrm>
            <a:off x="6115787" y="2363498"/>
            <a:ext cx="671421" cy="112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DBF5786C-DC65-4D5C-9423-7DFC946B8133}"/>
              </a:ext>
            </a:extLst>
          </p:cNvPr>
          <p:cNvSpPr/>
          <p:nvPr/>
        </p:nvSpPr>
        <p:spPr>
          <a:xfrm>
            <a:off x="6115787" y="3439467"/>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5A87843C-F09F-49C1-9536-6D0D2446EF02}"/>
              </a:ext>
            </a:extLst>
          </p:cNvPr>
          <p:cNvSpPr/>
          <p:nvPr/>
        </p:nvSpPr>
        <p:spPr>
          <a:xfrm>
            <a:off x="6143624" y="3665739"/>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47DE6AEA-15FD-4C14-88C7-F3AAA6BC16C6}"/>
              </a:ext>
            </a:extLst>
          </p:cNvPr>
          <p:cNvSpPr/>
          <p:nvPr/>
        </p:nvSpPr>
        <p:spPr>
          <a:xfrm>
            <a:off x="6142150" y="3863859"/>
            <a:ext cx="615746"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EB01849-C0DB-4277-B603-BAE82C12571E}"/>
              </a:ext>
            </a:extLst>
          </p:cNvPr>
          <p:cNvSpPr/>
          <p:nvPr/>
        </p:nvSpPr>
        <p:spPr>
          <a:xfrm>
            <a:off x="6115787" y="3055866"/>
            <a:ext cx="615746" cy="50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A1B11DCA-C866-4B03-9ECF-3CB2514A04A3}"/>
              </a:ext>
            </a:extLst>
          </p:cNvPr>
          <p:cNvSpPr/>
          <p:nvPr/>
        </p:nvSpPr>
        <p:spPr>
          <a:xfrm>
            <a:off x="2158425" y="1303011"/>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5AD553E5-F90E-4686-8AD3-0570192D449B}"/>
              </a:ext>
            </a:extLst>
          </p:cNvPr>
          <p:cNvSpPr/>
          <p:nvPr/>
        </p:nvSpPr>
        <p:spPr>
          <a:xfrm>
            <a:off x="2158425" y="1463949"/>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462897E2-1C92-4A86-B15C-1864D3938484}"/>
              </a:ext>
            </a:extLst>
          </p:cNvPr>
          <p:cNvSpPr/>
          <p:nvPr/>
        </p:nvSpPr>
        <p:spPr>
          <a:xfrm>
            <a:off x="2158425" y="1624887"/>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ABF50DFC-6180-45FF-B4AD-965D57B184B2}"/>
              </a:ext>
            </a:extLst>
          </p:cNvPr>
          <p:cNvSpPr/>
          <p:nvPr/>
        </p:nvSpPr>
        <p:spPr>
          <a:xfrm>
            <a:off x="3082044" y="1133936"/>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1">
            <a:extLst>
              <a:ext uri="{FF2B5EF4-FFF2-40B4-BE49-F238E27FC236}">
                <a16:creationId xmlns:a16="http://schemas.microsoft.com/office/drawing/2014/main" id="{41CC6473-5600-4D2A-B334-349E489D6398}"/>
              </a:ext>
            </a:extLst>
          </p:cNvPr>
          <p:cNvSpPr>
            <a:spLocks noGrp="1"/>
          </p:cNvSpPr>
          <p:nvPr>
            <p:ph type="title"/>
          </p:nvPr>
        </p:nvSpPr>
        <p:spPr>
          <a:xfrm>
            <a:off x="2699325" y="5160032"/>
            <a:ext cx="3593813" cy="691851"/>
          </a:xfrm>
        </p:spPr>
        <p:txBody>
          <a:bodyPr>
            <a:normAutofit fontScale="90000"/>
          </a:bodyPr>
          <a:lstStyle/>
          <a:p>
            <a:r>
              <a:rPr lang="en-US" sz="1050" dirty="0">
                <a:solidFill>
                  <a:schemeClr val="tx1"/>
                </a:solidFill>
                <a:latin typeface="Source Sans Pro" panose="020B0503030403020204" pitchFamily="34" charset="0"/>
                <a:ea typeface="Source Sans Pro" panose="020B0503030403020204" pitchFamily="34" charset="0"/>
              </a:rPr>
              <a:t>Verify </a:t>
            </a:r>
            <a:r>
              <a:rPr lang="en-US" sz="1050" b="1" dirty="0">
                <a:solidFill>
                  <a:schemeClr val="tx1"/>
                </a:solidFill>
                <a:latin typeface="Source Sans Pro" panose="020B0503030403020204" pitchFamily="34" charset="0"/>
                <a:ea typeface="Source Sans Pro" panose="020B0503030403020204" pitchFamily="34" charset="0"/>
              </a:rPr>
              <a:t>ALL</a:t>
            </a:r>
            <a:r>
              <a:rPr lang="en-US" sz="1050" dirty="0">
                <a:solidFill>
                  <a:schemeClr val="tx1"/>
                </a:solidFill>
                <a:latin typeface="Source Sans Pro" panose="020B0503030403020204" pitchFamily="34" charset="0"/>
                <a:ea typeface="Source Sans Pro" panose="020B0503030403020204" pitchFamily="34" charset="0"/>
              </a:rPr>
              <a:t> of the information on the RPA form. If any information is incorrect, click the Back button to make corrections.</a:t>
            </a:r>
            <a:br>
              <a:rPr lang="en-US" sz="1050" dirty="0">
                <a:latin typeface="Source Sans Pro" panose="020B0503030403020204" pitchFamily="34" charset="0"/>
                <a:ea typeface="Source Sans Pro" panose="020B0503030403020204" pitchFamily="34" charset="0"/>
              </a:rPr>
            </a:br>
            <a:br>
              <a:rPr lang="en-US" sz="1050" dirty="0">
                <a:latin typeface="Source Sans Pro" panose="020B0503030403020204" pitchFamily="34" charset="0"/>
                <a:ea typeface="Source Sans Pro" panose="020B0503030403020204" pitchFamily="34" charset="0"/>
              </a:rPr>
            </a:br>
            <a:r>
              <a:rPr lang="en-US" sz="1050" dirty="0">
                <a:solidFill>
                  <a:schemeClr val="tx1"/>
                </a:solidFill>
                <a:latin typeface="Source Sans Pro" panose="020B0503030403020204" pitchFamily="34" charset="0"/>
                <a:ea typeface="Source Sans Pro" panose="020B0503030403020204" pitchFamily="34" charset="0"/>
              </a:rPr>
              <a:t>Click the </a:t>
            </a:r>
            <a:r>
              <a:rPr lang="en-US" sz="1050" b="1" dirty="0">
                <a:solidFill>
                  <a:schemeClr val="accent1"/>
                </a:solidFill>
                <a:latin typeface="Source Sans Pro" panose="020B0503030403020204" pitchFamily="34" charset="0"/>
                <a:ea typeface="Source Sans Pro" panose="020B0503030403020204" pitchFamily="34" charset="0"/>
              </a:rPr>
              <a:t>blue </a:t>
            </a:r>
            <a:r>
              <a:rPr lang="en-US" sz="1050" dirty="0">
                <a:solidFill>
                  <a:schemeClr val="tx1"/>
                </a:solidFill>
                <a:latin typeface="Source Sans Pro" panose="020B0503030403020204" pitchFamily="34" charset="0"/>
                <a:ea typeface="Source Sans Pro" panose="020B0503030403020204" pitchFamily="34" charset="0"/>
              </a:rPr>
              <a:t>Submit box to submit your RPA.</a:t>
            </a:r>
            <a:br>
              <a:rPr lang="en-US" sz="1050" dirty="0"/>
            </a:br>
            <a:endParaRPr lang="en-US" sz="1050" dirty="0"/>
          </a:p>
        </p:txBody>
      </p:sp>
      <p:sp>
        <p:nvSpPr>
          <p:cNvPr id="20" name="Rectangle 19">
            <a:extLst>
              <a:ext uri="{FF2B5EF4-FFF2-40B4-BE49-F238E27FC236}">
                <a16:creationId xmlns:a16="http://schemas.microsoft.com/office/drawing/2014/main" id="{B8EAC973-762A-435D-98D9-55D9E720F321}"/>
              </a:ext>
            </a:extLst>
          </p:cNvPr>
          <p:cNvSpPr/>
          <p:nvPr/>
        </p:nvSpPr>
        <p:spPr>
          <a:xfrm>
            <a:off x="6115787" y="4094062"/>
            <a:ext cx="615746" cy="50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9106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9347E65-8068-43A8-A33B-983DEC3C5004}"/>
              </a:ext>
            </a:extLst>
          </p:cNvPr>
          <p:cNvPicPr>
            <a:picLocks noGrp="1" noChangeAspect="1"/>
          </p:cNvPicPr>
          <p:nvPr>
            <p:ph idx="1"/>
          </p:nvPr>
        </p:nvPicPr>
        <p:blipFill>
          <a:blip r:embed="rId2"/>
          <a:stretch>
            <a:fillRect/>
          </a:stretch>
        </p:blipFill>
        <p:spPr>
          <a:xfrm>
            <a:off x="1455206" y="230646"/>
            <a:ext cx="5915025" cy="3019414"/>
          </a:xfrm>
          <a:prstGeom prst="rect">
            <a:avLst/>
          </a:prstGeom>
        </p:spPr>
      </p:pic>
      <p:sp>
        <p:nvSpPr>
          <p:cNvPr id="3" name="Title 1">
            <a:extLst>
              <a:ext uri="{FF2B5EF4-FFF2-40B4-BE49-F238E27FC236}">
                <a16:creationId xmlns:a16="http://schemas.microsoft.com/office/drawing/2014/main" id="{210B6CB9-BD16-425F-B4F5-F493034B14FE}"/>
              </a:ext>
            </a:extLst>
          </p:cNvPr>
          <p:cNvSpPr>
            <a:spLocks noGrp="1"/>
          </p:cNvSpPr>
          <p:nvPr>
            <p:ph type="title"/>
          </p:nvPr>
        </p:nvSpPr>
        <p:spPr>
          <a:xfrm>
            <a:off x="1050085" y="3607941"/>
            <a:ext cx="7173616" cy="1630686"/>
          </a:xfrm>
        </p:spPr>
        <p:txBody>
          <a:bodyPr>
            <a:normAutofit/>
          </a:bodyPr>
          <a:lstStyle/>
          <a:p>
            <a:r>
              <a:rPr lang="en-US" sz="1800" dirty="0">
                <a:solidFill>
                  <a:schemeClr val="tx1"/>
                </a:solidFill>
                <a:latin typeface="Source Sans Pro" panose="020B0503030403020204" pitchFamily="34" charset="0"/>
                <a:ea typeface="Source Sans Pro" panose="020B0503030403020204" pitchFamily="34" charset="0"/>
              </a:rPr>
              <a:t>Once your RPA has been submitted, you will be re-directed to your Grants Portal Dashboard and see a box indicating that your RPA has been successfully submitted.</a:t>
            </a:r>
            <a:br>
              <a:rPr lang="en-US" sz="1050" dirty="0"/>
            </a:br>
            <a:endParaRPr lang="en-US" sz="1050" dirty="0"/>
          </a:p>
        </p:txBody>
      </p:sp>
    </p:spTree>
    <p:extLst>
      <p:ext uri="{BB962C8B-B14F-4D97-AF65-F5344CB8AC3E}">
        <p14:creationId xmlns:p14="http://schemas.microsoft.com/office/powerpoint/2010/main" val="100323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346E4B-C9E2-41D3-AAFB-2E718D067B67}"/>
              </a:ext>
            </a:extLst>
          </p:cNvPr>
          <p:cNvSpPr>
            <a:spLocks noGrp="1"/>
          </p:cNvSpPr>
          <p:nvPr>
            <p:ph type="title"/>
          </p:nvPr>
        </p:nvSpPr>
        <p:spPr>
          <a:xfrm>
            <a:off x="755117" y="4148814"/>
            <a:ext cx="7651464" cy="1260893"/>
          </a:xfrm>
        </p:spPr>
        <p:txBody>
          <a:bodyPr>
            <a:normAutofit/>
          </a:bodyPr>
          <a:lstStyle/>
          <a:p>
            <a:r>
              <a:rPr lang="en-US" sz="1350" dirty="0">
                <a:solidFill>
                  <a:schemeClr val="tx1"/>
                </a:solidFill>
                <a:latin typeface="Source Sans Pro" panose="020B0503030403020204" pitchFamily="34" charset="0"/>
                <a:ea typeface="Source Sans Pro" panose="020B0503030403020204" pitchFamily="34" charset="0"/>
                <a:cs typeface="+mn-cs"/>
              </a:rPr>
              <a:t>Once your RPA is submitted, the new disaster will show up under your applicant event profiles. Two State POCS and a PDMG will be assigned to you for the duration of the disaster. You can find the contact information for State and FEMA POCs in your applicant event profile.</a:t>
            </a:r>
            <a:br>
              <a:rPr lang="en-US" sz="1013" dirty="0">
                <a:solidFill>
                  <a:schemeClr val="tx1"/>
                </a:solidFill>
                <a:latin typeface="Source Sans Pro" panose="020B0503030403020204" pitchFamily="34" charset="0"/>
                <a:ea typeface="Source Sans Pro" panose="020B0503030403020204" pitchFamily="34" charset="0"/>
                <a:cs typeface="+mn-cs"/>
              </a:rPr>
            </a:br>
            <a:br>
              <a:rPr lang="en-US" sz="1013" dirty="0">
                <a:latin typeface="+mn-lt"/>
                <a:ea typeface="+mn-ea"/>
                <a:cs typeface="+mn-cs"/>
              </a:rPr>
            </a:br>
            <a:br>
              <a:rPr lang="en-US" sz="788" dirty="0"/>
            </a:br>
            <a:endParaRPr lang="en-US" sz="788" dirty="0"/>
          </a:p>
        </p:txBody>
      </p:sp>
      <p:pic>
        <p:nvPicPr>
          <p:cNvPr id="6" name="Picture 5">
            <a:extLst>
              <a:ext uri="{FF2B5EF4-FFF2-40B4-BE49-F238E27FC236}">
                <a16:creationId xmlns:a16="http://schemas.microsoft.com/office/drawing/2014/main" id="{00D0C813-9877-434A-B9A8-CA415FAAB205}"/>
              </a:ext>
            </a:extLst>
          </p:cNvPr>
          <p:cNvPicPr>
            <a:picLocks noChangeAspect="1"/>
          </p:cNvPicPr>
          <p:nvPr/>
        </p:nvPicPr>
        <p:blipFill>
          <a:blip r:embed="rId2"/>
          <a:stretch>
            <a:fillRect/>
          </a:stretch>
        </p:blipFill>
        <p:spPr>
          <a:xfrm>
            <a:off x="2180375" y="503899"/>
            <a:ext cx="4096778" cy="3580329"/>
          </a:xfrm>
          <a:prstGeom prst="rect">
            <a:avLst/>
          </a:prstGeom>
        </p:spPr>
      </p:pic>
    </p:spTree>
    <p:extLst>
      <p:ext uri="{BB962C8B-B14F-4D97-AF65-F5344CB8AC3E}">
        <p14:creationId xmlns:p14="http://schemas.microsoft.com/office/powerpoint/2010/main" val="419424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B757C-D669-422D-957C-E9D98DCDACEC}"/>
              </a:ext>
            </a:extLst>
          </p:cNvPr>
          <p:cNvSpPr>
            <a:spLocks noGrp="1"/>
          </p:cNvSpPr>
          <p:nvPr>
            <p:ph idx="1"/>
          </p:nvPr>
        </p:nvSpPr>
        <p:spPr/>
        <p:txBody>
          <a:bodyPr/>
          <a:lstStyle/>
          <a:p>
            <a:pPr marL="0" indent="0">
              <a:buNone/>
            </a:pPr>
            <a:r>
              <a:rPr lang="en-US" sz="2800" b="1" dirty="0">
                <a:latin typeface="Source Sans Pro" panose="020B0503030403020204" pitchFamily="34" charset="0"/>
                <a:ea typeface="Source Sans Pro" panose="020B0503030403020204" pitchFamily="34" charset="0"/>
              </a:rPr>
              <a:t>South Dakota Office of Emergency Management</a:t>
            </a:r>
          </a:p>
          <a:p>
            <a:pPr lvl="1"/>
            <a:r>
              <a:rPr lang="en-US" sz="2800" dirty="0">
                <a:latin typeface="Source Sans Pro" panose="020B0503030403020204" pitchFamily="34" charset="0"/>
                <a:ea typeface="Source Sans Pro" panose="020B0503030403020204" pitchFamily="34" charset="0"/>
              </a:rPr>
              <a:t>Dustin Hight - Recovery Team Lead</a:t>
            </a:r>
          </a:p>
          <a:p>
            <a:pPr lvl="1"/>
            <a:r>
              <a:rPr lang="en-US" sz="2800" dirty="0">
                <a:latin typeface="Source Sans Pro" panose="020B0503030403020204" pitchFamily="34" charset="0"/>
                <a:ea typeface="Source Sans Pro" panose="020B0503030403020204" pitchFamily="34" charset="0"/>
              </a:rPr>
              <a:t>Amanda VanderPlaats - </a:t>
            </a:r>
            <a:r>
              <a:rPr lang="en-US" sz="2400" dirty="0">
                <a:latin typeface="Source Sans Pro" panose="020B0503030403020204" pitchFamily="34" charset="0"/>
                <a:ea typeface="Source Sans Pro" panose="020B0503030403020204" pitchFamily="34" charset="0"/>
              </a:rPr>
              <a:t>Public Assistance Coordinator</a:t>
            </a:r>
            <a:endParaRPr lang="en-US" sz="2800" dirty="0">
              <a:latin typeface="Source Sans Pro" panose="020B0503030403020204" pitchFamily="34" charset="0"/>
              <a:ea typeface="Source Sans Pro" panose="020B0503030403020204" pitchFamily="34" charset="0"/>
            </a:endParaRPr>
          </a:p>
          <a:p>
            <a:pPr lvl="1"/>
            <a:r>
              <a:rPr lang="en-US" sz="2800" dirty="0">
                <a:latin typeface="Source Sans Pro" panose="020B0503030403020204" pitchFamily="34" charset="0"/>
                <a:ea typeface="Source Sans Pro" panose="020B0503030403020204" pitchFamily="34" charset="0"/>
              </a:rPr>
              <a:t>Dale Farmen- Public Assistance Coordinator</a:t>
            </a:r>
          </a:p>
          <a:p>
            <a:pPr lvl="1"/>
            <a:r>
              <a:rPr lang="en-US" sz="2800" dirty="0">
                <a:latin typeface="Source Sans Pro" panose="020B0503030403020204" pitchFamily="34" charset="0"/>
                <a:ea typeface="Source Sans Pro" panose="020B0503030403020204" pitchFamily="34" charset="0"/>
              </a:rPr>
              <a:t>Colby Jensen - Public Assistance Coordinator</a:t>
            </a:r>
          </a:p>
          <a:p>
            <a:r>
              <a:rPr lang="en-US" sz="3200" dirty="0">
                <a:latin typeface="Source Sans Pro" panose="020B0503030403020204" pitchFamily="34" charset="0"/>
                <a:ea typeface="Source Sans Pro" panose="020B0503030403020204" pitchFamily="34" charset="0"/>
              </a:rPr>
              <a:t>Call </a:t>
            </a:r>
            <a:r>
              <a:rPr lang="en-US" sz="3200" b="1" dirty="0">
                <a:latin typeface="Source Sans Pro" panose="020B0503030403020204" pitchFamily="34" charset="0"/>
                <a:ea typeface="Source Sans Pro" panose="020B0503030403020204" pitchFamily="34" charset="0"/>
              </a:rPr>
              <a:t>(605) 773-3231 </a:t>
            </a:r>
            <a:r>
              <a:rPr lang="en-US" sz="3200" dirty="0">
                <a:latin typeface="Source Sans Pro" panose="020B0503030403020204" pitchFamily="34" charset="0"/>
                <a:ea typeface="Source Sans Pro" panose="020B0503030403020204" pitchFamily="34" charset="0"/>
              </a:rPr>
              <a:t>with any questions!</a:t>
            </a:r>
          </a:p>
          <a:p>
            <a:endParaRPr lang="en-US" dirty="0"/>
          </a:p>
        </p:txBody>
      </p:sp>
      <p:sp>
        <p:nvSpPr>
          <p:cNvPr id="3" name="Slide Number Placeholder 2">
            <a:extLst>
              <a:ext uri="{FF2B5EF4-FFF2-40B4-BE49-F238E27FC236}">
                <a16:creationId xmlns:a16="http://schemas.microsoft.com/office/drawing/2014/main" id="{FD741B93-CDA6-4E34-B836-27682C7BDB1A}"/>
              </a:ext>
            </a:extLst>
          </p:cNvPr>
          <p:cNvSpPr>
            <a:spLocks noGrp="1"/>
          </p:cNvSpPr>
          <p:nvPr>
            <p:ph type="sldNum" sz="quarter" idx="12"/>
          </p:nvPr>
        </p:nvSpPr>
        <p:spPr/>
        <p:txBody>
          <a:bodyPr/>
          <a:lstStyle/>
          <a:p>
            <a:fld id="{5DFF13A9-1037-4D5A-A349-B944681F0EB5}" type="slidenum">
              <a:rPr lang="en-US" smtClean="0"/>
              <a:pPr/>
              <a:t>14</a:t>
            </a:fld>
            <a:endParaRPr lang="en-US" dirty="0"/>
          </a:p>
        </p:txBody>
      </p:sp>
      <p:sp>
        <p:nvSpPr>
          <p:cNvPr id="4" name="Title 3">
            <a:extLst>
              <a:ext uri="{FF2B5EF4-FFF2-40B4-BE49-F238E27FC236}">
                <a16:creationId xmlns:a16="http://schemas.microsoft.com/office/drawing/2014/main" id="{B30AC58C-B2BE-471A-8F6B-F503B763F895}"/>
              </a:ext>
            </a:extLst>
          </p:cNvPr>
          <p:cNvSpPr>
            <a:spLocks noGrp="1"/>
          </p:cNvSpPr>
          <p:nvPr>
            <p:ph type="title"/>
          </p:nvPr>
        </p:nvSpPr>
        <p:spPr/>
        <p:txBody>
          <a:bodyPr/>
          <a:lstStyle/>
          <a:p>
            <a:r>
              <a:rPr lang="en-US" dirty="0">
                <a:latin typeface="Source Sans Pro" panose="020B0503030403020204" pitchFamily="34" charset="0"/>
                <a:ea typeface="Source Sans Pro" panose="020B0503030403020204" pitchFamily="34" charset="0"/>
              </a:rPr>
              <a:t>Any Questions?</a:t>
            </a:r>
          </a:p>
        </p:txBody>
      </p:sp>
    </p:spTree>
    <p:extLst>
      <p:ext uri="{BB962C8B-B14F-4D97-AF65-F5344CB8AC3E}">
        <p14:creationId xmlns:p14="http://schemas.microsoft.com/office/powerpoint/2010/main" val="192847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AE68C6-4E78-48FA-AE06-33A10122F947}"/>
              </a:ext>
            </a:extLst>
          </p:cNvPr>
          <p:cNvSpPr>
            <a:spLocks noGrp="1"/>
          </p:cNvSpPr>
          <p:nvPr>
            <p:ph idx="1"/>
          </p:nvPr>
        </p:nvSpPr>
        <p:spPr/>
        <p:txBody>
          <a:bodyPr/>
          <a:lstStyle/>
          <a:p>
            <a:r>
              <a:rPr lang="en-US" dirty="0">
                <a:latin typeface="Source Sans Pro" panose="020B0503030403020204" pitchFamily="34" charset="0"/>
                <a:ea typeface="Source Sans Pro" panose="020B0503030403020204" pitchFamily="34" charset="0"/>
              </a:rPr>
              <a:t>Before you begin your RPA submission, update your Grants Portal account.</a:t>
            </a:r>
          </a:p>
          <a:p>
            <a:r>
              <a:rPr lang="en-US" dirty="0">
                <a:latin typeface="Source Sans Pro" panose="020B0503030403020204" pitchFamily="34" charset="0"/>
                <a:ea typeface="Source Sans Pro" panose="020B0503030403020204" pitchFamily="34" charset="0"/>
              </a:rPr>
              <a:t>The following information will automatically populate on the RPA form from your Grants Portal applicant profile:</a:t>
            </a:r>
          </a:p>
          <a:p>
            <a:pPr lvl="1"/>
            <a:r>
              <a:rPr lang="en-US" dirty="0">
                <a:latin typeface="Source Sans Pro" panose="020B0503030403020204" pitchFamily="34" charset="0"/>
                <a:ea typeface="Source Sans Pro" panose="020B0503030403020204" pitchFamily="34" charset="0"/>
              </a:rPr>
              <a:t>UEI &amp; TIN/EIN</a:t>
            </a:r>
          </a:p>
          <a:p>
            <a:pPr lvl="1"/>
            <a:r>
              <a:rPr lang="en-US" dirty="0">
                <a:latin typeface="Source Sans Pro" panose="020B0503030403020204" pitchFamily="34" charset="0"/>
                <a:ea typeface="Source Sans Pro" panose="020B0503030403020204" pitchFamily="34" charset="0"/>
              </a:rPr>
              <a:t>Personnel (primary and alternate contacts)</a:t>
            </a:r>
          </a:p>
          <a:p>
            <a:pPr lvl="2"/>
            <a:r>
              <a:rPr lang="en-US" dirty="0">
                <a:latin typeface="Source Sans Pro" panose="020B0503030403020204" pitchFamily="34" charset="0"/>
                <a:ea typeface="Source Sans Pro" panose="020B0503030403020204" pitchFamily="34" charset="0"/>
              </a:rPr>
              <a:t>This includes name, e-mail, and phone number</a:t>
            </a:r>
          </a:p>
          <a:p>
            <a:pPr lvl="1"/>
            <a:r>
              <a:rPr lang="en-US" dirty="0">
                <a:latin typeface="Source Sans Pro" panose="020B0503030403020204" pitchFamily="34" charset="0"/>
                <a:ea typeface="Source Sans Pro" panose="020B0503030403020204" pitchFamily="34" charset="0"/>
              </a:rPr>
              <a:t>Primary and Mailing address</a:t>
            </a:r>
          </a:p>
          <a:p>
            <a:endParaRPr lang="en-US" dirty="0"/>
          </a:p>
        </p:txBody>
      </p:sp>
      <p:sp>
        <p:nvSpPr>
          <p:cNvPr id="3" name="Slide Number Placeholder 2">
            <a:extLst>
              <a:ext uri="{FF2B5EF4-FFF2-40B4-BE49-F238E27FC236}">
                <a16:creationId xmlns:a16="http://schemas.microsoft.com/office/drawing/2014/main" id="{6597B53E-0038-42B1-B07B-D6CBF94B8B15}"/>
              </a:ext>
            </a:extLst>
          </p:cNvPr>
          <p:cNvSpPr>
            <a:spLocks noGrp="1"/>
          </p:cNvSpPr>
          <p:nvPr>
            <p:ph type="sldNum" sz="quarter" idx="12"/>
          </p:nvPr>
        </p:nvSpPr>
        <p:spPr/>
        <p:txBody>
          <a:bodyPr/>
          <a:lstStyle/>
          <a:p>
            <a:fld id="{5DFF13A9-1037-4D5A-A349-B944681F0EB5}" type="slidenum">
              <a:rPr lang="en-US" smtClean="0"/>
              <a:pPr/>
              <a:t>2</a:t>
            </a:fld>
            <a:endParaRPr lang="en-US" dirty="0"/>
          </a:p>
        </p:txBody>
      </p:sp>
      <p:sp>
        <p:nvSpPr>
          <p:cNvPr id="4" name="Title 3">
            <a:extLst>
              <a:ext uri="{FF2B5EF4-FFF2-40B4-BE49-F238E27FC236}">
                <a16:creationId xmlns:a16="http://schemas.microsoft.com/office/drawing/2014/main" id="{ED59975D-3C69-4F75-91B4-6CFDB0C2EB68}"/>
              </a:ext>
            </a:extLst>
          </p:cNvPr>
          <p:cNvSpPr>
            <a:spLocks noGrp="1"/>
          </p:cNvSpPr>
          <p:nvPr>
            <p:ph type="title"/>
          </p:nvPr>
        </p:nvSpPr>
        <p:spPr/>
        <p:txBody>
          <a:bodyPr/>
          <a:lstStyle/>
          <a:p>
            <a:r>
              <a:rPr lang="en-US" dirty="0">
                <a:latin typeface="Source Sans Pro" panose="020B0503030403020204" pitchFamily="34" charset="0"/>
                <a:ea typeface="Source Sans Pro" panose="020B0503030403020204" pitchFamily="34" charset="0"/>
              </a:rPr>
              <a:t>Update Grants Portal</a:t>
            </a:r>
          </a:p>
        </p:txBody>
      </p:sp>
    </p:spTree>
    <p:extLst>
      <p:ext uri="{BB962C8B-B14F-4D97-AF65-F5344CB8AC3E}">
        <p14:creationId xmlns:p14="http://schemas.microsoft.com/office/powerpoint/2010/main" val="7473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1F46-B21C-4A3B-8B18-8E8A60ECE3A0}"/>
              </a:ext>
            </a:extLst>
          </p:cNvPr>
          <p:cNvSpPr>
            <a:spLocks noGrp="1"/>
          </p:cNvSpPr>
          <p:nvPr>
            <p:ph type="title"/>
          </p:nvPr>
        </p:nvSpPr>
        <p:spPr>
          <a:xfrm>
            <a:off x="1838584" y="252092"/>
            <a:ext cx="5136863" cy="757068"/>
          </a:xfrm>
        </p:spPr>
        <p:txBody>
          <a:bodyPr/>
          <a:lstStyle/>
          <a:p>
            <a:pPr algn="ctr"/>
            <a:r>
              <a:rPr lang="en-US" dirty="0">
                <a:latin typeface="Source Sans Pro" panose="020B0503030403020204" pitchFamily="34" charset="0"/>
                <a:ea typeface="Source Sans Pro" panose="020B0503030403020204" pitchFamily="34" charset="0"/>
              </a:rPr>
              <a:t>Submitting Your RPA</a:t>
            </a:r>
          </a:p>
        </p:txBody>
      </p:sp>
      <p:pic>
        <p:nvPicPr>
          <p:cNvPr id="4" name="Content Placeholder 3">
            <a:extLst>
              <a:ext uri="{FF2B5EF4-FFF2-40B4-BE49-F238E27FC236}">
                <a16:creationId xmlns:a16="http://schemas.microsoft.com/office/drawing/2014/main" id="{047CB4F9-26AA-41BD-9C1C-C5A1F0C8D11E}"/>
              </a:ext>
            </a:extLst>
          </p:cNvPr>
          <p:cNvPicPr>
            <a:picLocks noGrp="1" noChangeAspect="1"/>
          </p:cNvPicPr>
          <p:nvPr>
            <p:ph idx="1"/>
          </p:nvPr>
        </p:nvPicPr>
        <p:blipFill>
          <a:blip r:embed="rId2"/>
          <a:stretch>
            <a:fillRect/>
          </a:stretch>
        </p:blipFill>
        <p:spPr>
          <a:xfrm>
            <a:off x="2121359" y="1104117"/>
            <a:ext cx="4806893" cy="3263504"/>
          </a:xfrm>
          <a:prstGeom prst="rect">
            <a:avLst/>
          </a:prstGeom>
        </p:spPr>
      </p:pic>
      <p:sp>
        <p:nvSpPr>
          <p:cNvPr id="3" name="TextBox 2">
            <a:extLst>
              <a:ext uri="{FF2B5EF4-FFF2-40B4-BE49-F238E27FC236}">
                <a16:creationId xmlns:a16="http://schemas.microsoft.com/office/drawing/2014/main" id="{1B7BD999-CCE2-402C-A9BF-D16A6597E135}"/>
              </a:ext>
            </a:extLst>
          </p:cNvPr>
          <p:cNvSpPr txBox="1"/>
          <p:nvPr/>
        </p:nvSpPr>
        <p:spPr>
          <a:xfrm>
            <a:off x="749218" y="4542503"/>
            <a:ext cx="7356496" cy="64633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When you log in to Grants Portal, you will have a bar across the top of your dashboard that prompts you to submit a request for Public Assistance.</a:t>
            </a:r>
          </a:p>
        </p:txBody>
      </p:sp>
    </p:spTree>
    <p:extLst>
      <p:ext uri="{BB962C8B-B14F-4D97-AF65-F5344CB8AC3E}">
        <p14:creationId xmlns:p14="http://schemas.microsoft.com/office/powerpoint/2010/main" val="11367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E85CD3-89B3-427A-AF02-0F6F3C384C7C}"/>
              </a:ext>
            </a:extLst>
          </p:cNvPr>
          <p:cNvPicPr>
            <a:picLocks noGrp="1"/>
          </p:cNvPicPr>
          <p:nvPr>
            <p:ph idx="1"/>
          </p:nvPr>
        </p:nvPicPr>
        <p:blipFill>
          <a:blip r:embed="rId2"/>
          <a:stretch>
            <a:fillRect/>
          </a:stretch>
        </p:blipFill>
        <p:spPr>
          <a:xfrm>
            <a:off x="696124" y="353961"/>
            <a:ext cx="7521677" cy="3923071"/>
          </a:xfrm>
          <a:prstGeom prst="rect">
            <a:avLst/>
          </a:prstGeom>
        </p:spPr>
      </p:pic>
      <p:sp>
        <p:nvSpPr>
          <p:cNvPr id="6" name="Title 1">
            <a:extLst>
              <a:ext uri="{FF2B5EF4-FFF2-40B4-BE49-F238E27FC236}">
                <a16:creationId xmlns:a16="http://schemas.microsoft.com/office/drawing/2014/main" id="{E91990D8-891F-4556-94F3-0E9C48CC7CCB}"/>
              </a:ext>
            </a:extLst>
          </p:cNvPr>
          <p:cNvSpPr>
            <a:spLocks noGrp="1"/>
          </p:cNvSpPr>
          <p:nvPr>
            <p:ph type="title"/>
          </p:nvPr>
        </p:nvSpPr>
        <p:spPr>
          <a:xfrm>
            <a:off x="1565817" y="4400812"/>
            <a:ext cx="5915025" cy="994172"/>
          </a:xfrm>
        </p:spPr>
        <p:txBody>
          <a:bodyPr>
            <a:normAutofit/>
          </a:bodyPr>
          <a:lstStyle/>
          <a:p>
            <a:r>
              <a:rPr lang="en-US" sz="1600" dirty="0">
                <a:solidFill>
                  <a:schemeClr val="tx1"/>
                </a:solidFill>
                <a:latin typeface="Source Sans Pro" panose="020B0503030403020204" pitchFamily="34" charset="0"/>
                <a:ea typeface="Source Sans Pro" panose="020B0503030403020204" pitchFamily="34" charset="0"/>
              </a:rPr>
              <a:t>The first screen that pops up will be a standard disclosure.</a:t>
            </a:r>
            <a:br>
              <a:rPr lang="en-US" sz="1600" dirty="0">
                <a:solidFill>
                  <a:schemeClr val="tx1"/>
                </a:solidFill>
                <a:latin typeface="Source Sans Pro" panose="020B0503030403020204" pitchFamily="34" charset="0"/>
                <a:ea typeface="Source Sans Pro" panose="020B0503030403020204" pitchFamily="34" charset="0"/>
              </a:rPr>
            </a:br>
            <a:r>
              <a:rPr lang="en-US" sz="1600" dirty="0">
                <a:solidFill>
                  <a:schemeClr val="tx1"/>
                </a:solidFill>
                <a:latin typeface="Source Sans Pro" panose="020B0503030403020204" pitchFamily="34" charset="0"/>
                <a:ea typeface="Source Sans Pro" panose="020B0503030403020204" pitchFamily="34" charset="0"/>
              </a:rPr>
              <a:t>Click the </a:t>
            </a:r>
            <a:r>
              <a:rPr lang="en-US" sz="1600" b="1" dirty="0">
                <a:solidFill>
                  <a:schemeClr val="accent1"/>
                </a:solidFill>
                <a:latin typeface="Source Sans Pro" panose="020B0503030403020204" pitchFamily="34" charset="0"/>
                <a:ea typeface="Source Sans Pro" panose="020B0503030403020204" pitchFamily="34" charset="0"/>
              </a:rPr>
              <a:t>blue </a:t>
            </a:r>
            <a:r>
              <a:rPr lang="en-US" sz="1600" dirty="0">
                <a:solidFill>
                  <a:schemeClr val="tx1"/>
                </a:solidFill>
                <a:latin typeface="Source Sans Pro" panose="020B0503030403020204" pitchFamily="34" charset="0"/>
                <a:ea typeface="Source Sans Pro" panose="020B0503030403020204" pitchFamily="34" charset="0"/>
              </a:rPr>
              <a:t>Proceed box to advance to the next screen.</a:t>
            </a:r>
          </a:p>
        </p:txBody>
      </p:sp>
    </p:spTree>
    <p:extLst>
      <p:ext uri="{BB962C8B-B14F-4D97-AF65-F5344CB8AC3E}">
        <p14:creationId xmlns:p14="http://schemas.microsoft.com/office/powerpoint/2010/main" val="379944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8C22-F996-47FE-AE17-D7B7C47B61F5}"/>
              </a:ext>
            </a:extLst>
          </p:cNvPr>
          <p:cNvSpPr>
            <a:spLocks noGrp="1"/>
          </p:cNvSpPr>
          <p:nvPr>
            <p:ph type="title"/>
          </p:nvPr>
        </p:nvSpPr>
        <p:spPr>
          <a:xfrm>
            <a:off x="1548119" y="4695780"/>
            <a:ext cx="5915025" cy="994172"/>
          </a:xfrm>
        </p:spPr>
        <p:txBody>
          <a:bodyPr>
            <a:normAutofit fontScale="90000"/>
          </a:bodyPr>
          <a:lstStyle/>
          <a:p>
            <a:r>
              <a:rPr lang="en-US" sz="1200" dirty="0">
                <a:solidFill>
                  <a:schemeClr val="tx1"/>
                </a:solidFill>
                <a:latin typeface="Source Sans Pro" panose="020B0503030403020204" pitchFamily="34" charset="0"/>
                <a:ea typeface="Source Sans Pro" panose="020B0503030403020204" pitchFamily="34" charset="0"/>
              </a:rPr>
              <a:t>The Event, DR4689, should show up in the Event Dropdown.</a:t>
            </a:r>
            <a:br>
              <a:rPr lang="en-US" sz="1200" dirty="0">
                <a:solidFill>
                  <a:schemeClr val="tx1"/>
                </a:solidFill>
                <a:latin typeface="Source Sans Pro" panose="020B0503030403020204" pitchFamily="34" charset="0"/>
                <a:ea typeface="Source Sans Pro" panose="020B0503030403020204" pitchFamily="34" charset="0"/>
              </a:rPr>
            </a:br>
            <a:br>
              <a:rPr lang="en-US" sz="1200" dirty="0">
                <a:solidFill>
                  <a:schemeClr val="tx1"/>
                </a:solidFill>
                <a:latin typeface="Source Sans Pro" panose="020B0503030403020204" pitchFamily="34" charset="0"/>
                <a:ea typeface="Source Sans Pro" panose="020B0503030403020204" pitchFamily="34" charset="0"/>
              </a:rPr>
            </a:br>
            <a:r>
              <a:rPr lang="en-US" sz="1200" dirty="0">
                <a:solidFill>
                  <a:schemeClr val="tx1"/>
                </a:solidFill>
                <a:latin typeface="Source Sans Pro" panose="020B0503030403020204" pitchFamily="34" charset="0"/>
                <a:ea typeface="Source Sans Pro" panose="020B0503030403020204" pitchFamily="34" charset="0"/>
              </a:rPr>
              <a:t>If your Grants Portal account has been updated with your UEI number, and you have participated in a disaster through Grants Portal before, your FEMA PA code, UEI, and DUNS # will automatically populate in the respective fields.</a:t>
            </a:r>
          </a:p>
        </p:txBody>
      </p:sp>
      <p:pic>
        <p:nvPicPr>
          <p:cNvPr id="6" name="Content Placeholder 5">
            <a:extLst>
              <a:ext uri="{FF2B5EF4-FFF2-40B4-BE49-F238E27FC236}">
                <a16:creationId xmlns:a16="http://schemas.microsoft.com/office/drawing/2014/main" id="{102DFE7F-9186-405B-AE3E-415E4F048ED4}"/>
              </a:ext>
            </a:extLst>
          </p:cNvPr>
          <p:cNvPicPr>
            <a:picLocks noGrp="1"/>
          </p:cNvPicPr>
          <p:nvPr>
            <p:ph idx="1"/>
          </p:nvPr>
        </p:nvPicPr>
        <p:blipFill>
          <a:blip r:embed="rId2"/>
          <a:stretch>
            <a:fillRect/>
          </a:stretch>
        </p:blipFill>
        <p:spPr>
          <a:xfrm>
            <a:off x="607634" y="312666"/>
            <a:ext cx="7651463" cy="4088146"/>
          </a:xfrm>
          <a:prstGeom prst="rect">
            <a:avLst/>
          </a:prstGeom>
        </p:spPr>
      </p:pic>
    </p:spTree>
    <p:extLst>
      <p:ext uri="{BB962C8B-B14F-4D97-AF65-F5344CB8AC3E}">
        <p14:creationId xmlns:p14="http://schemas.microsoft.com/office/powerpoint/2010/main" val="135911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3D39-32FF-4920-9722-77A164644DE4}"/>
              </a:ext>
            </a:extLst>
          </p:cNvPr>
          <p:cNvSpPr>
            <a:spLocks noGrp="1"/>
          </p:cNvSpPr>
          <p:nvPr>
            <p:ph type="title"/>
          </p:nvPr>
        </p:nvSpPr>
        <p:spPr>
          <a:xfrm>
            <a:off x="1614487" y="4855169"/>
            <a:ext cx="5915025" cy="994172"/>
          </a:xfrm>
          <a:solidFill>
            <a:schemeClr val="bg1"/>
          </a:solidFill>
        </p:spPr>
        <p:txBody>
          <a:bodyPr>
            <a:normAutofit/>
          </a:bodyPr>
          <a:lstStyle/>
          <a:p>
            <a:r>
              <a:rPr lang="en-US" sz="1050" dirty="0">
                <a:solidFill>
                  <a:schemeClr val="tx1"/>
                </a:solidFill>
                <a:latin typeface="Source Sans Pro" panose="020B0503030403020204" pitchFamily="34" charset="0"/>
                <a:ea typeface="Source Sans Pro" panose="020B0503030403020204" pitchFamily="34" charset="0"/>
              </a:rPr>
              <a:t>You will be able to select your Primary and Mailing address from these dropdowns. Any address that you have added to your profile in Grants Portal, will show up in these drop downs.</a:t>
            </a:r>
            <a:br>
              <a:rPr lang="en-US" sz="1050" dirty="0">
                <a:latin typeface="Source Sans Pro" panose="020B0503030403020204" pitchFamily="34" charset="0"/>
                <a:ea typeface="Source Sans Pro" panose="020B0503030403020204" pitchFamily="34" charset="0"/>
              </a:rPr>
            </a:br>
            <a:br>
              <a:rPr lang="en-US" sz="1050" dirty="0">
                <a:latin typeface="Source Sans Pro" panose="020B0503030403020204" pitchFamily="34" charset="0"/>
                <a:ea typeface="Source Sans Pro" panose="020B0503030403020204" pitchFamily="34" charset="0"/>
              </a:rPr>
            </a:br>
            <a:r>
              <a:rPr lang="en-US" sz="1050" dirty="0">
                <a:solidFill>
                  <a:schemeClr val="tx1"/>
                </a:solidFill>
                <a:latin typeface="Source Sans Pro" panose="020B0503030403020204" pitchFamily="34" charset="0"/>
                <a:ea typeface="Source Sans Pro" panose="020B0503030403020204" pitchFamily="34" charset="0"/>
              </a:rPr>
              <a:t>Click the </a:t>
            </a:r>
            <a:r>
              <a:rPr lang="en-US" sz="1050" b="1" dirty="0">
                <a:solidFill>
                  <a:schemeClr val="accent1"/>
                </a:solidFill>
                <a:latin typeface="Source Sans Pro" panose="020B0503030403020204" pitchFamily="34" charset="0"/>
                <a:ea typeface="Source Sans Pro" panose="020B0503030403020204" pitchFamily="34" charset="0"/>
              </a:rPr>
              <a:t>blue </a:t>
            </a:r>
            <a:r>
              <a:rPr lang="en-US" sz="1050" dirty="0">
                <a:solidFill>
                  <a:schemeClr val="tx1"/>
                </a:solidFill>
                <a:latin typeface="Source Sans Pro" panose="020B0503030403020204" pitchFamily="34" charset="0"/>
                <a:ea typeface="Source Sans Pro" panose="020B0503030403020204" pitchFamily="34" charset="0"/>
              </a:rPr>
              <a:t>Proceed box to advance to the next screen.</a:t>
            </a:r>
          </a:p>
        </p:txBody>
      </p:sp>
      <p:pic>
        <p:nvPicPr>
          <p:cNvPr id="6" name="Picture 5">
            <a:extLst>
              <a:ext uri="{FF2B5EF4-FFF2-40B4-BE49-F238E27FC236}">
                <a16:creationId xmlns:a16="http://schemas.microsoft.com/office/drawing/2014/main" id="{287BF302-E5C5-4AA3-BB62-D89FD2DE821A}"/>
              </a:ext>
            </a:extLst>
          </p:cNvPr>
          <p:cNvPicPr/>
          <p:nvPr/>
        </p:nvPicPr>
        <p:blipFill>
          <a:blip r:embed="rId2"/>
          <a:stretch>
            <a:fillRect/>
          </a:stretch>
        </p:blipFill>
        <p:spPr>
          <a:xfrm>
            <a:off x="784614" y="218277"/>
            <a:ext cx="7279803" cy="4636892"/>
          </a:xfrm>
          <a:prstGeom prst="rect">
            <a:avLst/>
          </a:prstGeom>
        </p:spPr>
      </p:pic>
      <p:sp>
        <p:nvSpPr>
          <p:cNvPr id="3" name="Rectangle 2">
            <a:extLst>
              <a:ext uri="{FF2B5EF4-FFF2-40B4-BE49-F238E27FC236}">
                <a16:creationId xmlns:a16="http://schemas.microsoft.com/office/drawing/2014/main" id="{27563D95-0C79-4A14-83E2-22FA94F4B82A}"/>
              </a:ext>
            </a:extLst>
          </p:cNvPr>
          <p:cNvSpPr/>
          <p:nvPr/>
        </p:nvSpPr>
        <p:spPr>
          <a:xfrm>
            <a:off x="2607514" y="2253924"/>
            <a:ext cx="265472" cy="34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44270BD-ACE0-4DAB-AD81-5D1B84F6114F}"/>
              </a:ext>
            </a:extLst>
          </p:cNvPr>
          <p:cNvSpPr/>
          <p:nvPr/>
        </p:nvSpPr>
        <p:spPr>
          <a:xfrm>
            <a:off x="2634061" y="2485290"/>
            <a:ext cx="318566" cy="34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D52B40AF-5BF7-49EE-92A7-6877F52726EB}"/>
              </a:ext>
            </a:extLst>
          </p:cNvPr>
          <p:cNvSpPr/>
          <p:nvPr/>
        </p:nvSpPr>
        <p:spPr>
          <a:xfrm>
            <a:off x="2607514" y="2699511"/>
            <a:ext cx="265472" cy="34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4EDE4F5C-C13D-4E12-A3DD-8F65199127EC}"/>
              </a:ext>
            </a:extLst>
          </p:cNvPr>
          <p:cNvSpPr/>
          <p:nvPr/>
        </p:nvSpPr>
        <p:spPr>
          <a:xfrm>
            <a:off x="3752727" y="2055558"/>
            <a:ext cx="265472" cy="34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4586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3D39-32FF-4920-9722-77A164644DE4}"/>
              </a:ext>
            </a:extLst>
          </p:cNvPr>
          <p:cNvSpPr>
            <a:spLocks noGrp="1"/>
          </p:cNvSpPr>
          <p:nvPr>
            <p:ph type="title"/>
          </p:nvPr>
        </p:nvSpPr>
        <p:spPr>
          <a:xfrm>
            <a:off x="1614488" y="4495801"/>
            <a:ext cx="5915025" cy="994172"/>
          </a:xfrm>
        </p:spPr>
        <p:txBody>
          <a:bodyPr>
            <a:normAutofit/>
          </a:bodyPr>
          <a:lstStyle/>
          <a:p>
            <a:r>
              <a:rPr lang="en-US" sz="1050" dirty="0">
                <a:solidFill>
                  <a:schemeClr val="tx1"/>
                </a:solidFill>
                <a:latin typeface="Source Sans Pro" panose="020B0503030403020204" pitchFamily="34" charset="0"/>
                <a:ea typeface="Source Sans Pro" panose="020B0503030403020204" pitchFamily="34" charset="0"/>
              </a:rPr>
              <a:t>Select your level of familiarity with Grants Portal and the PA process. </a:t>
            </a:r>
            <a:br>
              <a:rPr lang="en-US" sz="1050" dirty="0">
                <a:latin typeface="Source Sans Pro" panose="020B0503030403020204" pitchFamily="34" charset="0"/>
                <a:ea typeface="Source Sans Pro" panose="020B0503030403020204" pitchFamily="34" charset="0"/>
              </a:rPr>
            </a:br>
            <a:br>
              <a:rPr lang="en-US" sz="1050" dirty="0">
                <a:latin typeface="Source Sans Pro" panose="020B0503030403020204" pitchFamily="34" charset="0"/>
                <a:ea typeface="Source Sans Pro" panose="020B0503030403020204" pitchFamily="34" charset="0"/>
              </a:rPr>
            </a:br>
            <a:r>
              <a:rPr lang="en-US" sz="1050" dirty="0">
                <a:solidFill>
                  <a:schemeClr val="tx1"/>
                </a:solidFill>
                <a:latin typeface="Source Sans Pro" panose="020B0503030403020204" pitchFamily="34" charset="0"/>
                <a:ea typeface="Source Sans Pro" panose="020B0503030403020204" pitchFamily="34" charset="0"/>
              </a:rPr>
              <a:t>Click the </a:t>
            </a:r>
            <a:r>
              <a:rPr lang="en-US" sz="1050" b="1" dirty="0">
                <a:solidFill>
                  <a:schemeClr val="accent1"/>
                </a:solidFill>
                <a:latin typeface="Source Sans Pro" panose="020B0503030403020204" pitchFamily="34" charset="0"/>
                <a:ea typeface="Source Sans Pro" panose="020B0503030403020204" pitchFamily="34" charset="0"/>
              </a:rPr>
              <a:t>blue </a:t>
            </a:r>
            <a:r>
              <a:rPr lang="en-US" sz="1050" dirty="0">
                <a:solidFill>
                  <a:schemeClr val="tx1"/>
                </a:solidFill>
                <a:latin typeface="Source Sans Pro" panose="020B0503030403020204" pitchFamily="34" charset="0"/>
                <a:ea typeface="Source Sans Pro" panose="020B0503030403020204" pitchFamily="34" charset="0"/>
              </a:rPr>
              <a:t>Proceed box to advance to the next screen.</a:t>
            </a:r>
          </a:p>
        </p:txBody>
      </p:sp>
      <p:pic>
        <p:nvPicPr>
          <p:cNvPr id="4" name="Picture 3">
            <a:extLst>
              <a:ext uri="{FF2B5EF4-FFF2-40B4-BE49-F238E27FC236}">
                <a16:creationId xmlns:a16="http://schemas.microsoft.com/office/drawing/2014/main" id="{10224FBE-91D6-456E-9017-E945C56BFC39}"/>
              </a:ext>
            </a:extLst>
          </p:cNvPr>
          <p:cNvPicPr/>
          <p:nvPr/>
        </p:nvPicPr>
        <p:blipFill>
          <a:blip r:embed="rId2"/>
          <a:stretch>
            <a:fillRect/>
          </a:stretch>
        </p:blipFill>
        <p:spPr>
          <a:xfrm>
            <a:off x="519143" y="348062"/>
            <a:ext cx="7657363" cy="3828681"/>
          </a:xfrm>
          <a:prstGeom prst="rect">
            <a:avLst/>
          </a:prstGeom>
        </p:spPr>
      </p:pic>
    </p:spTree>
    <p:extLst>
      <p:ext uri="{BB962C8B-B14F-4D97-AF65-F5344CB8AC3E}">
        <p14:creationId xmlns:p14="http://schemas.microsoft.com/office/powerpoint/2010/main" val="147782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3D39-32FF-4920-9722-77A164644DE4}"/>
              </a:ext>
            </a:extLst>
          </p:cNvPr>
          <p:cNvSpPr>
            <a:spLocks noGrp="1"/>
          </p:cNvSpPr>
          <p:nvPr>
            <p:ph type="title"/>
          </p:nvPr>
        </p:nvSpPr>
        <p:spPr>
          <a:xfrm>
            <a:off x="1614487" y="4814366"/>
            <a:ext cx="5915025" cy="994172"/>
          </a:xfrm>
        </p:spPr>
        <p:txBody>
          <a:bodyPr>
            <a:normAutofit/>
          </a:bodyPr>
          <a:lstStyle/>
          <a:p>
            <a:r>
              <a:rPr lang="en-US" sz="1050" dirty="0">
                <a:solidFill>
                  <a:schemeClr val="tx1"/>
                </a:solidFill>
                <a:latin typeface="Source Sans Pro" panose="020B0503030403020204" pitchFamily="34" charset="0"/>
                <a:ea typeface="Source Sans Pro" panose="020B0503030403020204" pitchFamily="34" charset="0"/>
              </a:rPr>
              <a:t>Fill out the questions to the best of your ability. Your answers help provide FEMA with information about the disaster and the types and number of projects they can expect to formulate.</a:t>
            </a:r>
            <a:br>
              <a:rPr lang="en-US" sz="1050" dirty="0">
                <a:latin typeface="Source Sans Pro" panose="020B0503030403020204" pitchFamily="34" charset="0"/>
                <a:ea typeface="Source Sans Pro" panose="020B0503030403020204" pitchFamily="34" charset="0"/>
              </a:rPr>
            </a:br>
            <a:br>
              <a:rPr lang="en-US" sz="1050" dirty="0">
                <a:latin typeface="Source Sans Pro" panose="020B0503030403020204" pitchFamily="34" charset="0"/>
                <a:ea typeface="Source Sans Pro" panose="020B0503030403020204" pitchFamily="34" charset="0"/>
              </a:rPr>
            </a:br>
            <a:r>
              <a:rPr lang="en-US" sz="1050" dirty="0">
                <a:solidFill>
                  <a:schemeClr val="tx1"/>
                </a:solidFill>
                <a:latin typeface="Source Sans Pro" panose="020B0503030403020204" pitchFamily="34" charset="0"/>
                <a:ea typeface="Source Sans Pro" panose="020B0503030403020204" pitchFamily="34" charset="0"/>
              </a:rPr>
              <a:t>Click the </a:t>
            </a:r>
            <a:r>
              <a:rPr lang="en-US" sz="1050" b="1" dirty="0">
                <a:solidFill>
                  <a:schemeClr val="accent1"/>
                </a:solidFill>
                <a:latin typeface="Source Sans Pro" panose="020B0503030403020204" pitchFamily="34" charset="0"/>
                <a:ea typeface="Source Sans Pro" panose="020B0503030403020204" pitchFamily="34" charset="0"/>
              </a:rPr>
              <a:t>blue </a:t>
            </a:r>
            <a:r>
              <a:rPr lang="en-US" sz="1050" dirty="0">
                <a:solidFill>
                  <a:schemeClr val="tx1"/>
                </a:solidFill>
                <a:latin typeface="Source Sans Pro" panose="020B0503030403020204" pitchFamily="34" charset="0"/>
                <a:ea typeface="Source Sans Pro" panose="020B0503030403020204" pitchFamily="34" charset="0"/>
              </a:rPr>
              <a:t>Proceed box to advance to the next screen.</a:t>
            </a:r>
          </a:p>
        </p:txBody>
      </p:sp>
      <p:pic>
        <p:nvPicPr>
          <p:cNvPr id="5" name="Picture 4">
            <a:extLst>
              <a:ext uri="{FF2B5EF4-FFF2-40B4-BE49-F238E27FC236}">
                <a16:creationId xmlns:a16="http://schemas.microsoft.com/office/drawing/2014/main" id="{DBC37048-66C3-4F92-AD5D-DCEFF0163A8E}"/>
              </a:ext>
            </a:extLst>
          </p:cNvPr>
          <p:cNvPicPr/>
          <p:nvPr/>
        </p:nvPicPr>
        <p:blipFill>
          <a:blip r:embed="rId2"/>
          <a:stretch>
            <a:fillRect/>
          </a:stretch>
        </p:blipFill>
        <p:spPr>
          <a:xfrm>
            <a:off x="631231" y="253673"/>
            <a:ext cx="7798947" cy="4477610"/>
          </a:xfrm>
          <a:prstGeom prst="rect">
            <a:avLst/>
          </a:prstGeom>
        </p:spPr>
      </p:pic>
    </p:spTree>
    <p:extLst>
      <p:ext uri="{BB962C8B-B14F-4D97-AF65-F5344CB8AC3E}">
        <p14:creationId xmlns:p14="http://schemas.microsoft.com/office/powerpoint/2010/main" val="306803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C1AB-A87C-43A5-A799-59EEA2575B00}"/>
              </a:ext>
            </a:extLst>
          </p:cNvPr>
          <p:cNvSpPr>
            <a:spLocks noGrp="1"/>
          </p:cNvSpPr>
          <p:nvPr>
            <p:ph type="title"/>
          </p:nvPr>
        </p:nvSpPr>
        <p:spPr>
          <a:xfrm>
            <a:off x="1374551" y="4861068"/>
            <a:ext cx="6666270" cy="1050086"/>
          </a:xfrm>
        </p:spPr>
        <p:txBody>
          <a:bodyPr>
            <a:normAutofit/>
          </a:bodyPr>
          <a:lstStyle/>
          <a:p>
            <a:r>
              <a:rPr lang="en-US" sz="1000" dirty="0">
                <a:solidFill>
                  <a:schemeClr val="tx1"/>
                </a:solidFill>
                <a:latin typeface="Source Sans Pro" panose="020B0503030403020204" pitchFamily="34" charset="0"/>
                <a:ea typeface="Source Sans Pro" panose="020B0503030403020204" pitchFamily="34" charset="0"/>
              </a:rPr>
              <a:t>Choose the Primary and Alternate contacts from the drop-down list. Any personnel entered into your Grants Portal account will show up in the drop-down menus.</a:t>
            </a:r>
            <a:br>
              <a:rPr lang="en-US" sz="1000" dirty="0">
                <a:solidFill>
                  <a:schemeClr val="tx1"/>
                </a:solidFill>
                <a:latin typeface="Source Sans Pro" panose="020B0503030403020204" pitchFamily="34" charset="0"/>
                <a:ea typeface="Source Sans Pro" panose="020B0503030403020204" pitchFamily="34" charset="0"/>
              </a:rPr>
            </a:br>
            <a:br>
              <a:rPr lang="en-US" sz="1000" dirty="0">
                <a:solidFill>
                  <a:schemeClr val="tx1"/>
                </a:solidFill>
                <a:latin typeface="Source Sans Pro" panose="020B0503030403020204" pitchFamily="34" charset="0"/>
                <a:ea typeface="Source Sans Pro" panose="020B0503030403020204" pitchFamily="34" charset="0"/>
              </a:rPr>
            </a:br>
            <a:r>
              <a:rPr lang="en-US" sz="1000" dirty="0">
                <a:solidFill>
                  <a:schemeClr val="tx1"/>
                </a:solidFill>
                <a:latin typeface="Source Sans Pro" panose="020B0503030403020204" pitchFamily="34" charset="0"/>
                <a:ea typeface="Source Sans Pro" panose="020B0503030403020204" pitchFamily="34" charset="0"/>
              </a:rPr>
              <a:t>Initial in the box next to each certification.</a:t>
            </a:r>
            <a:br>
              <a:rPr lang="en-US" sz="1000" dirty="0">
                <a:solidFill>
                  <a:schemeClr val="tx1"/>
                </a:solidFill>
                <a:latin typeface="Source Sans Pro" panose="020B0503030403020204" pitchFamily="34" charset="0"/>
                <a:ea typeface="Source Sans Pro" panose="020B0503030403020204" pitchFamily="34" charset="0"/>
              </a:rPr>
            </a:br>
            <a:br>
              <a:rPr lang="en-US" sz="1000" dirty="0">
                <a:latin typeface="Source Sans Pro" panose="020B0503030403020204" pitchFamily="34" charset="0"/>
                <a:ea typeface="Source Sans Pro" panose="020B0503030403020204" pitchFamily="34" charset="0"/>
              </a:rPr>
            </a:br>
            <a:r>
              <a:rPr lang="en-US" sz="1000" dirty="0">
                <a:solidFill>
                  <a:schemeClr val="tx1"/>
                </a:solidFill>
                <a:latin typeface="Source Sans Pro" panose="020B0503030403020204" pitchFamily="34" charset="0"/>
                <a:ea typeface="Source Sans Pro" panose="020B0503030403020204" pitchFamily="34" charset="0"/>
              </a:rPr>
              <a:t>Click the </a:t>
            </a:r>
            <a:r>
              <a:rPr lang="en-US" sz="1000" b="1" dirty="0">
                <a:solidFill>
                  <a:schemeClr val="accent2"/>
                </a:solidFill>
                <a:latin typeface="Source Sans Pro" panose="020B0503030403020204" pitchFamily="34" charset="0"/>
                <a:ea typeface="Source Sans Pro" panose="020B0503030403020204" pitchFamily="34" charset="0"/>
              </a:rPr>
              <a:t>orange</a:t>
            </a:r>
            <a:r>
              <a:rPr lang="en-US" sz="1000" b="1" dirty="0">
                <a:solidFill>
                  <a:schemeClr val="accent1"/>
                </a:solidFill>
                <a:latin typeface="Source Sans Pro" panose="020B0503030403020204" pitchFamily="34" charset="0"/>
                <a:ea typeface="Source Sans Pro" panose="020B0503030403020204" pitchFamily="34" charset="0"/>
              </a:rPr>
              <a:t> </a:t>
            </a:r>
            <a:r>
              <a:rPr lang="en-US" sz="1000" dirty="0">
                <a:solidFill>
                  <a:schemeClr val="tx1"/>
                </a:solidFill>
                <a:latin typeface="Source Sans Pro" panose="020B0503030403020204" pitchFamily="34" charset="0"/>
                <a:ea typeface="Source Sans Pro" panose="020B0503030403020204" pitchFamily="34" charset="0"/>
              </a:rPr>
              <a:t>Click to Sign box to advance to the signature screen.</a:t>
            </a:r>
          </a:p>
        </p:txBody>
      </p:sp>
      <p:pic>
        <p:nvPicPr>
          <p:cNvPr id="5" name="Picture 4">
            <a:extLst>
              <a:ext uri="{FF2B5EF4-FFF2-40B4-BE49-F238E27FC236}">
                <a16:creationId xmlns:a16="http://schemas.microsoft.com/office/drawing/2014/main" id="{57357240-0A78-4646-B99F-569FF909AE56}"/>
              </a:ext>
            </a:extLst>
          </p:cNvPr>
          <p:cNvPicPr/>
          <p:nvPr/>
        </p:nvPicPr>
        <p:blipFill>
          <a:blip r:embed="rId2"/>
          <a:stretch>
            <a:fillRect/>
          </a:stretch>
        </p:blipFill>
        <p:spPr>
          <a:xfrm>
            <a:off x="348061" y="200578"/>
            <a:ext cx="8070317" cy="4619195"/>
          </a:xfrm>
          <a:prstGeom prst="rect">
            <a:avLst/>
          </a:prstGeom>
        </p:spPr>
      </p:pic>
      <p:sp>
        <p:nvSpPr>
          <p:cNvPr id="3" name="Rectangle 2">
            <a:extLst>
              <a:ext uri="{FF2B5EF4-FFF2-40B4-BE49-F238E27FC236}">
                <a16:creationId xmlns:a16="http://schemas.microsoft.com/office/drawing/2014/main" id="{ADAFB816-3AD9-4430-8E4F-999EA2A89AA9}"/>
              </a:ext>
            </a:extLst>
          </p:cNvPr>
          <p:cNvSpPr/>
          <p:nvPr/>
        </p:nvSpPr>
        <p:spPr>
          <a:xfrm>
            <a:off x="2440859" y="1655139"/>
            <a:ext cx="256622"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7650694A-6EFB-4D38-B0EE-125F0BF7FAA9}"/>
              </a:ext>
            </a:extLst>
          </p:cNvPr>
          <p:cNvSpPr/>
          <p:nvPr/>
        </p:nvSpPr>
        <p:spPr>
          <a:xfrm>
            <a:off x="2389608" y="1844813"/>
            <a:ext cx="83144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B389DA2C-0B12-4ABA-B37C-0B485E3D79A2}"/>
              </a:ext>
            </a:extLst>
          </p:cNvPr>
          <p:cNvSpPr/>
          <p:nvPr/>
        </p:nvSpPr>
        <p:spPr>
          <a:xfrm>
            <a:off x="2358266" y="2038714"/>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0F42EEAB-5F4D-48B7-93F6-7F5425CC4E8F}"/>
              </a:ext>
            </a:extLst>
          </p:cNvPr>
          <p:cNvSpPr/>
          <p:nvPr/>
        </p:nvSpPr>
        <p:spPr>
          <a:xfrm>
            <a:off x="2358266" y="2219173"/>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17FBA23-D51D-4CE1-AE73-DDC380F31519}"/>
              </a:ext>
            </a:extLst>
          </p:cNvPr>
          <p:cNvSpPr/>
          <p:nvPr/>
        </p:nvSpPr>
        <p:spPr>
          <a:xfrm>
            <a:off x="2389608" y="2513932"/>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356A914-2E42-4EDC-ADC8-2F23F322AC6F}"/>
              </a:ext>
            </a:extLst>
          </p:cNvPr>
          <p:cNvSpPr/>
          <p:nvPr/>
        </p:nvSpPr>
        <p:spPr>
          <a:xfrm>
            <a:off x="2389608" y="2728380"/>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A34E18C3-0DC7-4B6B-80A5-85E6FA2D501E}"/>
              </a:ext>
            </a:extLst>
          </p:cNvPr>
          <p:cNvSpPr/>
          <p:nvPr/>
        </p:nvSpPr>
        <p:spPr>
          <a:xfrm>
            <a:off x="2358266" y="2917355"/>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ECAE2C6-439E-4DB3-A2E5-360D59B4FA19}"/>
              </a:ext>
            </a:extLst>
          </p:cNvPr>
          <p:cNvSpPr/>
          <p:nvPr/>
        </p:nvSpPr>
        <p:spPr>
          <a:xfrm>
            <a:off x="2359005" y="3098855"/>
            <a:ext cx="615746" cy="380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262402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587</Words>
  <Application>Microsoft Office PowerPoint</Application>
  <PresentationFormat>On-screen Show (4:3)</PresentationFormat>
  <Paragraphs>32</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Source Sans Pro</vt:lpstr>
      <vt:lpstr>Times New Roman</vt:lpstr>
      <vt:lpstr>Wingdings</vt:lpstr>
      <vt:lpstr>1_Office Theme</vt:lpstr>
      <vt:lpstr>Submitting a Request for Public Assistance</vt:lpstr>
      <vt:lpstr>Update Grants Portal</vt:lpstr>
      <vt:lpstr>Submitting Your RPA</vt:lpstr>
      <vt:lpstr>The first screen that pops up will be a standard disclosure. Click the blue Proceed box to advance to the next screen.</vt:lpstr>
      <vt:lpstr>The Event, DR4689, should show up in the Event Dropdown.  If your Grants Portal account has been updated with your UEI number, and you have participated in a disaster through Grants Portal before, your FEMA PA code, UEI, and DUNS # will automatically populate in the respective fields.</vt:lpstr>
      <vt:lpstr>You will be able to select your Primary and Mailing address from these dropdowns. Any address that you have added to your profile in Grants Portal, will show up in these drop downs.  Click the blue Proceed box to advance to the next screen.</vt:lpstr>
      <vt:lpstr>Select your level of familiarity with Grants Portal and the PA process.   Click the blue Proceed box to advance to the next screen.</vt:lpstr>
      <vt:lpstr>Fill out the questions to the best of your ability. Your answers help provide FEMA with information about the disaster and the types and number of projects they can expect to formulate.  Click the blue Proceed box to advance to the next screen.</vt:lpstr>
      <vt:lpstr>Choose the Primary and Alternate contacts from the drop-down list. Any personnel entered into your Grants Portal account will show up in the drop-down menus.  Initial in the box next to each certification.  Click the orange Click to Sign box to advance to the signature screen.</vt:lpstr>
      <vt:lpstr>Type your name in the Print Name field. It will automatically show up as a signature in the font style below the box. (You may change the font style)  Enter the password for your Grants Portal account.  Click the blue Sign box to advance to the next screen. </vt:lpstr>
      <vt:lpstr>Verify ALL of the information on the RPA form. If any information is incorrect, click the Back button to make corrections.  Click the blue Submit box to submit your RPA. </vt:lpstr>
      <vt:lpstr>Once your RPA has been submitted, you will be re-directed to your Grants Portal Dashboard and see a box indicating that your RPA has been successfully submitted. </vt:lpstr>
      <vt:lpstr>Once your RPA is submitted, the new disaster will show up under your applicant event profiles. Two State POCS and a PDMG will be assigned to you for the duration of the disaster. You can find the contact information for State and FEMA POCs in your applicant event profile.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Allan</dc:creator>
  <cp:lastModifiedBy>VanderPlaats, Amanda</cp:lastModifiedBy>
  <cp:revision>7</cp:revision>
  <dcterms:created xsi:type="dcterms:W3CDTF">2021-02-25T18:55:09Z</dcterms:created>
  <dcterms:modified xsi:type="dcterms:W3CDTF">2023-03-03T20:19:33Z</dcterms:modified>
</cp:coreProperties>
</file>